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36" r:id="rId2"/>
    <p:sldId id="343" r:id="rId3"/>
    <p:sldId id="33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1" d="100"/>
          <a:sy n="61" d="100"/>
        </p:scale>
        <p:origin x="9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10-08-2024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10-08-2024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10-08-2024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10-08-2024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Random Forest Classifier</a:t>
            </a:r>
          </a:p>
        </p:txBody>
      </p:sp>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023925"/>
            <a:ext cx="11740617" cy="5664393"/>
          </a:xfrm>
        </p:spPr>
        <p:txBody>
          <a:bodyPr>
            <a:noAutofit/>
          </a:bodyPr>
          <a:lstStyle/>
          <a:p>
            <a:pPr algn="just">
              <a:buFont typeface="Wingdings" panose="05000000000000000000" pitchFamily="2" charset="2"/>
              <a:buChar char="§"/>
            </a:pPr>
            <a:r>
              <a:rPr lang="en-US" sz="2500" dirty="0">
                <a:latin typeface="Abadi Extra Light" panose="020B0204020104020204" pitchFamily="34" charset="0"/>
              </a:rPr>
              <a:t>Random Forest is a popular machine learning algorithm that belongs to the supervised learning technique. It can be used for both Classification and Regression problems in ML. It is based on the concept of </a:t>
            </a:r>
            <a:r>
              <a:rPr lang="en-US" sz="2500" b="1" dirty="0">
                <a:latin typeface="Abadi Extra Light" panose="020B0204020104020204" pitchFamily="34" charset="0"/>
              </a:rPr>
              <a:t>ensemble learning</a:t>
            </a:r>
            <a:r>
              <a:rPr lang="en-US" sz="2500" dirty="0">
                <a:latin typeface="Abadi Extra Light" panose="020B0204020104020204" pitchFamily="34" charset="0"/>
              </a:rPr>
              <a:t>, which is a process of combining multiple classifiers to solve a complex problem and to improve the performance of the model.</a:t>
            </a:r>
          </a:p>
          <a:p>
            <a:pPr algn="just">
              <a:buFont typeface="Wingdings" panose="05000000000000000000" pitchFamily="2" charset="2"/>
              <a:buChar char="§"/>
            </a:pPr>
            <a:r>
              <a:rPr lang="en-US" sz="2500" dirty="0">
                <a:latin typeface="Abadi Extra Light" panose="020B0204020104020204" pitchFamily="34" charset="0"/>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a:t>
            </a:r>
            <a:r>
              <a:rPr lang="en-US" sz="2500" b="1" dirty="0">
                <a:latin typeface="Abadi Extra Light" panose="020B0204020104020204" pitchFamily="34" charset="0"/>
              </a:rPr>
              <a:t>majority votes</a:t>
            </a:r>
            <a:r>
              <a:rPr lang="en-US" sz="2500" dirty="0">
                <a:latin typeface="Abadi Extra Light" panose="020B0204020104020204" pitchFamily="34" charset="0"/>
              </a:rPr>
              <a:t> of predictions, and it predicts the final output.</a:t>
            </a:r>
          </a:p>
          <a:p>
            <a:pPr algn="just">
              <a:buFont typeface="Wingdings" panose="05000000000000000000" pitchFamily="2" charset="2"/>
              <a:buChar char="§"/>
            </a:pPr>
            <a:r>
              <a:rPr lang="en-US" sz="2500" dirty="0">
                <a:latin typeface="Abadi Extra Light" panose="020B0204020104020204" pitchFamily="34" charset="0"/>
              </a:rPr>
              <a:t>The greater number of trees in the forest leads to higher accuracy and prevents the problem of </a:t>
            </a:r>
            <a:r>
              <a:rPr lang="en-US" sz="2500" b="1" dirty="0">
                <a:latin typeface="Abadi Extra Light" panose="020B0204020104020204" pitchFamily="34" charset="0"/>
              </a:rPr>
              <a:t>overfitting</a:t>
            </a:r>
            <a:r>
              <a:rPr lang="en-US" sz="2500" dirty="0">
                <a:latin typeface="Abadi Extra Light" panose="020B0204020104020204" pitchFamily="34" charset="0"/>
              </a:rPr>
              <a:t>.</a:t>
            </a:r>
          </a:p>
          <a:p>
            <a:pPr algn="just">
              <a:buFont typeface="Wingdings" panose="05000000000000000000" pitchFamily="2" charset="2"/>
              <a:buChar char="§"/>
            </a:pPr>
            <a:r>
              <a:rPr lang="en-US" sz="2500" dirty="0">
                <a:latin typeface="Abadi Extra Light" panose="020B0204020104020204" pitchFamily="34" charset="0"/>
              </a:rPr>
              <a:t>The individual decision trees tend to overfit to the training data but random forest can mitigate that issue by averaging the prediction results from different trees. This gives random forests a higher predictive accuracy than a single decision tree.</a:t>
            </a:r>
            <a:endParaRPr lang="en-IN" sz="250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409004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Random Forest Classifier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pic>
        <p:nvPicPr>
          <p:cNvPr id="6" name="Picture 5" descr="Diagram&#10;&#10;Description automatically generated">
            <a:extLst>
              <a:ext uri="{FF2B5EF4-FFF2-40B4-BE49-F238E27FC236}">
                <a16:creationId xmlns:a16="http://schemas.microsoft.com/office/drawing/2014/main" id="{7F0594AE-221E-41D3-948C-B1B978FAB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73" y="1090448"/>
            <a:ext cx="6830411" cy="4553607"/>
          </a:xfrm>
          <a:prstGeom prst="rect">
            <a:avLst/>
          </a:prstGeom>
        </p:spPr>
      </p:pic>
      <p:sp>
        <p:nvSpPr>
          <p:cNvPr id="10" name="TextBox 9">
            <a:extLst>
              <a:ext uri="{FF2B5EF4-FFF2-40B4-BE49-F238E27FC236}">
                <a16:creationId xmlns:a16="http://schemas.microsoft.com/office/drawing/2014/main" id="{C5D98847-D917-4364-9C99-DCE7AF9F703A}"/>
              </a:ext>
            </a:extLst>
          </p:cNvPr>
          <p:cNvSpPr txBox="1"/>
          <p:nvPr/>
        </p:nvSpPr>
        <p:spPr>
          <a:xfrm>
            <a:off x="7022084" y="1023925"/>
            <a:ext cx="5096344" cy="5078313"/>
          </a:xfrm>
          <a:prstGeom prst="rect">
            <a:avLst/>
          </a:prstGeom>
          <a:noFill/>
        </p:spPr>
        <p:txBody>
          <a:bodyPr wrap="square">
            <a:spAutoFit/>
          </a:bodyPr>
          <a:lstStyle/>
          <a:p>
            <a:r>
              <a:rPr lang="en-US" dirty="0"/>
              <a:t>Random Forest works in two-phase first is to create the random forest by combining N decision tree, and second is to make predictions for each tree created in the first phase. </a:t>
            </a:r>
          </a:p>
          <a:p>
            <a:endParaRPr lang="en-US" dirty="0"/>
          </a:p>
          <a:p>
            <a:r>
              <a:rPr lang="en-US" dirty="0"/>
              <a:t>The Working process can be explained in the below steps and diagram:</a:t>
            </a:r>
          </a:p>
          <a:p>
            <a:endParaRPr lang="en-US" dirty="0"/>
          </a:p>
          <a:p>
            <a:r>
              <a:rPr lang="en-US" b="1" dirty="0"/>
              <a:t>Step-1:</a:t>
            </a:r>
            <a:r>
              <a:rPr lang="en-US" dirty="0"/>
              <a:t> Select random K data points from the training set. </a:t>
            </a:r>
          </a:p>
          <a:p>
            <a:r>
              <a:rPr lang="en-US" b="1" dirty="0"/>
              <a:t>Step-2:</a:t>
            </a:r>
            <a:r>
              <a:rPr lang="en-US" dirty="0"/>
              <a:t> Build the decision tree (DT) associated with the selected data points (Subset of training set). </a:t>
            </a:r>
          </a:p>
          <a:p>
            <a:r>
              <a:rPr lang="en-US" b="1" dirty="0"/>
              <a:t>Step-3:</a:t>
            </a:r>
            <a:r>
              <a:rPr lang="en-US" dirty="0"/>
              <a:t> Choose the number n (total number of DTs)  for decision forest that you want to build. </a:t>
            </a:r>
          </a:p>
          <a:p>
            <a:r>
              <a:rPr lang="en-US" b="1" dirty="0"/>
              <a:t>Step-4:</a:t>
            </a:r>
            <a:r>
              <a:rPr lang="en-US" dirty="0"/>
              <a:t> Repeat Step 1 &amp; 2 (n times) to create n DTs.</a:t>
            </a:r>
          </a:p>
          <a:p>
            <a:r>
              <a:rPr lang="en-US" b="1" dirty="0"/>
              <a:t>Step-5:</a:t>
            </a:r>
            <a:r>
              <a:rPr lang="en-US" dirty="0"/>
              <a:t> For new data points, find the predictions of each decision tree, and assign the new data points to the category that wins the majority votes. </a:t>
            </a:r>
          </a:p>
        </p:txBody>
      </p:sp>
    </p:spTree>
    <p:custDataLst>
      <p:tags r:id="rId1"/>
    </p:custDataLst>
    <p:extLst>
      <p:ext uri="{BB962C8B-B14F-4D97-AF65-F5344CB8AC3E}">
        <p14:creationId xmlns:p14="http://schemas.microsoft.com/office/powerpoint/2010/main" val="31976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DC786BE9-3E08-49BD-94C8-B043D9B43F39}"/>
              </a:ext>
            </a:extLst>
          </p:cNvPr>
          <p:cNvSpPr>
            <a:spLocks noGrp="1"/>
          </p:cNvSpPr>
          <p:nvPr>
            <p:ph type="title"/>
          </p:nvPr>
        </p:nvSpPr>
        <p:spPr>
          <a:xfrm>
            <a:off x="338318" y="181159"/>
            <a:ext cx="11015482" cy="749749"/>
          </a:xfrm>
        </p:spPr>
        <p:txBody>
          <a:bodyPr>
            <a:normAutofit/>
          </a:bodyPr>
          <a:lstStyle/>
          <a:p>
            <a:r>
              <a:rPr lang="en-IN" dirty="0">
                <a:solidFill>
                  <a:schemeClr val="accent2">
                    <a:lumMod val="75000"/>
                  </a:schemeClr>
                </a:solidFill>
              </a:rPr>
              <a:t>Voting Ensemble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1339664-BE31-4FAA-8381-ECDFB4D9DB07}"/>
                  </a:ext>
                </a:extLst>
              </p:cNvPr>
              <p:cNvSpPr>
                <a:spLocks noGrp="1"/>
              </p:cNvSpPr>
              <p:nvPr>
                <p:ph idx="1"/>
              </p:nvPr>
            </p:nvSpPr>
            <p:spPr>
              <a:xfrm>
                <a:off x="253353" y="1111625"/>
                <a:ext cx="11938645" cy="1498012"/>
              </a:xfrm>
            </p:spPr>
            <p:txBody>
              <a:bodyPr/>
              <a:lstStyle/>
              <a:p>
                <a:r>
                  <a:rPr lang="en-IN" dirty="0"/>
                  <a:t>One of the simplest ensemble techniques – aka “learning with experts”</a:t>
                </a:r>
              </a:p>
              <a:p>
                <a:pPr lvl="2"/>
                <a:r>
                  <a:rPr lang="en-IN" dirty="0"/>
                  <a:t>Works even when training is not in our hands or if models not from a single </a:t>
                </a:r>
                <a14:m>
                  <m:oMath xmlns:m="http://schemas.openxmlformats.org/officeDocument/2006/math">
                    <m:r>
                      <a:rPr lang="en-IN" i="1">
                        <a:latin typeface="Cambria Math" panose="02040503050406030204" pitchFamily="18" charset="0"/>
                        <a:ea typeface="Cambria Math" panose="02040503050406030204" pitchFamily="18" charset="0"/>
                      </a:rPr>
                      <m:t>ℳ</m:t>
                    </m:r>
                    <m:r>
                      <a:rPr lang="en-US" b="0" i="0" smtClean="0">
                        <a:latin typeface="Cambria Math" panose="02040503050406030204" pitchFamily="18" charset="0"/>
                        <a:ea typeface="Cambria Math" panose="02040503050406030204" pitchFamily="18" charset="0"/>
                      </a:rPr>
                      <m:t> </m:t>
                    </m:r>
                  </m:oMath>
                </a14:m>
                <a:r>
                  <a:rPr lang="en-IN" dirty="0"/>
                  <a:t>(</a:t>
                </a:r>
                <a:r>
                  <a:rPr lang="en-IN" i="1" dirty="0"/>
                  <a:t>model class)</a:t>
                </a:r>
                <a:endParaRPr lang="en-IN" dirty="0"/>
              </a:p>
              <a:p>
                <a:pPr lvl="2"/>
                <a:r>
                  <a:rPr lang="en-IN" dirty="0"/>
                  <a:t>Suppose we have 5 sources to answer “Will it rain tomorrow?”</a:t>
                </a:r>
                <a:endParaRPr lang="en-US" dirty="0"/>
              </a:p>
              <a:p>
                <a:endParaRPr lang="en-IN" dirty="0"/>
              </a:p>
            </p:txBody>
          </p:sp>
        </mc:Choice>
        <mc:Fallback xmlns="">
          <p:sp>
            <p:nvSpPr>
              <p:cNvPr id="4" name="Content Placeholder 2">
                <a:extLst>
                  <a:ext uri="{FF2B5EF4-FFF2-40B4-BE49-F238E27FC236}">
                    <a16:creationId xmlns:a16="http://schemas.microsoft.com/office/drawing/2014/main" id="{91339664-BE31-4FAA-8381-ECDFB4D9DB07}"/>
                  </a:ext>
                </a:extLst>
              </p:cNvPr>
              <p:cNvSpPr>
                <a:spLocks noGrp="1" noRot="1" noChangeAspect="1" noMove="1" noResize="1" noEditPoints="1" noAdjustHandles="1" noChangeArrowheads="1" noChangeShapeType="1" noTextEdit="1"/>
              </p:cNvSpPr>
              <p:nvPr>
                <p:ph idx="1"/>
              </p:nvPr>
            </p:nvSpPr>
            <p:spPr>
              <a:xfrm>
                <a:off x="253353" y="1111625"/>
                <a:ext cx="11938645" cy="1498012"/>
              </a:xfrm>
              <a:blipFill>
                <a:blip r:embed="rId3"/>
                <a:stretch>
                  <a:fillRect l="-919" t="-650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E0AD4F9-895A-47F7-9291-FC74B6FB11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7598" y="2790355"/>
            <a:ext cx="1055352" cy="504875"/>
          </a:xfrm>
          <a:prstGeom prst="rect">
            <a:avLst/>
          </a:prstGeom>
        </p:spPr>
      </p:pic>
      <p:pic>
        <p:nvPicPr>
          <p:cNvPr id="6" name="Picture 5">
            <a:extLst>
              <a:ext uri="{FF2B5EF4-FFF2-40B4-BE49-F238E27FC236}">
                <a16:creationId xmlns:a16="http://schemas.microsoft.com/office/drawing/2014/main" id="{86A2946D-D374-4064-8CF7-4DF8CCC45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142" y="2790355"/>
            <a:ext cx="1767062" cy="504875"/>
          </a:xfrm>
          <a:prstGeom prst="rect">
            <a:avLst/>
          </a:prstGeom>
        </p:spPr>
      </p:pic>
      <p:pic>
        <p:nvPicPr>
          <p:cNvPr id="7" name="Picture 6">
            <a:extLst>
              <a:ext uri="{FF2B5EF4-FFF2-40B4-BE49-F238E27FC236}">
                <a16:creationId xmlns:a16="http://schemas.microsoft.com/office/drawing/2014/main" id="{FA813876-4D93-44A9-9565-796A65DA65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8396" y="2610213"/>
            <a:ext cx="1066457" cy="865158"/>
          </a:xfrm>
          <a:prstGeom prst="rect">
            <a:avLst/>
          </a:prstGeom>
        </p:spPr>
      </p:pic>
      <p:pic>
        <p:nvPicPr>
          <p:cNvPr id="8" name="Picture 7">
            <a:extLst>
              <a:ext uri="{FF2B5EF4-FFF2-40B4-BE49-F238E27FC236}">
                <a16:creationId xmlns:a16="http://schemas.microsoft.com/office/drawing/2014/main" id="{AB42C03C-9B3A-4741-A121-5DDB82A3F94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4045" y="2609637"/>
            <a:ext cx="1134906" cy="866311"/>
          </a:xfrm>
          <a:prstGeom prst="rect">
            <a:avLst/>
          </a:prstGeom>
        </p:spPr>
      </p:pic>
      <p:sp>
        <p:nvSpPr>
          <p:cNvPr id="9" name="Cloud 8">
            <a:extLst>
              <a:ext uri="{FF2B5EF4-FFF2-40B4-BE49-F238E27FC236}">
                <a16:creationId xmlns:a16="http://schemas.microsoft.com/office/drawing/2014/main" id="{0377A4E5-A3B1-494A-8D26-9D6EBE62AAA3}"/>
              </a:ext>
            </a:extLst>
          </p:cNvPr>
          <p:cNvSpPr/>
          <p:nvPr/>
        </p:nvSpPr>
        <p:spPr>
          <a:xfrm>
            <a:off x="9995759" y="2609637"/>
            <a:ext cx="1857923" cy="865734"/>
          </a:xfrm>
          <a:prstGeom prst="cloud">
            <a:avLst/>
          </a:prstGeom>
          <a:gradFill flip="none" rotWithShape="1">
            <a:gsLst>
              <a:gs pos="0">
                <a:schemeClr val="accent1">
                  <a:lumMod val="5000"/>
                  <a:lumOff val="95000"/>
                </a:schemeClr>
              </a:gs>
              <a:gs pos="100000">
                <a:schemeClr val="bg1">
                  <a:lumMod val="65000"/>
                </a:schemeClr>
              </a:gs>
            </a:gsLst>
            <a:path path="rect">
              <a:fillToRect l="100000" t="100000"/>
            </a:path>
            <a:tileRect r="-100000" b="-10000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7A8F9D8-B011-4348-A932-B6D013AEFC83}"/>
              </a:ext>
            </a:extLst>
          </p:cNvPr>
          <p:cNvSpPr txBox="1"/>
          <p:nvPr/>
        </p:nvSpPr>
        <p:spPr>
          <a:xfrm>
            <a:off x="10586414" y="3588308"/>
            <a:ext cx="676611" cy="3046988"/>
          </a:xfrm>
          <a:prstGeom prst="rect">
            <a:avLst/>
          </a:prstGeom>
          <a:noFill/>
        </p:spPr>
        <p:txBody>
          <a:bodyPr wrap="square" rtlCol="0">
            <a:spAutoFit/>
          </a:bodyPr>
          <a:lstStyle/>
          <a:p>
            <a:pPr algn="ctr"/>
            <a:r>
              <a:rPr lang="en-IN" sz="3200" dirty="0">
                <a:latin typeface="+mj-lt"/>
              </a:rPr>
              <a:t>Y</a:t>
            </a:r>
          </a:p>
          <a:p>
            <a:pPr algn="ctr"/>
            <a:r>
              <a:rPr lang="en-IN" sz="3200" dirty="0">
                <a:latin typeface="+mj-lt"/>
              </a:rPr>
              <a:t>N</a:t>
            </a:r>
          </a:p>
          <a:p>
            <a:pPr algn="ctr"/>
            <a:r>
              <a:rPr lang="en-IN" sz="3200" dirty="0">
                <a:latin typeface="+mj-lt"/>
              </a:rPr>
              <a:t>Y</a:t>
            </a:r>
          </a:p>
          <a:p>
            <a:pPr algn="ctr"/>
            <a:r>
              <a:rPr lang="en-IN" sz="3200" dirty="0">
                <a:latin typeface="+mj-lt"/>
              </a:rPr>
              <a:t>Y</a:t>
            </a:r>
          </a:p>
          <a:p>
            <a:pPr algn="ctr"/>
            <a:r>
              <a:rPr lang="en-IN" sz="3200" dirty="0">
                <a:latin typeface="+mj-lt"/>
              </a:rPr>
              <a:t>Y</a:t>
            </a:r>
          </a:p>
          <a:p>
            <a:pPr algn="ctr"/>
            <a:r>
              <a:rPr lang="en-IN" sz="3200" dirty="0">
                <a:latin typeface="+mj-lt"/>
              </a:rPr>
              <a:t>N</a:t>
            </a:r>
            <a:endParaRPr lang="en-US" sz="3200" dirty="0">
              <a:latin typeface="+mj-lt"/>
            </a:endParaRPr>
          </a:p>
        </p:txBody>
      </p:sp>
      <p:sp>
        <p:nvSpPr>
          <p:cNvPr id="11" name="TextBox 10">
            <a:extLst>
              <a:ext uri="{FF2B5EF4-FFF2-40B4-BE49-F238E27FC236}">
                <a16:creationId xmlns:a16="http://schemas.microsoft.com/office/drawing/2014/main" id="{FCAC35FB-84C1-4159-AC8B-D23564C4595A}"/>
              </a:ext>
            </a:extLst>
          </p:cNvPr>
          <p:cNvSpPr txBox="1"/>
          <p:nvPr/>
        </p:nvSpPr>
        <p:spPr>
          <a:xfrm>
            <a:off x="7273192" y="3588308"/>
            <a:ext cx="676611" cy="3046988"/>
          </a:xfrm>
          <a:prstGeom prst="rect">
            <a:avLst/>
          </a:prstGeom>
          <a:noFill/>
        </p:spPr>
        <p:txBody>
          <a:bodyPr wrap="square" rtlCol="0">
            <a:spAutoFit/>
          </a:bodyPr>
          <a:lstStyle/>
          <a:p>
            <a:pPr algn="ctr"/>
            <a:r>
              <a:rPr lang="en-IN" sz="3200" dirty="0">
                <a:solidFill>
                  <a:srgbClr val="00B050"/>
                </a:solidFill>
                <a:latin typeface="+mj-lt"/>
              </a:rPr>
              <a:t>Y</a:t>
            </a:r>
          </a:p>
          <a:p>
            <a:pPr algn="ctr"/>
            <a:r>
              <a:rPr lang="en-IN" sz="3200" dirty="0">
                <a:solidFill>
                  <a:srgbClr val="00B050"/>
                </a:solidFill>
                <a:latin typeface="+mj-lt"/>
              </a:rPr>
              <a:t>N</a:t>
            </a:r>
          </a:p>
          <a:p>
            <a:pPr algn="ctr"/>
            <a:r>
              <a:rPr lang="en-IN" sz="3200" dirty="0">
                <a:solidFill>
                  <a:srgbClr val="00B050"/>
                </a:solidFill>
                <a:latin typeface="+mj-lt"/>
              </a:rPr>
              <a:t>Y</a:t>
            </a:r>
          </a:p>
          <a:p>
            <a:pPr algn="ctr"/>
            <a:r>
              <a:rPr lang="en-IN" sz="3200" dirty="0">
                <a:solidFill>
                  <a:srgbClr val="FF0000"/>
                </a:solidFill>
                <a:latin typeface="+mj-lt"/>
              </a:rPr>
              <a:t>N</a:t>
            </a:r>
          </a:p>
          <a:p>
            <a:pPr algn="ctr"/>
            <a:r>
              <a:rPr lang="en-IN" sz="3200" dirty="0">
                <a:solidFill>
                  <a:srgbClr val="00B050"/>
                </a:solidFill>
                <a:latin typeface="+mj-lt"/>
              </a:rPr>
              <a:t>Y</a:t>
            </a:r>
          </a:p>
          <a:p>
            <a:pPr algn="ctr"/>
            <a:r>
              <a:rPr lang="en-IN" sz="3200" dirty="0">
                <a:solidFill>
                  <a:srgbClr val="FF0000"/>
                </a:solidFill>
                <a:latin typeface="+mj-lt"/>
              </a:rPr>
              <a:t>Y</a:t>
            </a:r>
            <a:endParaRPr lang="en-US" sz="3200" dirty="0">
              <a:solidFill>
                <a:srgbClr val="FF0000"/>
              </a:solidFill>
              <a:latin typeface="+mj-lt"/>
            </a:endParaRPr>
          </a:p>
        </p:txBody>
      </p:sp>
      <p:sp>
        <p:nvSpPr>
          <p:cNvPr id="13" name="TextBox 12">
            <a:extLst>
              <a:ext uri="{FF2B5EF4-FFF2-40B4-BE49-F238E27FC236}">
                <a16:creationId xmlns:a16="http://schemas.microsoft.com/office/drawing/2014/main" id="{555C258A-14F6-4430-9EB0-F098FA2A945F}"/>
              </a:ext>
            </a:extLst>
          </p:cNvPr>
          <p:cNvSpPr txBox="1"/>
          <p:nvPr/>
        </p:nvSpPr>
        <p:spPr>
          <a:xfrm>
            <a:off x="5893318" y="3588308"/>
            <a:ext cx="676611" cy="3046988"/>
          </a:xfrm>
          <a:prstGeom prst="rect">
            <a:avLst/>
          </a:prstGeom>
          <a:noFill/>
        </p:spPr>
        <p:txBody>
          <a:bodyPr wrap="square" rtlCol="0">
            <a:spAutoFit/>
          </a:bodyPr>
          <a:lstStyle/>
          <a:p>
            <a:pPr algn="ctr"/>
            <a:r>
              <a:rPr lang="en-IN" sz="3200" dirty="0">
                <a:solidFill>
                  <a:srgbClr val="FF0000"/>
                </a:solidFill>
                <a:latin typeface="+mj-lt"/>
              </a:rPr>
              <a:t>N</a:t>
            </a:r>
          </a:p>
          <a:p>
            <a:pPr algn="ctr"/>
            <a:r>
              <a:rPr lang="en-IN" sz="3200" dirty="0">
                <a:solidFill>
                  <a:srgbClr val="00B050"/>
                </a:solidFill>
                <a:latin typeface="+mj-lt"/>
              </a:rPr>
              <a:t>N</a:t>
            </a:r>
          </a:p>
          <a:p>
            <a:pPr algn="ctr"/>
            <a:r>
              <a:rPr lang="en-IN" sz="3200" dirty="0">
                <a:solidFill>
                  <a:srgbClr val="FF0000"/>
                </a:solidFill>
                <a:latin typeface="+mj-lt"/>
              </a:rPr>
              <a:t>N</a:t>
            </a:r>
          </a:p>
          <a:p>
            <a:pPr algn="ctr"/>
            <a:r>
              <a:rPr lang="en-IN" sz="3200" dirty="0">
                <a:solidFill>
                  <a:srgbClr val="00B050"/>
                </a:solidFill>
                <a:latin typeface="+mj-lt"/>
              </a:rPr>
              <a:t>Y</a:t>
            </a:r>
          </a:p>
          <a:p>
            <a:pPr algn="ctr"/>
            <a:r>
              <a:rPr lang="en-IN" sz="3200" dirty="0">
                <a:solidFill>
                  <a:srgbClr val="00B050"/>
                </a:solidFill>
                <a:latin typeface="+mj-lt"/>
              </a:rPr>
              <a:t>Y</a:t>
            </a:r>
          </a:p>
          <a:p>
            <a:pPr algn="ctr"/>
            <a:r>
              <a:rPr lang="en-IN" sz="3200" dirty="0">
                <a:solidFill>
                  <a:srgbClr val="00B050"/>
                </a:solidFill>
                <a:latin typeface="+mj-lt"/>
              </a:rPr>
              <a:t>N</a:t>
            </a:r>
            <a:endParaRPr lang="en-US" sz="3200" dirty="0">
              <a:solidFill>
                <a:srgbClr val="00B050"/>
              </a:solidFill>
              <a:latin typeface="+mj-lt"/>
            </a:endParaRPr>
          </a:p>
        </p:txBody>
      </p:sp>
      <p:sp>
        <p:nvSpPr>
          <p:cNvPr id="14" name="TextBox 13">
            <a:extLst>
              <a:ext uri="{FF2B5EF4-FFF2-40B4-BE49-F238E27FC236}">
                <a16:creationId xmlns:a16="http://schemas.microsoft.com/office/drawing/2014/main" id="{70DA9A87-EB1F-4210-9C88-45D8645F4470}"/>
              </a:ext>
            </a:extLst>
          </p:cNvPr>
          <p:cNvSpPr txBox="1"/>
          <p:nvPr/>
        </p:nvSpPr>
        <p:spPr>
          <a:xfrm>
            <a:off x="4196387" y="3588308"/>
            <a:ext cx="676611" cy="3046988"/>
          </a:xfrm>
          <a:prstGeom prst="rect">
            <a:avLst/>
          </a:prstGeom>
          <a:noFill/>
        </p:spPr>
        <p:txBody>
          <a:bodyPr wrap="square" rtlCol="0">
            <a:spAutoFit/>
          </a:bodyPr>
          <a:lstStyle/>
          <a:p>
            <a:pPr algn="ctr"/>
            <a:r>
              <a:rPr lang="en-IN" sz="3200" dirty="0">
                <a:solidFill>
                  <a:srgbClr val="00B050"/>
                </a:solidFill>
                <a:latin typeface="+mj-lt"/>
              </a:rPr>
              <a:t>Y</a:t>
            </a:r>
          </a:p>
          <a:p>
            <a:pPr algn="ctr"/>
            <a:r>
              <a:rPr lang="en-IN" sz="3200" dirty="0">
                <a:solidFill>
                  <a:srgbClr val="FF0000"/>
                </a:solidFill>
                <a:latin typeface="+mj-lt"/>
              </a:rPr>
              <a:t>Y</a:t>
            </a:r>
          </a:p>
          <a:p>
            <a:pPr algn="ctr"/>
            <a:r>
              <a:rPr lang="en-IN" sz="3200" dirty="0">
                <a:solidFill>
                  <a:srgbClr val="00B050"/>
                </a:solidFill>
                <a:latin typeface="+mj-lt"/>
              </a:rPr>
              <a:t>Y</a:t>
            </a:r>
          </a:p>
          <a:p>
            <a:pPr algn="ctr"/>
            <a:r>
              <a:rPr lang="en-IN" sz="3200" dirty="0">
                <a:solidFill>
                  <a:srgbClr val="00B050"/>
                </a:solidFill>
                <a:latin typeface="+mj-lt"/>
              </a:rPr>
              <a:t>Y</a:t>
            </a:r>
          </a:p>
          <a:p>
            <a:pPr algn="ctr"/>
            <a:r>
              <a:rPr lang="en-IN" sz="3200" dirty="0">
                <a:solidFill>
                  <a:srgbClr val="FF0000"/>
                </a:solidFill>
                <a:latin typeface="+mj-lt"/>
              </a:rPr>
              <a:t>N</a:t>
            </a:r>
          </a:p>
          <a:p>
            <a:pPr algn="ctr"/>
            <a:r>
              <a:rPr lang="en-IN" sz="3200" dirty="0">
                <a:solidFill>
                  <a:srgbClr val="00B050"/>
                </a:solidFill>
                <a:latin typeface="+mj-lt"/>
              </a:rPr>
              <a:t>N</a:t>
            </a:r>
            <a:endParaRPr lang="en-US" sz="3200" dirty="0">
              <a:solidFill>
                <a:srgbClr val="00B050"/>
              </a:solidFill>
              <a:latin typeface="+mj-lt"/>
            </a:endParaRPr>
          </a:p>
        </p:txBody>
      </p:sp>
      <p:sp>
        <p:nvSpPr>
          <p:cNvPr id="15" name="TextBox 14">
            <a:extLst>
              <a:ext uri="{FF2B5EF4-FFF2-40B4-BE49-F238E27FC236}">
                <a16:creationId xmlns:a16="http://schemas.microsoft.com/office/drawing/2014/main" id="{880F1CE2-B47C-492E-88CA-8E1F66666E72}"/>
              </a:ext>
            </a:extLst>
          </p:cNvPr>
          <p:cNvSpPr txBox="1"/>
          <p:nvPr/>
        </p:nvSpPr>
        <p:spPr>
          <a:xfrm>
            <a:off x="2506968" y="3588308"/>
            <a:ext cx="676611" cy="3046988"/>
          </a:xfrm>
          <a:prstGeom prst="rect">
            <a:avLst/>
          </a:prstGeom>
          <a:noFill/>
        </p:spPr>
        <p:txBody>
          <a:bodyPr wrap="square" rtlCol="0">
            <a:spAutoFit/>
          </a:bodyPr>
          <a:lstStyle/>
          <a:p>
            <a:pPr algn="ctr"/>
            <a:r>
              <a:rPr lang="en-IN" sz="3200" dirty="0">
                <a:solidFill>
                  <a:srgbClr val="FF0000"/>
                </a:solidFill>
                <a:latin typeface="+mj-lt"/>
              </a:rPr>
              <a:t>N</a:t>
            </a:r>
          </a:p>
          <a:p>
            <a:pPr algn="ctr"/>
            <a:r>
              <a:rPr lang="en-IN" sz="3200" dirty="0">
                <a:solidFill>
                  <a:srgbClr val="00B050"/>
                </a:solidFill>
                <a:latin typeface="+mj-lt"/>
              </a:rPr>
              <a:t>N</a:t>
            </a:r>
          </a:p>
          <a:p>
            <a:pPr algn="ctr"/>
            <a:r>
              <a:rPr lang="en-IN" sz="3200" dirty="0">
                <a:solidFill>
                  <a:srgbClr val="00B050"/>
                </a:solidFill>
                <a:latin typeface="+mj-lt"/>
              </a:rPr>
              <a:t>Y</a:t>
            </a:r>
          </a:p>
          <a:p>
            <a:pPr algn="ctr"/>
            <a:r>
              <a:rPr lang="en-IN" sz="3200" dirty="0">
                <a:solidFill>
                  <a:srgbClr val="FF0000"/>
                </a:solidFill>
                <a:latin typeface="+mj-lt"/>
              </a:rPr>
              <a:t>N</a:t>
            </a:r>
          </a:p>
          <a:p>
            <a:pPr algn="ctr"/>
            <a:r>
              <a:rPr lang="en-IN" sz="3200" dirty="0">
                <a:solidFill>
                  <a:srgbClr val="00B050"/>
                </a:solidFill>
                <a:latin typeface="+mj-lt"/>
              </a:rPr>
              <a:t>Y</a:t>
            </a:r>
          </a:p>
          <a:p>
            <a:pPr algn="ctr"/>
            <a:r>
              <a:rPr lang="en-IN" sz="3200" dirty="0">
                <a:solidFill>
                  <a:srgbClr val="FF0000"/>
                </a:solidFill>
                <a:latin typeface="+mj-lt"/>
              </a:rPr>
              <a:t>Y</a:t>
            </a:r>
            <a:endParaRPr lang="en-US" sz="3200" dirty="0">
              <a:solidFill>
                <a:srgbClr val="FF0000"/>
              </a:solidFill>
              <a:latin typeface="+mj-lt"/>
            </a:endParaRPr>
          </a:p>
        </p:txBody>
      </p:sp>
      <p:pic>
        <p:nvPicPr>
          <p:cNvPr id="16" name="Picture 15">
            <a:extLst>
              <a:ext uri="{FF2B5EF4-FFF2-40B4-BE49-F238E27FC236}">
                <a16:creationId xmlns:a16="http://schemas.microsoft.com/office/drawing/2014/main" id="{08DC3877-5AE4-4F96-A829-196E7A641DB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0078"/>
          <a:stretch/>
        </p:blipFill>
        <p:spPr>
          <a:xfrm>
            <a:off x="8458143" y="2490040"/>
            <a:ext cx="893344" cy="1104928"/>
          </a:xfrm>
          <a:prstGeom prst="rect">
            <a:avLst/>
          </a:prstGeom>
        </p:spPr>
      </p:pic>
      <p:sp>
        <p:nvSpPr>
          <p:cNvPr id="17" name="TextBox 16">
            <a:extLst>
              <a:ext uri="{FF2B5EF4-FFF2-40B4-BE49-F238E27FC236}">
                <a16:creationId xmlns:a16="http://schemas.microsoft.com/office/drawing/2014/main" id="{F78969B8-11F7-4D8A-B290-F29C2DE7F835}"/>
              </a:ext>
            </a:extLst>
          </p:cNvPr>
          <p:cNvSpPr txBox="1"/>
          <p:nvPr/>
        </p:nvSpPr>
        <p:spPr>
          <a:xfrm>
            <a:off x="8566509" y="3588308"/>
            <a:ext cx="676611" cy="3046988"/>
          </a:xfrm>
          <a:prstGeom prst="rect">
            <a:avLst/>
          </a:prstGeom>
          <a:noFill/>
        </p:spPr>
        <p:txBody>
          <a:bodyPr wrap="square" rtlCol="0">
            <a:spAutoFit/>
          </a:bodyPr>
          <a:lstStyle/>
          <a:p>
            <a:pPr algn="ctr"/>
            <a:r>
              <a:rPr lang="en-IN" sz="3200" dirty="0">
                <a:solidFill>
                  <a:srgbClr val="00B050"/>
                </a:solidFill>
                <a:latin typeface="+mj-lt"/>
              </a:rPr>
              <a:t>Y</a:t>
            </a:r>
          </a:p>
          <a:p>
            <a:pPr algn="ctr"/>
            <a:r>
              <a:rPr lang="en-IN" sz="3200" dirty="0">
                <a:solidFill>
                  <a:srgbClr val="FF0000"/>
                </a:solidFill>
                <a:latin typeface="+mj-lt"/>
              </a:rPr>
              <a:t>Y</a:t>
            </a:r>
          </a:p>
          <a:p>
            <a:pPr algn="ctr"/>
            <a:r>
              <a:rPr lang="en-IN" sz="3200" dirty="0">
                <a:solidFill>
                  <a:srgbClr val="00B050"/>
                </a:solidFill>
                <a:latin typeface="+mj-lt"/>
              </a:rPr>
              <a:t>Y</a:t>
            </a:r>
          </a:p>
          <a:p>
            <a:pPr algn="ctr"/>
            <a:r>
              <a:rPr lang="en-IN" sz="3200" dirty="0">
                <a:solidFill>
                  <a:srgbClr val="00B050"/>
                </a:solidFill>
                <a:latin typeface="+mj-lt"/>
              </a:rPr>
              <a:t>Y</a:t>
            </a:r>
          </a:p>
          <a:p>
            <a:pPr algn="ctr"/>
            <a:r>
              <a:rPr lang="en-IN" sz="3200" dirty="0">
                <a:solidFill>
                  <a:srgbClr val="FF0000"/>
                </a:solidFill>
                <a:latin typeface="+mj-lt"/>
              </a:rPr>
              <a:t>N</a:t>
            </a:r>
          </a:p>
          <a:p>
            <a:pPr algn="ctr"/>
            <a:r>
              <a:rPr lang="en-IN" sz="3200" dirty="0">
                <a:solidFill>
                  <a:srgbClr val="00B050"/>
                </a:solidFill>
                <a:latin typeface="+mj-lt"/>
              </a:rPr>
              <a:t>N</a:t>
            </a:r>
            <a:endParaRPr lang="en-US" sz="3200" dirty="0">
              <a:solidFill>
                <a:srgbClr val="00B050"/>
              </a:solidFill>
              <a:latin typeface="+mj-lt"/>
            </a:endParaRPr>
          </a:p>
        </p:txBody>
      </p:sp>
      <p:sp>
        <p:nvSpPr>
          <p:cNvPr id="18" name="Rectangle 17">
            <a:extLst>
              <a:ext uri="{FF2B5EF4-FFF2-40B4-BE49-F238E27FC236}">
                <a16:creationId xmlns:a16="http://schemas.microsoft.com/office/drawing/2014/main" id="{A0EAFEB2-60FC-4281-B68F-509884D0AF7C}"/>
              </a:ext>
            </a:extLst>
          </p:cNvPr>
          <p:cNvSpPr/>
          <p:nvPr/>
        </p:nvSpPr>
        <p:spPr>
          <a:xfrm>
            <a:off x="2317598" y="3588308"/>
            <a:ext cx="1129098" cy="30469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118C7B-EE89-400F-AC54-2E01918278A0}"/>
              </a:ext>
            </a:extLst>
          </p:cNvPr>
          <p:cNvSpPr/>
          <p:nvPr/>
        </p:nvSpPr>
        <p:spPr>
          <a:xfrm>
            <a:off x="2051898" y="3594968"/>
            <a:ext cx="9801783" cy="5237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E0F3887-7A9F-4FDE-AEA6-CF33A011133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8415" y="300756"/>
            <a:ext cx="1725267" cy="1725267"/>
          </a:xfrm>
          <a:prstGeom prst="rect">
            <a:avLst/>
          </a:prstGeom>
        </p:spPr>
      </p:pic>
      <p:sp>
        <p:nvSpPr>
          <p:cNvPr id="21" name="Rectangular Callout 20">
            <a:extLst>
              <a:ext uri="{FF2B5EF4-FFF2-40B4-BE49-F238E27FC236}">
                <a16:creationId xmlns:a16="http://schemas.microsoft.com/office/drawing/2014/main" id="{1A36077E-4476-412A-ABFD-01E928380BF6}"/>
              </a:ext>
            </a:extLst>
          </p:cNvPr>
          <p:cNvSpPr/>
          <p:nvPr/>
        </p:nvSpPr>
        <p:spPr>
          <a:xfrm>
            <a:off x="1767156" y="223569"/>
            <a:ext cx="8525812" cy="1201828"/>
          </a:xfrm>
          <a:prstGeom prst="wedgeRectCallout">
            <a:avLst>
              <a:gd name="adj1" fmla="val 56985"/>
              <a:gd name="adj2" fmla="val 5234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No individual news network gets more than 66% correct predictions but if we take a majority vote, we are 100% correct all the time. The same trick is also popularly used in psephology (“poll of polls”)</a:t>
            </a:r>
          </a:p>
        </p:txBody>
      </p:sp>
      <p:grpSp>
        <p:nvGrpSpPr>
          <p:cNvPr id="22" name="Group 21">
            <a:extLst>
              <a:ext uri="{FF2B5EF4-FFF2-40B4-BE49-F238E27FC236}">
                <a16:creationId xmlns:a16="http://schemas.microsoft.com/office/drawing/2014/main" id="{4C7B8A81-22B4-4053-BAF2-6EA6BAA2753C}"/>
              </a:ext>
            </a:extLst>
          </p:cNvPr>
          <p:cNvGrpSpPr/>
          <p:nvPr/>
        </p:nvGrpSpPr>
        <p:grpSpPr>
          <a:xfrm>
            <a:off x="253352" y="2609637"/>
            <a:ext cx="1647367" cy="2144343"/>
            <a:chOff x="253352" y="2609637"/>
            <a:chExt cx="1647367" cy="2144343"/>
          </a:xfrm>
        </p:grpSpPr>
        <p:sp>
          <p:nvSpPr>
            <p:cNvPr id="23" name="TextBox 22">
              <a:extLst>
                <a:ext uri="{FF2B5EF4-FFF2-40B4-BE49-F238E27FC236}">
                  <a16:creationId xmlns:a16="http://schemas.microsoft.com/office/drawing/2014/main" id="{7540B3F9-F4E6-4AF3-93E3-5AE542415F54}"/>
                </a:ext>
              </a:extLst>
            </p:cNvPr>
            <p:cNvSpPr txBox="1"/>
            <p:nvPr/>
          </p:nvSpPr>
          <p:spPr>
            <a:xfrm>
              <a:off x="253352" y="2609637"/>
              <a:ext cx="493159" cy="584775"/>
            </a:xfrm>
            <a:prstGeom prst="rect">
              <a:avLst/>
            </a:prstGeom>
            <a:noFill/>
          </p:spPr>
          <p:txBody>
            <a:bodyPr wrap="square" rtlCol="0">
              <a:spAutoFit/>
            </a:bodyPr>
            <a:lstStyle/>
            <a:p>
              <a:pPr algn="ctr"/>
              <a:r>
                <a:rPr lang="en-IN" sz="3200" dirty="0">
                  <a:solidFill>
                    <a:srgbClr val="00B050"/>
                  </a:solidFill>
                  <a:latin typeface="+mj-lt"/>
                </a:rPr>
                <a:t>P</a:t>
              </a:r>
            </a:p>
          </p:txBody>
        </p:sp>
        <p:sp>
          <p:nvSpPr>
            <p:cNvPr id="24" name="TextBox 23">
              <a:extLst>
                <a:ext uri="{FF2B5EF4-FFF2-40B4-BE49-F238E27FC236}">
                  <a16:creationId xmlns:a16="http://schemas.microsoft.com/office/drawing/2014/main" id="{59A0F5C8-FB31-4FB6-9F94-9D4E30B4869D}"/>
                </a:ext>
              </a:extLst>
            </p:cNvPr>
            <p:cNvSpPr txBox="1"/>
            <p:nvPr/>
          </p:nvSpPr>
          <p:spPr>
            <a:xfrm>
              <a:off x="253352" y="3588308"/>
              <a:ext cx="493159" cy="584775"/>
            </a:xfrm>
            <a:prstGeom prst="rect">
              <a:avLst/>
            </a:prstGeom>
            <a:noFill/>
          </p:spPr>
          <p:txBody>
            <a:bodyPr wrap="square" rtlCol="0">
              <a:spAutoFit/>
            </a:bodyPr>
            <a:lstStyle/>
            <a:p>
              <a:pPr algn="ctr"/>
              <a:r>
                <a:rPr lang="en-IN" sz="3200" dirty="0">
                  <a:solidFill>
                    <a:srgbClr val="FF0000"/>
                  </a:solidFill>
                  <a:latin typeface="+mj-lt"/>
                </a:rPr>
                <a:t>Q</a:t>
              </a:r>
            </a:p>
          </p:txBody>
        </p:sp>
        <p:sp>
          <p:nvSpPr>
            <p:cNvPr id="25" name="TextBox 24">
              <a:extLst>
                <a:ext uri="{FF2B5EF4-FFF2-40B4-BE49-F238E27FC236}">
                  <a16:creationId xmlns:a16="http://schemas.microsoft.com/office/drawing/2014/main" id="{744CAB5D-3825-47D4-BBC0-2D6C3418CBEE}"/>
                </a:ext>
              </a:extLst>
            </p:cNvPr>
            <p:cNvSpPr txBox="1"/>
            <p:nvPr/>
          </p:nvSpPr>
          <p:spPr>
            <a:xfrm>
              <a:off x="253352" y="3068194"/>
              <a:ext cx="1647367" cy="646331"/>
            </a:xfrm>
            <a:prstGeom prst="rect">
              <a:avLst/>
            </a:prstGeom>
            <a:noFill/>
          </p:spPr>
          <p:txBody>
            <a:bodyPr wrap="square" rtlCol="0">
              <a:spAutoFit/>
            </a:bodyPr>
            <a:lstStyle/>
            <a:p>
              <a:r>
                <a:rPr lang="en-IN" dirty="0">
                  <a:latin typeface="+mj-lt"/>
                </a:rPr>
                <a:t>Correct prediction</a:t>
              </a:r>
            </a:p>
          </p:txBody>
        </p:sp>
        <p:sp>
          <p:nvSpPr>
            <p:cNvPr id="26" name="TextBox 25">
              <a:extLst>
                <a:ext uri="{FF2B5EF4-FFF2-40B4-BE49-F238E27FC236}">
                  <a16:creationId xmlns:a16="http://schemas.microsoft.com/office/drawing/2014/main" id="{291F7F08-06E9-4AE7-B392-B02A2734A90F}"/>
                </a:ext>
              </a:extLst>
            </p:cNvPr>
            <p:cNvSpPr txBox="1"/>
            <p:nvPr/>
          </p:nvSpPr>
          <p:spPr>
            <a:xfrm>
              <a:off x="253352" y="4107649"/>
              <a:ext cx="1647367" cy="646331"/>
            </a:xfrm>
            <a:prstGeom prst="rect">
              <a:avLst/>
            </a:prstGeom>
            <a:noFill/>
          </p:spPr>
          <p:txBody>
            <a:bodyPr wrap="square" rtlCol="0">
              <a:spAutoFit/>
            </a:bodyPr>
            <a:lstStyle/>
            <a:p>
              <a:r>
                <a:rPr lang="en-IN" dirty="0">
                  <a:latin typeface="+mj-lt"/>
                </a:rPr>
                <a:t>Incorrect prediction</a:t>
              </a:r>
            </a:p>
          </p:txBody>
        </p:sp>
      </p:grpSp>
      <p:sp>
        <p:nvSpPr>
          <p:cNvPr id="27" name="TextBox 26">
            <a:extLst>
              <a:ext uri="{FF2B5EF4-FFF2-40B4-BE49-F238E27FC236}">
                <a16:creationId xmlns:a16="http://schemas.microsoft.com/office/drawing/2014/main" id="{A3CFB211-5059-4086-A6A5-EFA0AD03B9D2}"/>
              </a:ext>
            </a:extLst>
          </p:cNvPr>
          <p:cNvSpPr txBox="1"/>
          <p:nvPr/>
        </p:nvSpPr>
        <p:spPr>
          <a:xfrm>
            <a:off x="10067165" y="2806377"/>
            <a:ext cx="1647367" cy="461665"/>
          </a:xfrm>
          <a:prstGeom prst="rect">
            <a:avLst/>
          </a:prstGeom>
          <a:noFill/>
        </p:spPr>
        <p:txBody>
          <a:bodyPr wrap="square" rtlCol="0">
            <a:spAutoFit/>
          </a:bodyPr>
          <a:lstStyle/>
          <a:p>
            <a:pPr algn="ctr"/>
            <a:r>
              <a:rPr lang="en-IN" sz="2400" b="1" dirty="0">
                <a:solidFill>
                  <a:schemeClr val="accent5">
                    <a:lumMod val="75000"/>
                  </a:schemeClr>
                </a:solidFill>
              </a:rPr>
              <a:t>Gold Truth</a:t>
            </a:r>
          </a:p>
        </p:txBody>
      </p:sp>
      <p:sp>
        <p:nvSpPr>
          <p:cNvPr id="28" name="Rectangle 27">
            <a:extLst>
              <a:ext uri="{FF2B5EF4-FFF2-40B4-BE49-F238E27FC236}">
                <a16:creationId xmlns:a16="http://schemas.microsoft.com/office/drawing/2014/main" id="{2F9B9068-9606-4B07-BD5B-EC16C6442328}"/>
              </a:ext>
            </a:extLst>
          </p:cNvPr>
          <p:cNvSpPr/>
          <p:nvPr/>
        </p:nvSpPr>
        <p:spPr>
          <a:xfrm>
            <a:off x="1856492" y="631709"/>
            <a:ext cx="8345746" cy="738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39032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up)">
                                      <p:cBhvr>
                                        <p:cTn id="57" dur="500"/>
                                        <p:tgtEl>
                                          <p:spTgt spid="14"/>
                                        </p:tgtEl>
                                      </p:cBhvr>
                                    </p:animEffect>
                                  </p:childTnLst>
                                </p:cTn>
                              </p:par>
                            </p:childTnLst>
                          </p:cTn>
                        </p:par>
                        <p:par>
                          <p:cTn id="58" fill="hold">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1500"/>
                            </p:stCondLst>
                            <p:childTnLst>
                              <p:par>
                                <p:cTn id="63" presetID="22" presetClass="entr" presetSubtype="1"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500"/>
                                        <p:tgtEl>
                                          <p:spTgt spid="11"/>
                                        </p:tgtEl>
                                      </p:cBhvr>
                                    </p:animEffect>
                                  </p:childTnLst>
                                </p:cTn>
                              </p:par>
                            </p:childTnLst>
                          </p:cTn>
                        </p:par>
                        <p:par>
                          <p:cTn id="66" fill="hold">
                            <p:stCondLst>
                              <p:cond delay="2000"/>
                            </p:stCondLst>
                            <p:childTnLst>
                              <p:par>
                                <p:cTn id="67" presetID="22" presetClass="entr" presetSubtype="1"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up)">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up)">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grpId="1" nodeType="clickEffect">
                                  <p:stCondLst>
                                    <p:cond delay="0"/>
                                  </p:stCondLst>
                                  <p:childTnLst>
                                    <p:animMotion origin="layout" path="M 1.875E-6 -3.7037E-7 L 0.13607 -3.7037E-7 " pathEditMode="relative" rAng="0" ptsTypes="AA">
                                      <p:cBhvr>
                                        <p:cTn id="78" dur="1000" fill="hold"/>
                                        <p:tgtEl>
                                          <p:spTgt spid="18"/>
                                        </p:tgtEl>
                                        <p:attrNameLst>
                                          <p:attrName>ppt_x</p:attrName>
                                          <p:attrName>ppt_y</p:attrName>
                                        </p:attrNameLst>
                                      </p:cBhvr>
                                      <p:rCtr x="679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grpId="2" nodeType="clickEffect">
                                  <p:stCondLst>
                                    <p:cond delay="0"/>
                                  </p:stCondLst>
                                  <p:childTnLst>
                                    <p:animMotion origin="layout" path="M 0.13607 -3.7037E-7 L 0.27357 -3.7037E-7 " pathEditMode="relative" rAng="0" ptsTypes="AA">
                                      <p:cBhvr>
                                        <p:cTn id="82" dur="1000" fill="hold"/>
                                        <p:tgtEl>
                                          <p:spTgt spid="18"/>
                                        </p:tgtEl>
                                        <p:attrNameLst>
                                          <p:attrName>ppt_x</p:attrName>
                                          <p:attrName>ppt_y</p:attrName>
                                        </p:attrNameLst>
                                      </p:cBhvr>
                                      <p:rCtr x="6875" y="0"/>
                                    </p:animMotion>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grpId="3" nodeType="clickEffect">
                                  <p:stCondLst>
                                    <p:cond delay="0"/>
                                  </p:stCondLst>
                                  <p:childTnLst>
                                    <p:animMotion origin="layout" path="M 0.27357 -3.7037E-7 L 0.38463 -3.7037E-7 " pathEditMode="relative" rAng="0" ptsTypes="AA">
                                      <p:cBhvr>
                                        <p:cTn id="86" dur="1000" fill="hold"/>
                                        <p:tgtEl>
                                          <p:spTgt spid="18"/>
                                        </p:tgtEl>
                                        <p:attrNameLst>
                                          <p:attrName>ppt_x</p:attrName>
                                          <p:attrName>ppt_y</p:attrName>
                                        </p:attrNameLst>
                                      </p:cBhvr>
                                      <p:rCtr x="5547" y="0"/>
                                    </p:animMotion>
                                  </p:childTnLst>
                                </p:cTn>
                              </p:par>
                            </p:childTnLst>
                          </p:cTn>
                        </p:par>
                      </p:childTnLst>
                    </p:cTn>
                  </p:par>
                  <p:par>
                    <p:cTn id="87" fill="hold">
                      <p:stCondLst>
                        <p:cond delay="indefinite"/>
                      </p:stCondLst>
                      <p:childTnLst>
                        <p:par>
                          <p:cTn id="88" fill="hold">
                            <p:stCondLst>
                              <p:cond delay="0"/>
                            </p:stCondLst>
                            <p:childTnLst>
                              <p:par>
                                <p:cTn id="89" presetID="63" presetClass="path" presetSubtype="0" accel="50000" decel="50000" fill="hold" grpId="4" nodeType="clickEffect">
                                  <p:stCondLst>
                                    <p:cond delay="0"/>
                                  </p:stCondLst>
                                  <p:childTnLst>
                                    <p:animMotion origin="layout" path="M 0.38463 -3.7037E-7 L 0.49258 -3.7037E-7 " pathEditMode="relative" rAng="0" ptsTypes="AA">
                                      <p:cBhvr>
                                        <p:cTn id="90" dur="1000" fill="hold"/>
                                        <p:tgtEl>
                                          <p:spTgt spid="18"/>
                                        </p:tgtEl>
                                        <p:attrNameLst>
                                          <p:attrName>ppt_x</p:attrName>
                                          <p:attrName>ppt_y</p:attrName>
                                        </p:attrNameLst>
                                      </p:cBhvr>
                                      <p:rCtr x="5391" y="0"/>
                                    </p:animMotion>
                                  </p:childTnLst>
                                </p:cTn>
                              </p:par>
                            </p:childTnLst>
                          </p:cTn>
                        </p:par>
                      </p:childTnLst>
                    </p:cTn>
                  </p:par>
                  <p:par>
                    <p:cTn id="91" fill="hold">
                      <p:stCondLst>
                        <p:cond delay="indefinite"/>
                      </p:stCondLst>
                      <p:childTnLst>
                        <p:par>
                          <p:cTn id="92" fill="hold">
                            <p:stCondLst>
                              <p:cond delay="0"/>
                            </p:stCondLst>
                            <p:childTnLst>
                              <p:par>
                                <p:cTn id="93" presetID="22" presetClass="exit" presetSubtype="1" fill="hold" grpId="5" nodeType="clickEffect">
                                  <p:stCondLst>
                                    <p:cond delay="0"/>
                                  </p:stCondLst>
                                  <p:childTnLst>
                                    <p:animEffect transition="out" filter="wipe(up)">
                                      <p:cBhvr>
                                        <p:cTn id="94" dur="500"/>
                                        <p:tgtEl>
                                          <p:spTgt spid="18"/>
                                        </p:tgtEl>
                                      </p:cBhvr>
                                    </p:animEffect>
                                    <p:set>
                                      <p:cBhvr>
                                        <p:cTn id="95" dur="1" fill="hold">
                                          <p:stCondLst>
                                            <p:cond delay="499"/>
                                          </p:stCondLst>
                                        </p:cTn>
                                        <p:tgtEl>
                                          <p:spTgt spid="1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0"/>
                                        </p:tgtEl>
                                        <p:attrNameLst>
                                          <p:attrName>style.visibility</p:attrName>
                                        </p:attrNameLst>
                                      </p:cBhvr>
                                      <p:to>
                                        <p:strVal val="visible"/>
                                      </p:to>
                                    </p:set>
                                  </p:childTnLst>
                                </p:cTn>
                              </p:par>
                            </p:childTnLst>
                          </p:cTn>
                        </p:par>
                        <p:par>
                          <p:cTn id="100" fill="hold">
                            <p:stCondLst>
                              <p:cond delay="0"/>
                            </p:stCondLst>
                            <p:childTnLst>
                              <p:par>
                                <p:cTn id="101" presetID="22" presetClass="entr" presetSubtype="2" fill="hold" grpId="0" nodeType="after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wipe(right)">
                                      <p:cBhvr>
                                        <p:cTn id="103" dur="500"/>
                                        <p:tgtEl>
                                          <p:spTgt spid="21"/>
                                        </p:tgtEl>
                                      </p:cBhvr>
                                    </p:animEffect>
                                  </p:childTnLst>
                                </p:cTn>
                              </p:par>
                              <p:par>
                                <p:cTn id="104" presetID="1" presetClass="entr" presetSubtype="0" fill="hold" grpId="1" nodeType="withEffect">
                                  <p:stCondLst>
                                    <p:cond delay="0"/>
                                  </p:stCondLst>
                                  <p:childTnLst>
                                    <p:set>
                                      <p:cBhvr>
                                        <p:cTn id="105" dur="1" fill="hold">
                                          <p:stCondLst>
                                            <p:cond delay="0"/>
                                          </p:stCondLst>
                                        </p:cTn>
                                        <p:tgtEl>
                                          <p:spTgt spid="2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wipe(left)">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2.5E-6 1.48148E-6 L -2.5E-6 0.07153 " pathEditMode="relative" rAng="0" ptsTypes="AA">
                                      <p:cBhvr>
                                        <p:cTn id="114" dur="1000" fill="hold"/>
                                        <p:tgtEl>
                                          <p:spTgt spid="19"/>
                                        </p:tgtEl>
                                        <p:attrNameLst>
                                          <p:attrName>ppt_x</p:attrName>
                                          <p:attrName>ppt_y</p:attrName>
                                        </p:attrNameLst>
                                      </p:cBhvr>
                                      <p:rCtr x="0" y="3565"/>
                                    </p:animMotion>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2" nodeType="clickEffect">
                                  <p:stCondLst>
                                    <p:cond delay="0"/>
                                  </p:stCondLst>
                                  <p:childTnLst>
                                    <p:animMotion origin="layout" path="M -2.5E-6 0.07153 L -2.5E-6 0.14444 " pathEditMode="relative" rAng="0" ptsTypes="AA">
                                      <p:cBhvr>
                                        <p:cTn id="118" dur="1000" fill="hold"/>
                                        <p:tgtEl>
                                          <p:spTgt spid="19"/>
                                        </p:tgtEl>
                                        <p:attrNameLst>
                                          <p:attrName>ppt_x</p:attrName>
                                          <p:attrName>ppt_y</p:attrName>
                                        </p:attrNameLst>
                                      </p:cBhvr>
                                      <p:rCtr x="0" y="3634"/>
                                    </p:animMotion>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3" nodeType="clickEffect">
                                  <p:stCondLst>
                                    <p:cond delay="0"/>
                                  </p:stCondLst>
                                  <p:childTnLst>
                                    <p:animMotion origin="layout" path="M -2.5E-6 0.14444 L -2.5E-6 0.20972 " pathEditMode="relative" rAng="0" ptsTypes="AA">
                                      <p:cBhvr>
                                        <p:cTn id="122" dur="1000" fill="hold"/>
                                        <p:tgtEl>
                                          <p:spTgt spid="19"/>
                                        </p:tgtEl>
                                        <p:attrNameLst>
                                          <p:attrName>ppt_x</p:attrName>
                                          <p:attrName>ppt_y</p:attrName>
                                        </p:attrNameLst>
                                      </p:cBhvr>
                                      <p:rCtr x="0" y="3264"/>
                                    </p:animMotion>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grpId="4" nodeType="clickEffect">
                                  <p:stCondLst>
                                    <p:cond delay="0"/>
                                  </p:stCondLst>
                                  <p:childTnLst>
                                    <p:animMotion origin="layout" path="M -2.5E-6 0.20972 L -2.5E-6 0.28009 " pathEditMode="relative" rAng="0" ptsTypes="AA">
                                      <p:cBhvr>
                                        <p:cTn id="126" dur="1000" fill="hold"/>
                                        <p:tgtEl>
                                          <p:spTgt spid="19"/>
                                        </p:tgtEl>
                                        <p:attrNameLst>
                                          <p:attrName>ppt_x</p:attrName>
                                          <p:attrName>ppt_y</p:attrName>
                                        </p:attrNameLst>
                                      </p:cBhvr>
                                      <p:rCtr x="0" y="3519"/>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5" nodeType="clickEffect">
                                  <p:stCondLst>
                                    <p:cond delay="0"/>
                                  </p:stCondLst>
                                  <p:childTnLst>
                                    <p:animMotion origin="layout" path="M -2.5E-6 0.28009 L -2.5E-6 0.35671 " pathEditMode="relative" rAng="0" ptsTypes="AA">
                                      <p:cBhvr>
                                        <p:cTn id="130" dur="1000" fill="hold"/>
                                        <p:tgtEl>
                                          <p:spTgt spid="19"/>
                                        </p:tgtEl>
                                        <p:attrNameLst>
                                          <p:attrName>ppt_x</p:attrName>
                                          <p:attrName>ppt_y</p:attrName>
                                        </p:attrNameLst>
                                      </p:cBhvr>
                                      <p:rCtr x="0" y="3819"/>
                                    </p:animMotion>
                                  </p:childTnLst>
                                </p:cTn>
                              </p:par>
                            </p:childTnLst>
                          </p:cTn>
                        </p:par>
                      </p:childTnLst>
                    </p:cTn>
                  </p:par>
                  <p:par>
                    <p:cTn id="131" fill="hold">
                      <p:stCondLst>
                        <p:cond delay="indefinite"/>
                      </p:stCondLst>
                      <p:childTnLst>
                        <p:par>
                          <p:cTn id="132" fill="hold">
                            <p:stCondLst>
                              <p:cond delay="0"/>
                            </p:stCondLst>
                            <p:childTnLst>
                              <p:par>
                                <p:cTn id="133" presetID="22" presetClass="exit" presetSubtype="1" fill="hold" grpId="0" nodeType="clickEffect">
                                  <p:stCondLst>
                                    <p:cond delay="0"/>
                                  </p:stCondLst>
                                  <p:childTnLst>
                                    <p:animEffect transition="out" filter="wipe(up)">
                                      <p:cBhvr>
                                        <p:cTn id="134" dur="500"/>
                                        <p:tgtEl>
                                          <p:spTgt spid="28"/>
                                        </p:tgtEl>
                                      </p:cBhvr>
                                    </p:animEffect>
                                    <p:set>
                                      <p:cBhvr>
                                        <p:cTn id="135"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p:bldP spid="11" grpId="0"/>
      <p:bldP spid="13" grpId="0"/>
      <p:bldP spid="14" grpId="0"/>
      <p:bldP spid="15" grpId="0"/>
      <p:bldP spid="17" grpId="0"/>
      <p:bldP spid="18" grpId="0" animBg="1"/>
      <p:bldP spid="18" grpId="1" animBg="1"/>
      <p:bldP spid="18" grpId="2" animBg="1"/>
      <p:bldP spid="18" grpId="3" animBg="1"/>
      <p:bldP spid="18" grpId="4" animBg="1"/>
      <p:bldP spid="18" grpId="5" animBg="1"/>
      <p:bldP spid="19" grpId="0" animBg="1"/>
      <p:bldP spid="19" grpId="1" animBg="1"/>
      <p:bldP spid="19" grpId="2" animBg="1"/>
      <p:bldP spid="19" grpId="3" animBg="1"/>
      <p:bldP spid="19" grpId="4" animBg="1"/>
      <p:bldP spid="19" grpId="5" animBg="1"/>
      <p:bldP spid="21" grpId="0" animBg="1"/>
      <p:bldP spid="27" grpId="0"/>
      <p:bldP spid="28" grpId="0" animBg="1"/>
      <p:bldP spid="28"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13.4"/>
</p:tagLst>
</file>

<file path=ppt/tags/tag2.xml><?xml version="1.0" encoding="utf-8"?>
<p:tagLst xmlns:a="http://schemas.openxmlformats.org/drawingml/2006/main" xmlns:r="http://schemas.openxmlformats.org/officeDocument/2006/relationships" xmlns:p="http://schemas.openxmlformats.org/presentationml/2006/main">
  <p:tag name="TIMING" val="|2.7|13.4"/>
</p:tagLst>
</file>

<file path=ppt/tags/tag3.xml><?xml version="1.0" encoding="utf-8"?>
<p:tagLst xmlns:a="http://schemas.openxmlformats.org/drawingml/2006/main" xmlns:r="http://schemas.openxmlformats.org/officeDocument/2006/relationships" xmlns:p="http://schemas.openxmlformats.org/presentationml/2006/main">
  <p:tag name="TIMING" val="|2.7|13.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476</Words>
  <Application>Microsoft Office PowerPoint</Application>
  <PresentationFormat>Widescreen</PresentationFormat>
  <Paragraphs>76</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Abadi Extra Light</vt:lpstr>
      <vt:lpstr>Arial</vt:lpstr>
      <vt:lpstr>Calibri</vt:lpstr>
      <vt:lpstr>Calibri Light</vt:lpstr>
      <vt:lpstr>Cambria Math</vt:lpstr>
      <vt:lpstr>Wingdings</vt:lpstr>
      <vt:lpstr>Office Theme</vt:lpstr>
      <vt:lpstr>Random Forest Classifier</vt:lpstr>
      <vt:lpstr>Random Forest Classifier</vt:lpstr>
      <vt:lpstr>Voting Ensemble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Pravendra  Singh</dc:creator>
  <cp:lastModifiedBy>Pravendra Singh</cp:lastModifiedBy>
  <cp:revision>48</cp:revision>
  <dcterms:created xsi:type="dcterms:W3CDTF">2022-01-22T23:47:33Z</dcterms:created>
  <dcterms:modified xsi:type="dcterms:W3CDTF">2024-08-10T07:46:52Z</dcterms:modified>
</cp:coreProperties>
</file>