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472" r:id="rId2"/>
    <p:sldId id="494" r:id="rId3"/>
    <p:sldId id="513" r:id="rId4"/>
    <p:sldId id="514" r:id="rId5"/>
    <p:sldId id="51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1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Reduction: 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Principal Component Analysis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1"/>
    </mc:Choice>
    <mc:Fallback xmlns="">
      <p:transition spd="slow" advTm="276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broad class of techniques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 is to compress the original representation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Approximate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a linear combination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“basis”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each also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have represented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by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(a new feat. rep)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To store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such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we need to keep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Originally we required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storage, now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storage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≪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this yields substantial storage saving, hence good compression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586148" y="3328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blipFill>
                <a:blip r:embed="rId7"/>
                <a:stretch>
                  <a:fillRect t="-6349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/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blipFill>
                <a:blip r:embed="rId8"/>
                <a:stretch>
                  <a:fillRect t="-6250" b="-203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0EFDF7-228F-4B31-9576-7D766D98C4D3}"/>
              </a:ext>
            </a:extLst>
          </p:cNvPr>
          <p:cNvSpPr/>
          <p:nvPr/>
        </p:nvSpPr>
        <p:spPr>
          <a:xfrm>
            <a:off x="333481" y="3511371"/>
            <a:ext cx="3354442" cy="880844"/>
          </a:xfrm>
          <a:prstGeom prst="wedgeRectCallout">
            <a:avLst>
              <a:gd name="adj1" fmla="val 44075"/>
              <a:gd name="adj2" fmla="val -756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These “basis” vectors need not necessarily be linearly independent. But for some dim. red. techniques, e.g., classic principal component analysis (PCA), they 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E25AF0-2F6A-49BE-9B70-F2A09A8E09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/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that transforms low-dim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high-dim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blipFill>
                <a:blip r:embed="rId10"/>
                <a:stretch>
                  <a:fillRect l="-611" t="-4000" b="-7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Dim-red for face images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Essentially, each face image in the dataset now represented by just 4 real numbers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Different dim-red algos differ in terms of how the basis vectors are defined/learned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.. And in general, how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in the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</m:e>
                      <m:sub>
                        <m: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is defined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7983B-2B2E-4447-AE1B-75B2FBDB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3" y="172063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/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7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9151429-F9E2-4C8F-9DF5-18EF990BF369}"/>
              </a:ext>
            </a:extLst>
          </p:cNvPr>
          <p:cNvSpPr/>
          <p:nvPr/>
        </p:nvSpPr>
        <p:spPr>
          <a:xfrm>
            <a:off x="9172158" y="1351298"/>
            <a:ext cx="2681486" cy="369332"/>
          </a:xfrm>
          <a:prstGeom prst="wedgeRectCallout">
            <a:avLst>
              <a:gd name="adj1" fmla="val -48601"/>
              <a:gd name="adj2" fmla="val 976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K=4 “basis” face images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AC40B30-D755-45BB-9161-8C2765456A34}"/>
              </a:ext>
            </a:extLst>
          </p:cNvPr>
          <p:cNvSpPr/>
          <p:nvPr/>
        </p:nvSpPr>
        <p:spPr>
          <a:xfrm>
            <a:off x="5530791" y="890517"/>
            <a:ext cx="3422469" cy="751362"/>
          </a:xfrm>
          <a:prstGeom prst="wedgeRectCallout">
            <a:avLst>
              <a:gd name="adj1" fmla="val 58973"/>
              <a:gd name="adj2" fmla="val 328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/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/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/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/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/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/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/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/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ADE2B5-8A8F-4FE9-A107-A7B9E8745DA9}"/>
              </a:ext>
            </a:extLst>
          </p:cNvPr>
          <p:cNvSpPr txBox="1"/>
          <p:nvPr/>
        </p:nvSpPr>
        <p:spPr>
          <a:xfrm>
            <a:off x="9395478" y="370477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AD01500-2996-497A-9726-28D8156B767F}"/>
              </a:ext>
            </a:extLst>
          </p:cNvPr>
          <p:cNvSpPr/>
          <p:nvPr/>
        </p:nvSpPr>
        <p:spPr>
          <a:xfrm>
            <a:off x="10379904" y="4708321"/>
            <a:ext cx="1625957" cy="353212"/>
          </a:xfrm>
          <a:prstGeom prst="wedgeRectCallout">
            <a:avLst>
              <a:gd name="adj1" fmla="val -49450"/>
              <a:gd name="adj2" fmla="val 1056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4 new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00"/>
    </mc:Choice>
    <mc:Fallback xmlns="">
      <p:transition spd="slow" advTm="28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classic linear dim. reduction method (Pearson, 1901; Hotelling, 1930)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be seen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directions (co-ordinate axes) that capture maximum variance in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projection directions that result in smallest reconstruction error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PCA also assumes that the projection directions are orthonormal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/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𝒁𝑾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52" y="2610840"/>
            <a:ext cx="1971153" cy="19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blipFill>
                <a:blip r:embed="rId7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/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blipFill>
                <a:blip r:embed="rId8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4445E8-233A-47B7-9237-71DFB5040DF5}"/>
              </a:ext>
            </a:extLst>
          </p:cNvPr>
          <p:cNvSpPr/>
          <p:nvPr/>
        </p:nvSpPr>
        <p:spPr>
          <a:xfrm>
            <a:off x="7155112" y="2642485"/>
            <a:ext cx="3634792" cy="437527"/>
          </a:xfrm>
          <a:prstGeom prst="wedgeRectCallout">
            <a:avLst>
              <a:gd name="adj1" fmla="val -63346"/>
              <a:gd name="adj2" fmla="val 397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PCA is essentially doing a change of axes in which we are representing the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FD4CF-5290-41C3-9020-30EE0262E500}"/>
              </a:ext>
            </a:extLst>
          </p:cNvPr>
          <p:cNvCxnSpPr/>
          <p:nvPr/>
        </p:nvCxnSpPr>
        <p:spPr>
          <a:xfrm>
            <a:off x="4999839" y="4370664"/>
            <a:ext cx="20217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35694-D7DA-41CF-9C12-042CFA310C5B}"/>
              </a:ext>
            </a:extLst>
          </p:cNvPr>
          <p:cNvCxnSpPr>
            <a:cxnSpLocks/>
          </p:cNvCxnSpPr>
          <p:nvPr/>
        </p:nvCxnSpPr>
        <p:spPr>
          <a:xfrm flipV="1">
            <a:off x="4999839" y="2533475"/>
            <a:ext cx="0" cy="1874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/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blipFill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953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/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Standard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blipFill>
                <a:blip r:embed="rId11"/>
                <a:stretch>
                  <a:fillRect t="-8197" r="-4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/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New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blipFill>
                <a:blip r:embed="rId12"/>
                <a:stretch>
                  <a:fillRect t="-10000" r="-5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EA5AB5C-21DB-437B-8C50-8071B4942E5D}"/>
              </a:ext>
            </a:extLst>
          </p:cNvPr>
          <p:cNvSpPr/>
          <p:nvPr/>
        </p:nvSpPr>
        <p:spPr>
          <a:xfrm>
            <a:off x="7415537" y="3241195"/>
            <a:ext cx="3755225" cy="797030"/>
          </a:xfrm>
          <a:prstGeom prst="wedgeRectCallout">
            <a:avLst>
              <a:gd name="adj1" fmla="val -38235"/>
              <a:gd name="adj2" fmla="val -69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input will still have 2 co-ordinates, in the new co-ordinate system, equal to the distances measured from the new origin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/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reduce dimension, can only keep the co-ordinates of those directions that have largest variances (e.g., in this example, if we want to reduce to one-dim, we can keep the co-ordinate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each point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throw away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We won’t lose much information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blipFill>
                <a:blip r:embed="rId13"/>
                <a:stretch>
                  <a:fillRect l="-522" r="-522" b="-72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/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orthonormality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blipFill>
                <a:blip r:embed="rId14"/>
                <a:stretch>
                  <a:fillRect t="-3650" b="-102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5165570" y="3222283"/>
            <a:ext cx="1233704" cy="6828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699465" y="3352659"/>
            <a:ext cx="222272" cy="3605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860892">
            <a:off x="5498776" y="3687054"/>
            <a:ext cx="108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5110116" y="3331428"/>
            <a:ext cx="1083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Small variance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91"/>
    </mc:Choice>
    <mc:Fallback xmlns=""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 animBg="1"/>
      <p:bldP spid="16" grpId="0"/>
      <p:bldP spid="18" grpId="0"/>
      <p:bldP spid="17" grpId="0"/>
      <p:bldP spid="20" grpId="0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7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9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39"/>
    </mc:Choice>
    <mc:Fallback xmlns=""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2|55.6|7.2|72.8|5.3|4.1|8|1.2|0.9|1|0.7|0.7|8.7|19.8|20.6|14.4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701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Dimensionality Reduction:  Principal Component Analysis</vt:lpstr>
      <vt:lpstr>Dimensionality Reduction</vt:lpstr>
      <vt:lpstr>Dimensionality Reduction</vt:lpstr>
      <vt:lpstr>Principal Component Analysis (PCA)</vt:lpstr>
      <vt:lpstr>Principal Component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24</cp:revision>
  <dcterms:created xsi:type="dcterms:W3CDTF">2022-01-22T23:47:33Z</dcterms:created>
  <dcterms:modified xsi:type="dcterms:W3CDTF">2024-08-24T14:38:25Z</dcterms:modified>
</cp:coreProperties>
</file>