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320" r:id="rId2"/>
    <p:sldId id="319" r:id="rId3"/>
    <p:sldId id="314" r:id="rId4"/>
    <p:sldId id="322" r:id="rId5"/>
    <p:sldId id="318" r:id="rId6"/>
    <p:sldId id="32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 varScale="1">
        <p:scale>
          <a:sx n="61" d="100"/>
          <a:sy n="61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A Decision Tree (DT) defines a hierarchy of rules to make a prediction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Root and internal nodes test rules. Leaf nodes make predictions</a:t>
            </a:r>
          </a:p>
          <a:p>
            <a:pPr marL="0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Decision Tree (DT) learning is about learning such a tree from </a:t>
            </a:r>
            <a:r>
              <a:rPr lang="en-GB" dirty="0" err="1">
                <a:latin typeface="Abadi Extra Light" panose="020B0204020104020204" pitchFamily="34" charset="0"/>
              </a:rPr>
              <a:t>labeled</a:t>
            </a:r>
            <a:r>
              <a:rPr lang="en-GB" dirty="0">
                <a:latin typeface="Abadi Extra Light" panose="020B0204020104020204" pitchFamily="34" charset="0"/>
              </a:rPr>
              <a:t> data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AutoShape 2">
            <a:extLst>
              <a:ext uri="{FF2B5EF4-FFF2-40B4-BE49-F238E27FC236}">
                <a16:creationId xmlns:a16="http://schemas.microsoft.com/office/drawing/2014/main" id="{FD6E3656-0C94-4932-B9F3-D779659C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353" y="176711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Body </a:t>
            </a:r>
          </a:p>
          <a:p>
            <a:pPr eaLnBrk="1" hangingPunct="1"/>
            <a:r>
              <a:rPr lang="en-IN" altLang="en-US" sz="1600" dirty="0"/>
              <a:t>temp.</a:t>
            </a:r>
          </a:p>
        </p:txBody>
      </p:sp>
      <p:cxnSp>
        <p:nvCxnSpPr>
          <p:cNvPr id="65" name="AutoShape 4">
            <a:extLst>
              <a:ext uri="{FF2B5EF4-FFF2-40B4-BE49-F238E27FC236}">
                <a16:creationId xmlns:a16="http://schemas.microsoft.com/office/drawing/2014/main" id="{34B63522-6AA6-4F98-B227-2E8EF8C9D3BE}"/>
              </a:ext>
            </a:extLst>
          </p:cNvPr>
          <p:cNvCxnSpPr>
            <a:cxnSpLocks noChangeShapeType="1"/>
            <a:stCxn id="63" idx="3"/>
          </p:cNvCxnSpPr>
          <p:nvPr/>
        </p:nvCxnSpPr>
        <p:spPr bwMode="auto">
          <a:xfrm>
            <a:off x="6937315" y="2377625"/>
            <a:ext cx="1555263" cy="610515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5">
            <a:extLst>
              <a:ext uri="{FF2B5EF4-FFF2-40B4-BE49-F238E27FC236}">
                <a16:creationId xmlns:a16="http://schemas.microsoft.com/office/drawing/2014/main" id="{115F95AC-0536-4C71-925A-EDEA86E96F5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023860" y="2402367"/>
            <a:ext cx="1632446" cy="1128091"/>
          </a:xfrm>
          <a:prstGeom prst="bentConnector3">
            <a:avLst>
              <a:gd name="adj1" fmla="val 100269"/>
            </a:avLst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AutoShape 10">
            <a:extLst>
              <a:ext uri="{FF2B5EF4-FFF2-40B4-BE49-F238E27FC236}">
                <a16:creationId xmlns:a16="http://schemas.microsoft.com/office/drawing/2014/main" id="{7B11D1DD-9197-4412-A878-39C3D463DE5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872665" y="3943880"/>
            <a:ext cx="679218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11">
            <a:extLst>
              <a:ext uri="{FF2B5EF4-FFF2-40B4-BE49-F238E27FC236}">
                <a16:creationId xmlns:a16="http://schemas.microsoft.com/office/drawing/2014/main" id="{D009A30A-F8B2-4810-BC5A-9BA9F251A6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5836" y="3943881"/>
            <a:ext cx="553113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" name="Rectangle 14">
            <a:extLst>
              <a:ext uri="{FF2B5EF4-FFF2-40B4-BE49-F238E27FC236}">
                <a16:creationId xmlns:a16="http://schemas.microsoft.com/office/drawing/2014/main" id="{297CC1E9-3DF1-4B76-8424-6AA4BCB6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95" y="7123236"/>
            <a:ext cx="102269" cy="8764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9" name="AutoShape 2">
            <a:extLst>
              <a:ext uri="{FF2B5EF4-FFF2-40B4-BE49-F238E27FC236}">
                <a16:creationId xmlns:a16="http://schemas.microsoft.com/office/drawing/2014/main" id="{04048551-39DF-4071-9DF0-DD5F3C210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064" y="350955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Gives </a:t>
            </a:r>
          </a:p>
          <a:p>
            <a:pPr eaLnBrk="1" hangingPunct="1"/>
            <a:r>
              <a:rPr lang="en-IN" altLang="en-US" sz="1600" dirty="0"/>
              <a:t>birth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F6C746-2B6F-4F18-906E-40F8451B9490}"/>
              </a:ext>
            </a:extLst>
          </p:cNvPr>
          <p:cNvSpPr txBox="1"/>
          <p:nvPr/>
        </p:nvSpPr>
        <p:spPr>
          <a:xfrm>
            <a:off x="7273517" y="235342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Cold</a:t>
            </a:r>
          </a:p>
        </p:txBody>
      </p:sp>
      <p:sp>
        <p:nvSpPr>
          <p:cNvPr id="157" name="AutoShape 7">
            <a:extLst>
              <a:ext uri="{FF2B5EF4-FFF2-40B4-BE49-F238E27FC236}">
                <a16:creationId xmlns:a16="http://schemas.microsoft.com/office/drawing/2014/main" id="{00365FC1-7474-4AF4-88CC-67C882F5C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844" y="3012336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D1FCE40-7965-41B1-871F-1AEF0EF04F15}"/>
              </a:ext>
            </a:extLst>
          </p:cNvPr>
          <p:cNvSpPr txBox="1"/>
          <p:nvPr/>
        </p:nvSpPr>
        <p:spPr>
          <a:xfrm>
            <a:off x="2895105" y="391363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0CE3EC7-4995-4871-A92F-66637A95D4A6}"/>
              </a:ext>
            </a:extLst>
          </p:cNvPr>
          <p:cNvSpPr txBox="1"/>
          <p:nvPr/>
        </p:nvSpPr>
        <p:spPr>
          <a:xfrm>
            <a:off x="4593375" y="389241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60" name="AutoShape 7">
            <a:extLst>
              <a:ext uri="{FF2B5EF4-FFF2-40B4-BE49-F238E27FC236}">
                <a16:creationId xmlns:a16="http://schemas.microsoft.com/office/drawing/2014/main" id="{0B7CFDFC-0899-412D-8115-8D8BE85C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906" y="455032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61" name="AutoShape 7">
            <a:extLst>
              <a:ext uri="{FF2B5EF4-FFF2-40B4-BE49-F238E27FC236}">
                <a16:creationId xmlns:a16="http://schemas.microsoft.com/office/drawing/2014/main" id="{B988A67E-2E67-449E-A55E-4F5C9D13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413" y="459754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    Mammal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8061DD-46D5-43A1-A8C0-0715CE02D39D}"/>
              </a:ext>
            </a:extLst>
          </p:cNvPr>
          <p:cNvSpPr txBox="1"/>
          <p:nvPr/>
        </p:nvSpPr>
        <p:spPr>
          <a:xfrm>
            <a:off x="5021159" y="1616917"/>
            <a:ext cx="11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Root Node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90C4BE1-66DF-4707-AFBA-F263DEC7BF8F}"/>
              </a:ext>
            </a:extLst>
          </p:cNvPr>
          <p:cNvSpPr txBox="1"/>
          <p:nvPr/>
        </p:nvSpPr>
        <p:spPr>
          <a:xfrm>
            <a:off x="4023859" y="3178421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An Internal Node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76386BA-071D-4130-AB9F-EE8E4E52A22D}"/>
              </a:ext>
            </a:extLst>
          </p:cNvPr>
          <p:cNvSpPr txBox="1"/>
          <p:nvPr/>
        </p:nvSpPr>
        <p:spPr>
          <a:xfrm>
            <a:off x="4650258" y="238507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Warm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3D11050-9A50-49CB-B340-850E09D03F48}"/>
              </a:ext>
            </a:extLst>
          </p:cNvPr>
          <p:cNvSpPr txBox="1"/>
          <p:nvPr/>
        </p:nvSpPr>
        <p:spPr>
          <a:xfrm>
            <a:off x="9084346" y="3267392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 Leaf 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00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63" grpId="0" animBg="1"/>
      <p:bldP spid="109" grpId="0" animBg="1"/>
      <p:bldP spid="32" grpId="0"/>
      <p:bldP spid="157" grpId="0" animBg="1"/>
      <p:bldP spid="158" grpId="0"/>
      <p:bldP spid="159" grpId="0"/>
      <p:bldP spid="160" grpId="0" animBg="1"/>
      <p:bldP spid="161" grpId="0" animBg="1"/>
      <p:bldP spid="33" grpId="0"/>
      <p:bldP spid="162" grpId="0"/>
      <p:bldP spid="163" grpId="0"/>
      <p:bldP spid="1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B288B9E-4B30-4C22-9AEC-3A0D8126FFFA}"/>
              </a:ext>
            </a:extLst>
          </p:cNvPr>
          <p:cNvGrpSpPr/>
          <p:nvPr/>
        </p:nvGrpSpPr>
        <p:grpSpPr>
          <a:xfrm>
            <a:off x="4386092" y="2384154"/>
            <a:ext cx="4451759" cy="3688126"/>
            <a:chOff x="687413" y="3948021"/>
            <a:chExt cx="3006781" cy="249101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0A9A383-ADDA-46B9-AC71-4AD5468D39E5}"/>
                </a:ext>
              </a:extLst>
            </p:cNvPr>
            <p:cNvGrpSpPr/>
            <p:nvPr/>
          </p:nvGrpSpPr>
          <p:grpSpPr>
            <a:xfrm>
              <a:off x="687413" y="3948021"/>
              <a:ext cx="3006781" cy="2491012"/>
              <a:chOff x="481137" y="3535052"/>
              <a:chExt cx="3006781" cy="2491012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2108E22-22E4-46D8-8C1E-E480DFE8C2A0}"/>
                  </a:ext>
                </a:extLst>
              </p:cNvPr>
              <p:cNvCxnSpPr/>
              <p:nvPr/>
            </p:nvCxnSpPr>
            <p:spPr>
              <a:xfrm>
                <a:off x="678729" y="3535052"/>
                <a:ext cx="0" cy="2491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7829848-8B1A-4B1A-98BB-10C0C84DAB36}"/>
                  </a:ext>
                </a:extLst>
              </p:cNvPr>
              <p:cNvCxnSpPr/>
              <p:nvPr/>
            </p:nvCxnSpPr>
            <p:spPr>
              <a:xfrm>
                <a:off x="481137" y="5854045"/>
                <a:ext cx="30067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F809C50-66D2-4C6D-A707-AE29B6646F51}"/>
                </a:ext>
              </a:extLst>
            </p:cNvPr>
            <p:cNvSpPr/>
            <p:nvPr/>
          </p:nvSpPr>
          <p:spPr>
            <a:xfrm>
              <a:off x="1058239" y="400942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9104C0F-262A-452D-A012-B1F11FD3D179}"/>
                </a:ext>
              </a:extLst>
            </p:cNvPr>
            <p:cNvSpPr/>
            <p:nvPr/>
          </p:nvSpPr>
          <p:spPr>
            <a:xfrm>
              <a:off x="192157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F94CA64-F87E-48F3-953E-916715AF4DAE}"/>
                </a:ext>
              </a:extLst>
            </p:cNvPr>
            <p:cNvSpPr/>
            <p:nvPr/>
          </p:nvSpPr>
          <p:spPr>
            <a:xfrm>
              <a:off x="1446837" y="4456201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F27A722-541F-4097-AA6E-A799E99F4CB5}"/>
                </a:ext>
              </a:extLst>
            </p:cNvPr>
            <p:cNvSpPr/>
            <p:nvPr/>
          </p:nvSpPr>
          <p:spPr>
            <a:xfrm>
              <a:off x="1441590" y="401613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F0E4C95-96F6-4A42-80FE-CF84044BFA18}"/>
                </a:ext>
              </a:extLst>
            </p:cNvPr>
            <p:cNvSpPr/>
            <p:nvPr/>
          </p:nvSpPr>
          <p:spPr>
            <a:xfrm>
              <a:off x="2043736" y="4771861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18E094C-52C6-4DBB-9CAE-FCE848E3F00C}"/>
                </a:ext>
              </a:extLst>
            </p:cNvPr>
            <p:cNvSpPr/>
            <p:nvPr/>
          </p:nvSpPr>
          <p:spPr>
            <a:xfrm>
              <a:off x="2043736" y="513796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CD320A-B6C4-461B-B96F-A51F29019244}"/>
                </a:ext>
              </a:extLst>
            </p:cNvPr>
            <p:cNvSpPr/>
            <p:nvPr/>
          </p:nvSpPr>
          <p:spPr>
            <a:xfrm>
              <a:off x="2043736" y="550406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1BBF04F-3BBA-4D6B-9DE4-3EC5DBEF6604}"/>
                </a:ext>
              </a:extLst>
            </p:cNvPr>
            <p:cNvSpPr/>
            <p:nvPr/>
          </p:nvSpPr>
          <p:spPr>
            <a:xfrm>
              <a:off x="1058238" y="4810377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722D264-A8FB-4A2B-94FC-A14D06B3726A}"/>
                </a:ext>
              </a:extLst>
            </p:cNvPr>
            <p:cNvSpPr/>
            <p:nvPr/>
          </p:nvSpPr>
          <p:spPr>
            <a:xfrm>
              <a:off x="1446797" y="481781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4A7FFE-4852-4778-974A-074CD06E209E}"/>
                </a:ext>
              </a:extLst>
            </p:cNvPr>
            <p:cNvSpPr/>
            <p:nvPr/>
          </p:nvSpPr>
          <p:spPr>
            <a:xfrm>
              <a:off x="1439357" y="519300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99F112C-2335-4AC6-9DCF-D66F1757573E}"/>
                </a:ext>
              </a:extLst>
            </p:cNvPr>
            <p:cNvSpPr/>
            <p:nvPr/>
          </p:nvSpPr>
          <p:spPr>
            <a:xfrm>
              <a:off x="1050981" y="553638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AAEAADC-A54F-4F89-88CD-0E3BFCCBE8E4}"/>
                </a:ext>
              </a:extLst>
            </p:cNvPr>
            <p:cNvSpPr/>
            <p:nvPr/>
          </p:nvSpPr>
          <p:spPr>
            <a:xfrm>
              <a:off x="1439357" y="593006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4A28538-E578-4FFF-8D1C-5A8EB7A628B6}"/>
                </a:ext>
              </a:extLst>
            </p:cNvPr>
            <p:cNvSpPr/>
            <p:nvPr/>
          </p:nvSpPr>
          <p:spPr>
            <a:xfrm>
              <a:off x="233723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82DC4B9-092E-443E-9AE3-35E1EC03E5E8}"/>
                </a:ext>
              </a:extLst>
            </p:cNvPr>
            <p:cNvSpPr/>
            <p:nvPr/>
          </p:nvSpPr>
          <p:spPr>
            <a:xfrm>
              <a:off x="2337231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E7B2060-C4D7-49A6-BADA-3E8028ABC750}"/>
                </a:ext>
              </a:extLst>
            </p:cNvPr>
            <p:cNvSpPr/>
            <p:nvPr/>
          </p:nvSpPr>
          <p:spPr>
            <a:xfrm>
              <a:off x="2686930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2F45286-1A77-48AD-B55A-3A048CAB479B}"/>
                </a:ext>
              </a:extLst>
            </p:cNvPr>
            <p:cNvSpPr/>
            <p:nvPr/>
          </p:nvSpPr>
          <p:spPr>
            <a:xfrm>
              <a:off x="2528066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F7AB144-EFE1-454A-BB9C-8B5E39A3053A}"/>
                </a:ext>
              </a:extLst>
            </p:cNvPr>
            <p:cNvSpPr/>
            <p:nvPr/>
          </p:nvSpPr>
          <p:spPr>
            <a:xfrm>
              <a:off x="2976491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4462DEB-F47F-4FB8-93DA-DF6A8239789F}"/>
                </a:ext>
              </a:extLst>
            </p:cNvPr>
            <p:cNvSpPr/>
            <p:nvPr/>
          </p:nvSpPr>
          <p:spPr>
            <a:xfrm>
              <a:off x="3414805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41DF84E-3E16-41C7-8268-4D25E68EE615}"/>
                </a:ext>
              </a:extLst>
            </p:cNvPr>
            <p:cNvSpPr/>
            <p:nvPr/>
          </p:nvSpPr>
          <p:spPr>
            <a:xfrm>
              <a:off x="3211577" y="504276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B153CDB-B978-414B-A11D-DFE0D50F196E}"/>
                </a:ext>
              </a:extLst>
            </p:cNvPr>
            <p:cNvSpPr/>
            <p:nvPr/>
          </p:nvSpPr>
          <p:spPr>
            <a:xfrm>
              <a:off x="2743440" y="505358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F0EFCAE3-15BA-4DC1-9A38-3058BD29B36F}"/>
                </a:ext>
              </a:extLst>
            </p:cNvPr>
            <p:cNvSpPr/>
            <p:nvPr/>
          </p:nvSpPr>
          <p:spPr>
            <a:xfrm>
              <a:off x="2528066" y="540748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16C2B23-AAFF-4031-B295-1E25503E27CD}"/>
                </a:ext>
              </a:extLst>
            </p:cNvPr>
            <p:cNvSpPr/>
            <p:nvPr/>
          </p:nvSpPr>
          <p:spPr>
            <a:xfrm>
              <a:off x="2528066" y="572237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C3394FE-62B3-4F5B-8824-B0A6D465447B}"/>
                </a:ext>
              </a:extLst>
            </p:cNvPr>
            <p:cNvSpPr/>
            <p:nvPr/>
          </p:nvSpPr>
          <p:spPr>
            <a:xfrm>
              <a:off x="2528066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C72F701-C3FB-4F7B-AFDF-F39CBB4A4191}"/>
                </a:ext>
              </a:extLst>
            </p:cNvPr>
            <p:cNvSpPr/>
            <p:nvPr/>
          </p:nvSpPr>
          <p:spPr>
            <a:xfrm>
              <a:off x="2864021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9691CBB-AD84-4BAF-A01A-047C955EC63E}"/>
                </a:ext>
              </a:extLst>
            </p:cNvPr>
            <p:cNvSpPr/>
            <p:nvPr/>
          </p:nvSpPr>
          <p:spPr>
            <a:xfrm>
              <a:off x="2864022" y="5725177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A53F011-823E-4C31-8C9B-9A0AB5D8B051}"/>
                </a:ext>
              </a:extLst>
            </p:cNvPr>
            <p:cNvSpPr/>
            <p:nvPr/>
          </p:nvSpPr>
          <p:spPr>
            <a:xfrm>
              <a:off x="2864023" y="540373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70AB02F-1498-43FC-BD7C-CA3CD23D0A24}"/>
                </a:ext>
              </a:extLst>
            </p:cNvPr>
            <p:cNvSpPr/>
            <p:nvPr/>
          </p:nvSpPr>
          <p:spPr>
            <a:xfrm>
              <a:off x="2042118" y="593006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5D70DA7-86C2-482F-909A-9695D4BD1733}"/>
                </a:ext>
              </a:extLst>
            </p:cNvPr>
            <p:cNvSpPr/>
            <p:nvPr/>
          </p:nvSpPr>
          <p:spPr>
            <a:xfrm>
              <a:off x="3064743" y="402462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157D29D-6FD8-48B6-AE0F-4638E502418C}"/>
                </a:ext>
              </a:extLst>
            </p:cNvPr>
            <p:cNvSpPr/>
            <p:nvPr/>
          </p:nvSpPr>
          <p:spPr>
            <a:xfrm>
              <a:off x="3384372" y="4388342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4F0C637-566C-4C53-860C-18C1E63A6DD9}"/>
                </a:ext>
              </a:extLst>
            </p:cNvPr>
            <p:cNvSpPr/>
            <p:nvPr/>
          </p:nvSpPr>
          <p:spPr>
            <a:xfrm>
              <a:off x="3334949" y="539175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BF3252D-74C2-431F-9671-3C205C61760B}"/>
                </a:ext>
              </a:extLst>
            </p:cNvPr>
            <p:cNvSpPr/>
            <p:nvPr/>
          </p:nvSpPr>
          <p:spPr>
            <a:xfrm>
              <a:off x="3334949" y="602130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2DE93E5-C657-4B02-B8E2-3647F687D277}"/>
                </a:ext>
              </a:extLst>
            </p:cNvPr>
            <p:cNvSpPr/>
            <p:nvPr/>
          </p:nvSpPr>
          <p:spPr>
            <a:xfrm>
              <a:off x="1050981" y="592588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 for Supervised Learning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The basic idea is very simple</a:t>
            </a:r>
          </a:p>
          <a:p>
            <a:pPr marL="0" indent="0">
              <a:buNone/>
            </a:pPr>
            <a:endParaRPr lang="en-IN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Recursively partition the training data into homogeneous regions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Within each group, fit a simple supervised learner (e.g., predict the majority label)</a:t>
            </a:r>
            <a:endParaRPr lang="en-GB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A24D53E-ACBE-4A2F-AB45-AC8CC41C5629}"/>
              </a:ext>
            </a:extLst>
          </p:cNvPr>
          <p:cNvSpPr/>
          <p:nvPr/>
        </p:nvSpPr>
        <p:spPr>
          <a:xfrm>
            <a:off x="6937098" y="4416731"/>
            <a:ext cx="1141968" cy="14074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4027C3-595C-4B58-89C0-642F7CA60F50}"/>
              </a:ext>
            </a:extLst>
          </p:cNvPr>
          <p:cNvSpPr/>
          <p:nvPr/>
        </p:nvSpPr>
        <p:spPr>
          <a:xfrm>
            <a:off x="6079049" y="2396789"/>
            <a:ext cx="1696190" cy="102596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2F35FE4-8E4B-43E0-91C0-189AA33C117C}"/>
              </a:ext>
            </a:extLst>
          </p:cNvPr>
          <p:cNvSpPr/>
          <p:nvPr/>
        </p:nvSpPr>
        <p:spPr>
          <a:xfrm>
            <a:off x="4680458" y="2900308"/>
            <a:ext cx="1428386" cy="291068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4E8F283-298C-475D-9CD3-0FA997D7BB17}"/>
              </a:ext>
            </a:extLst>
          </p:cNvPr>
          <p:cNvSpPr/>
          <p:nvPr/>
        </p:nvSpPr>
        <p:spPr>
          <a:xfrm>
            <a:off x="4694693" y="2382435"/>
            <a:ext cx="1399158" cy="50995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4C106F-BE5A-42E4-878D-9DCD0C9961FA}"/>
              </a:ext>
            </a:extLst>
          </p:cNvPr>
          <p:cNvSpPr/>
          <p:nvPr/>
        </p:nvSpPr>
        <p:spPr>
          <a:xfrm>
            <a:off x="6109602" y="3419097"/>
            <a:ext cx="813909" cy="178206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10E0B3A-71E7-4F8F-A3D0-859796CD02DA}"/>
              </a:ext>
            </a:extLst>
          </p:cNvPr>
          <p:cNvCxnSpPr>
            <a:cxnSpLocks/>
          </p:cNvCxnSpPr>
          <p:nvPr/>
        </p:nvCxnSpPr>
        <p:spPr>
          <a:xfrm>
            <a:off x="6093852" y="2384154"/>
            <a:ext cx="1" cy="3433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B82568F-6831-4CBE-B52E-8FD9F1263301}"/>
              </a:ext>
            </a:extLst>
          </p:cNvPr>
          <p:cNvCxnSpPr>
            <a:cxnSpLocks/>
          </p:cNvCxnSpPr>
          <p:nvPr/>
        </p:nvCxnSpPr>
        <p:spPr>
          <a:xfrm flipV="1">
            <a:off x="6093852" y="3416462"/>
            <a:ext cx="2721140" cy="4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EB72EC9-D9D2-4405-9F88-A6CEB2588A5F}"/>
              </a:ext>
            </a:extLst>
          </p:cNvPr>
          <p:cNvCxnSpPr>
            <a:cxnSpLocks/>
          </p:cNvCxnSpPr>
          <p:nvPr/>
        </p:nvCxnSpPr>
        <p:spPr>
          <a:xfrm>
            <a:off x="6933281" y="3409856"/>
            <a:ext cx="1" cy="2401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DA6A126-A325-4F3B-8B36-5086248648A1}"/>
              </a:ext>
            </a:extLst>
          </p:cNvPr>
          <p:cNvCxnSpPr>
            <a:cxnSpLocks/>
          </p:cNvCxnSpPr>
          <p:nvPr/>
        </p:nvCxnSpPr>
        <p:spPr>
          <a:xfrm>
            <a:off x="6918982" y="4410441"/>
            <a:ext cx="1901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8C617C2-0444-4DE1-ADCC-9AFDD25D612E}"/>
              </a:ext>
            </a:extLst>
          </p:cNvPr>
          <p:cNvCxnSpPr>
            <a:cxnSpLocks/>
          </p:cNvCxnSpPr>
          <p:nvPr/>
        </p:nvCxnSpPr>
        <p:spPr>
          <a:xfrm flipV="1">
            <a:off x="4667435" y="2900308"/>
            <a:ext cx="1426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0CB69E9-193E-4A65-9833-CD317D508EBB}"/>
              </a:ext>
            </a:extLst>
          </p:cNvPr>
          <p:cNvCxnSpPr>
            <a:cxnSpLocks/>
          </p:cNvCxnSpPr>
          <p:nvPr/>
        </p:nvCxnSpPr>
        <p:spPr>
          <a:xfrm>
            <a:off x="7775239" y="2396789"/>
            <a:ext cx="759" cy="1019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D4EDC92-AEA4-4CDF-A643-F31BE34FE3CB}"/>
              </a:ext>
            </a:extLst>
          </p:cNvPr>
          <p:cNvCxnSpPr>
            <a:cxnSpLocks/>
          </p:cNvCxnSpPr>
          <p:nvPr/>
        </p:nvCxnSpPr>
        <p:spPr>
          <a:xfrm>
            <a:off x="6093852" y="5198512"/>
            <a:ext cx="8394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9C40B2F-2C39-4773-84D5-A793D95E62C8}"/>
              </a:ext>
            </a:extLst>
          </p:cNvPr>
          <p:cNvCxnSpPr>
            <a:cxnSpLocks/>
          </p:cNvCxnSpPr>
          <p:nvPr/>
        </p:nvCxnSpPr>
        <p:spPr>
          <a:xfrm>
            <a:off x="8079068" y="4406245"/>
            <a:ext cx="0" cy="1417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61FC68A-E640-4577-B68C-0B3DF94DFC98}"/>
              </a:ext>
            </a:extLst>
          </p:cNvPr>
          <p:cNvSpPr/>
          <p:nvPr/>
        </p:nvSpPr>
        <p:spPr>
          <a:xfrm>
            <a:off x="7775239" y="2401967"/>
            <a:ext cx="1039753" cy="1020783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446D747-84E4-4FDC-B7C6-66B10021DC6F}"/>
              </a:ext>
            </a:extLst>
          </p:cNvPr>
          <p:cNvSpPr/>
          <p:nvPr/>
        </p:nvSpPr>
        <p:spPr>
          <a:xfrm>
            <a:off x="6093851" y="5201162"/>
            <a:ext cx="839428" cy="62978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AA85403-A956-4744-BD71-3EF33DE4C73D}"/>
              </a:ext>
            </a:extLst>
          </p:cNvPr>
          <p:cNvSpPr/>
          <p:nvPr/>
        </p:nvSpPr>
        <p:spPr>
          <a:xfrm>
            <a:off x="8079067" y="4417865"/>
            <a:ext cx="735926" cy="138329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7BAEF57-C8BB-4F7F-85F4-F030491C774E}"/>
              </a:ext>
            </a:extLst>
          </p:cNvPr>
          <p:cNvSpPr/>
          <p:nvPr/>
        </p:nvSpPr>
        <p:spPr>
          <a:xfrm>
            <a:off x="6933281" y="3420657"/>
            <a:ext cx="1881712" cy="9855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2">
            <a:extLst>
              <a:ext uri="{FF2B5EF4-FFF2-40B4-BE49-F238E27FC236}">
                <a16:creationId xmlns:a16="http://schemas.microsoft.com/office/drawing/2014/main" id="{68F579DC-66D1-42D3-A3A3-47847E065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936" y="2689424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Speech Bubble: Rectangle 164">
            <a:extLst>
              <a:ext uri="{FF2B5EF4-FFF2-40B4-BE49-F238E27FC236}">
                <a16:creationId xmlns:a16="http://schemas.microsoft.com/office/drawing/2014/main" id="{AFB6820F-88BB-45E3-87F2-21FFCB202AB2}"/>
              </a:ext>
            </a:extLst>
          </p:cNvPr>
          <p:cNvSpPr/>
          <p:nvPr/>
        </p:nvSpPr>
        <p:spPr>
          <a:xfrm>
            <a:off x="782076" y="2645049"/>
            <a:ext cx="2062062" cy="988593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do you mean by “homogeneous” regions?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0ABD9AE8-31E1-4DDE-9113-09881F3E1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036" y="4355648"/>
            <a:ext cx="1010687" cy="965223"/>
          </a:xfrm>
          <a:prstGeom prst="rect">
            <a:avLst/>
          </a:prstGeom>
        </p:spPr>
      </p:pic>
      <p:sp>
        <p:nvSpPr>
          <p:cNvPr id="167" name="Speech Bubble: Rectangle 166">
            <a:extLst>
              <a:ext uri="{FF2B5EF4-FFF2-40B4-BE49-F238E27FC236}">
                <a16:creationId xmlns:a16="http://schemas.microsoft.com/office/drawing/2014/main" id="{4C35C510-5118-4B8C-97DF-01DB46EE9867}"/>
              </a:ext>
            </a:extLst>
          </p:cNvPr>
          <p:cNvSpPr/>
          <p:nvPr/>
        </p:nvSpPr>
        <p:spPr>
          <a:xfrm>
            <a:off x="492007" y="4035593"/>
            <a:ext cx="2743193" cy="1263379"/>
          </a:xfrm>
          <a:prstGeom prst="wedgeRectCallout">
            <a:avLst>
              <a:gd name="adj1" fmla="val 64304"/>
              <a:gd name="adj2" fmla="val 578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 homogeneous regio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n will have all (or a majority of) training inputs with the same/similar outputs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DA9406-D917-489A-85E2-87F83154C685}"/>
              </a:ext>
            </a:extLst>
          </p:cNvPr>
          <p:cNvSpPr/>
          <p:nvPr/>
        </p:nvSpPr>
        <p:spPr>
          <a:xfrm>
            <a:off x="5006802" y="424967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1EA26B7-E776-4199-8602-E207CD28B701}"/>
              </a:ext>
            </a:extLst>
          </p:cNvPr>
          <p:cNvSpPr/>
          <p:nvPr/>
        </p:nvSpPr>
        <p:spPr>
          <a:xfrm>
            <a:off x="7375209" y="4857510"/>
            <a:ext cx="252000" cy="252000"/>
          </a:xfrm>
          <a:prstGeom prst="ellipse">
            <a:avLst/>
          </a:prstGeom>
          <a:solidFill>
            <a:srgbClr val="33CC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FD42F1F1-2266-4241-A0BC-A98348730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313" y="1792385"/>
            <a:ext cx="1010687" cy="965223"/>
          </a:xfrm>
          <a:prstGeom prst="rect">
            <a:avLst/>
          </a:prstGeom>
        </p:spPr>
      </p:pic>
      <p:sp>
        <p:nvSpPr>
          <p:cNvPr id="171" name="Speech Bubble: Rectangle 170">
            <a:extLst>
              <a:ext uri="{FF2B5EF4-FFF2-40B4-BE49-F238E27FC236}">
                <a16:creationId xmlns:a16="http://schemas.microsoft.com/office/drawing/2014/main" id="{67750570-3F83-4572-9AD6-DCBCD7DD5CBE}"/>
              </a:ext>
            </a:extLst>
          </p:cNvPr>
          <p:cNvSpPr/>
          <p:nvPr/>
        </p:nvSpPr>
        <p:spPr>
          <a:xfrm>
            <a:off x="9113803" y="2952888"/>
            <a:ext cx="2743193" cy="2878056"/>
          </a:xfrm>
          <a:prstGeom prst="wedgeRectCallout">
            <a:avLst>
              <a:gd name="adj1" fmla="val 37381"/>
              <a:gd name="adj2" fmla="val -663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Even though the rule within each grou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p is simple, we are able to learn a fairly sophisticated model overall (note in this example, each rule is a simple horizontal/vertical classifier but the overall decision boundary is rather sophisticated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)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264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96" grpId="0" animBg="1"/>
      <p:bldP spid="97" grpId="0" animBg="1"/>
      <p:bldP spid="98" grpId="0" animBg="1"/>
      <p:bldP spid="100" grpId="0" animBg="1"/>
      <p:bldP spid="102" grpId="0" animBg="1"/>
      <p:bldP spid="117" grpId="0" animBg="1"/>
      <p:bldP spid="118" grpId="0" animBg="1"/>
      <p:bldP spid="119" grpId="0" animBg="1"/>
      <p:bldP spid="120" grpId="0" animBg="1"/>
      <p:bldP spid="165" grpId="0" animBg="1"/>
      <p:bldP spid="167" grpId="0" animBg="1"/>
      <p:bldP spid="18" grpId="0" animBg="1"/>
      <p:bldP spid="169" grpId="0" animBg="1"/>
      <p:bldP spid="1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D893F13-D3F0-4CFC-927C-717BF6AB10CA}"/>
              </a:ext>
            </a:extLst>
          </p:cNvPr>
          <p:cNvSpPr/>
          <p:nvPr/>
        </p:nvSpPr>
        <p:spPr>
          <a:xfrm>
            <a:off x="3193771" y="1228134"/>
            <a:ext cx="2104686" cy="138599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6DD28-3C78-4045-9FA4-37C5785A1CF0}"/>
              </a:ext>
            </a:extLst>
          </p:cNvPr>
          <p:cNvSpPr/>
          <p:nvPr/>
        </p:nvSpPr>
        <p:spPr>
          <a:xfrm>
            <a:off x="761358" y="1219209"/>
            <a:ext cx="4537099" cy="332255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85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 for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3" name="Oval 9">
            <a:extLst>
              <a:ext uri="{FF2B5EF4-FFF2-40B4-BE49-F238E27FC236}">
                <a16:creationId xmlns:a16="http://schemas.microsoft.com/office/drawing/2014/main" id="{BDE0799D-4664-4043-B2B9-A92DD6DC2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211" y="162456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5" name="Oval 9">
            <a:extLst>
              <a:ext uri="{FF2B5EF4-FFF2-40B4-BE49-F238E27FC236}">
                <a16:creationId xmlns:a16="http://schemas.microsoft.com/office/drawing/2014/main" id="{482A9334-C703-4B18-BF68-6BC65D7A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424" y="178061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6" name="Oval 9">
            <a:extLst>
              <a:ext uri="{FF2B5EF4-FFF2-40B4-BE49-F238E27FC236}">
                <a16:creationId xmlns:a16="http://schemas.microsoft.com/office/drawing/2014/main" id="{78B0C695-00FD-416E-8BF7-A8DBDEF52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4" y="126188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7" name="Oval 9">
            <a:extLst>
              <a:ext uri="{FF2B5EF4-FFF2-40B4-BE49-F238E27FC236}">
                <a16:creationId xmlns:a16="http://schemas.microsoft.com/office/drawing/2014/main" id="{2BCD588C-B793-4832-B443-244D9423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062" y="231113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8" name="Oval 9">
            <a:extLst>
              <a:ext uri="{FF2B5EF4-FFF2-40B4-BE49-F238E27FC236}">
                <a16:creationId xmlns:a16="http://schemas.microsoft.com/office/drawing/2014/main" id="{CDD8CE60-F8AC-4B99-9F9B-31C366BDB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840" y="131770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9" name="Oval 9">
            <a:extLst>
              <a:ext uri="{FF2B5EF4-FFF2-40B4-BE49-F238E27FC236}">
                <a16:creationId xmlns:a16="http://schemas.microsoft.com/office/drawing/2014/main" id="{696CB172-5C71-4329-909F-1429F9DF6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948" y="183206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0" name="Oval 9">
            <a:extLst>
              <a:ext uri="{FF2B5EF4-FFF2-40B4-BE49-F238E27FC236}">
                <a16:creationId xmlns:a16="http://schemas.microsoft.com/office/drawing/2014/main" id="{02679E8F-9B36-46D6-AB82-85B5ECC6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502" y="1822474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1" name="Oval 9">
            <a:extLst>
              <a:ext uri="{FF2B5EF4-FFF2-40B4-BE49-F238E27FC236}">
                <a16:creationId xmlns:a16="http://schemas.microsoft.com/office/drawing/2014/main" id="{F7BAD65C-1D32-49FE-BE08-8B4597797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10" y="2297465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2" name="Oval 9">
            <a:extLst>
              <a:ext uri="{FF2B5EF4-FFF2-40B4-BE49-F238E27FC236}">
                <a16:creationId xmlns:a16="http://schemas.microsoft.com/office/drawing/2014/main" id="{98226EF2-8981-4751-9285-CA34D59DE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143" y="1499400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3" name="Oval 9">
            <a:extLst>
              <a:ext uri="{FF2B5EF4-FFF2-40B4-BE49-F238E27FC236}">
                <a16:creationId xmlns:a16="http://schemas.microsoft.com/office/drawing/2014/main" id="{DBA84320-E17A-4091-83A6-7CCEAF9D0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538" y="2033152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4" name="Oval 9">
            <a:extLst>
              <a:ext uri="{FF2B5EF4-FFF2-40B4-BE49-F238E27FC236}">
                <a16:creationId xmlns:a16="http://schemas.microsoft.com/office/drawing/2014/main" id="{431CEA02-B414-447E-9A00-7E453BB2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310" y="1244815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5" name="Oval 9">
            <a:extLst>
              <a:ext uri="{FF2B5EF4-FFF2-40B4-BE49-F238E27FC236}">
                <a16:creationId xmlns:a16="http://schemas.microsoft.com/office/drawing/2014/main" id="{C9735E16-34E7-489B-AC5A-48A3AD44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585" y="2260258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6" name="Oval 9">
            <a:extLst>
              <a:ext uri="{FF2B5EF4-FFF2-40B4-BE49-F238E27FC236}">
                <a16:creationId xmlns:a16="http://schemas.microsoft.com/office/drawing/2014/main" id="{4486431F-5F3D-4340-8DE6-57E32ED46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911" y="12618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" name="Oval 9">
            <a:extLst>
              <a:ext uri="{FF2B5EF4-FFF2-40B4-BE49-F238E27FC236}">
                <a16:creationId xmlns:a16="http://schemas.microsoft.com/office/drawing/2014/main" id="{E2BB83B0-5CAC-42B5-8E48-C757DF2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53" y="1866030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" name="Oval 9">
            <a:extLst>
              <a:ext uri="{FF2B5EF4-FFF2-40B4-BE49-F238E27FC236}">
                <a16:creationId xmlns:a16="http://schemas.microsoft.com/office/drawing/2014/main" id="{80679F1B-3054-499B-B9DD-D43CAAE5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125" y="1721383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9" name="Oval 9">
            <a:extLst>
              <a:ext uri="{FF2B5EF4-FFF2-40B4-BE49-F238E27FC236}">
                <a16:creationId xmlns:a16="http://schemas.microsoft.com/office/drawing/2014/main" id="{8DC4D318-40D3-4F27-9AC4-508F53DAC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539" y="236675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0" name="Oval 9">
            <a:extLst>
              <a:ext uri="{FF2B5EF4-FFF2-40B4-BE49-F238E27FC236}">
                <a16:creationId xmlns:a16="http://schemas.microsoft.com/office/drawing/2014/main" id="{AD1C0420-72E4-4C44-984E-04E37FB4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39" y="186735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1" name="Oval 9">
            <a:extLst>
              <a:ext uri="{FF2B5EF4-FFF2-40B4-BE49-F238E27FC236}">
                <a16:creationId xmlns:a16="http://schemas.microsoft.com/office/drawing/2014/main" id="{F1171659-45CE-4A15-BAEE-2322C4E59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48" y="220081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2" name="Oval 9">
            <a:extLst>
              <a:ext uri="{FF2B5EF4-FFF2-40B4-BE49-F238E27FC236}">
                <a16:creationId xmlns:a16="http://schemas.microsoft.com/office/drawing/2014/main" id="{16769378-A137-4D55-979C-20508440D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967" y="12618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3" name="Oval 9">
            <a:extLst>
              <a:ext uri="{FF2B5EF4-FFF2-40B4-BE49-F238E27FC236}">
                <a16:creationId xmlns:a16="http://schemas.microsoft.com/office/drawing/2014/main" id="{6C2BBF82-C9B1-4299-9255-1BAAA05A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24" y="219523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4" name="Oval 9">
            <a:extLst>
              <a:ext uri="{FF2B5EF4-FFF2-40B4-BE49-F238E27FC236}">
                <a16:creationId xmlns:a16="http://schemas.microsoft.com/office/drawing/2014/main" id="{9B4C367D-15F1-46E9-84C3-8E6DDC864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39" y="129360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5" name="Oval 9">
            <a:extLst>
              <a:ext uri="{FF2B5EF4-FFF2-40B4-BE49-F238E27FC236}">
                <a16:creationId xmlns:a16="http://schemas.microsoft.com/office/drawing/2014/main" id="{EC668988-4AF8-4CB2-A419-3F8BADB3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024" y="158581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6" name="Oval 9">
            <a:extLst>
              <a:ext uri="{FF2B5EF4-FFF2-40B4-BE49-F238E27FC236}">
                <a16:creationId xmlns:a16="http://schemas.microsoft.com/office/drawing/2014/main" id="{8B51EDE9-2AA7-43ED-BF88-BB731495F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414" y="2374214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7" name="Oval 9">
            <a:extLst>
              <a:ext uri="{FF2B5EF4-FFF2-40B4-BE49-F238E27FC236}">
                <a16:creationId xmlns:a16="http://schemas.microsoft.com/office/drawing/2014/main" id="{B99D3D0D-FF7E-4DD5-82CB-55BE0138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06" y="287156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8" name="Oval 9">
            <a:extLst>
              <a:ext uri="{FF2B5EF4-FFF2-40B4-BE49-F238E27FC236}">
                <a16:creationId xmlns:a16="http://schemas.microsoft.com/office/drawing/2014/main" id="{E9436275-D47F-4639-9E0E-14A96C697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648" y="2989880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9" name="Oval 9">
            <a:extLst>
              <a:ext uri="{FF2B5EF4-FFF2-40B4-BE49-F238E27FC236}">
                <a16:creationId xmlns:a16="http://schemas.microsoft.com/office/drawing/2014/main" id="{3D257BE8-C656-447F-856C-C4EA0426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97" y="3521238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0" name="Oval 9">
            <a:extLst>
              <a:ext uri="{FF2B5EF4-FFF2-40B4-BE49-F238E27FC236}">
                <a16:creationId xmlns:a16="http://schemas.microsoft.com/office/drawing/2014/main" id="{85A21BD8-80F0-40E7-80B8-4BAB3FFC4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15" y="30324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1" name="Oval 9">
            <a:extLst>
              <a:ext uri="{FF2B5EF4-FFF2-40B4-BE49-F238E27FC236}">
                <a16:creationId xmlns:a16="http://schemas.microsoft.com/office/drawing/2014/main" id="{AA6D1661-9430-45A6-80E9-41BF7A37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503" y="384024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2" name="Oval 9">
            <a:extLst>
              <a:ext uri="{FF2B5EF4-FFF2-40B4-BE49-F238E27FC236}">
                <a16:creationId xmlns:a16="http://schemas.microsoft.com/office/drawing/2014/main" id="{5DDAA1F6-DA45-4D09-9385-66ACB9FF8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535" y="2708197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3" name="Oval 9">
            <a:extLst>
              <a:ext uri="{FF2B5EF4-FFF2-40B4-BE49-F238E27FC236}">
                <a16:creationId xmlns:a16="http://schemas.microsoft.com/office/drawing/2014/main" id="{35E85925-0C20-4A24-B422-35293573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838" y="356106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4" name="Oval 9">
            <a:extLst>
              <a:ext uri="{FF2B5EF4-FFF2-40B4-BE49-F238E27FC236}">
                <a16:creationId xmlns:a16="http://schemas.microsoft.com/office/drawing/2014/main" id="{136B4032-30A8-4EEF-97BB-04D2CB389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404" y="333079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5" name="Oval 9">
            <a:extLst>
              <a:ext uri="{FF2B5EF4-FFF2-40B4-BE49-F238E27FC236}">
                <a16:creationId xmlns:a16="http://schemas.microsoft.com/office/drawing/2014/main" id="{535E8643-C088-469A-974C-8805AFB3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51" y="4256874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6" name="Oval 9">
            <a:extLst>
              <a:ext uri="{FF2B5EF4-FFF2-40B4-BE49-F238E27FC236}">
                <a16:creationId xmlns:a16="http://schemas.microsoft.com/office/drawing/2014/main" id="{83BD0111-DFAD-4CF7-9954-82E8D9DC4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73" y="29721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7" name="Oval 9">
            <a:extLst>
              <a:ext uri="{FF2B5EF4-FFF2-40B4-BE49-F238E27FC236}">
                <a16:creationId xmlns:a16="http://schemas.microsoft.com/office/drawing/2014/main" id="{0278A1E9-CF81-44A0-9E3A-0A57DDC0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881" y="422911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8" name="Oval 9">
            <a:extLst>
              <a:ext uri="{FF2B5EF4-FFF2-40B4-BE49-F238E27FC236}">
                <a16:creationId xmlns:a16="http://schemas.microsoft.com/office/drawing/2014/main" id="{24BA26B7-9030-4925-813C-5B6A107B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249" y="402011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9" name="Oval 9">
            <a:extLst>
              <a:ext uri="{FF2B5EF4-FFF2-40B4-BE49-F238E27FC236}">
                <a16:creationId xmlns:a16="http://schemas.microsoft.com/office/drawing/2014/main" id="{B51736E6-C3EC-4762-9997-6F84EB8A6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13" y="4183937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0" name="Oval 9">
            <a:extLst>
              <a:ext uri="{FF2B5EF4-FFF2-40B4-BE49-F238E27FC236}">
                <a16:creationId xmlns:a16="http://schemas.microsoft.com/office/drawing/2014/main" id="{953E7521-EFCC-4D94-9C94-1A22059C4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095" y="330338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1" name="Oval 9">
            <a:extLst>
              <a:ext uri="{FF2B5EF4-FFF2-40B4-BE49-F238E27FC236}">
                <a16:creationId xmlns:a16="http://schemas.microsoft.com/office/drawing/2014/main" id="{6BD6F2F8-935D-4481-AF76-4915F13DA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457" y="29867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2" name="Oval 9">
            <a:extLst>
              <a:ext uri="{FF2B5EF4-FFF2-40B4-BE49-F238E27FC236}">
                <a16:creationId xmlns:a16="http://schemas.microsoft.com/office/drawing/2014/main" id="{9DB0638C-5119-44A6-A893-96DE9D00D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745" y="306339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3" name="Oval 9">
            <a:extLst>
              <a:ext uri="{FF2B5EF4-FFF2-40B4-BE49-F238E27FC236}">
                <a16:creationId xmlns:a16="http://schemas.microsoft.com/office/drawing/2014/main" id="{34E32A99-B1CF-4105-9CBA-B2FA29896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733" y="348528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4" name="Oval 9">
            <a:extLst>
              <a:ext uri="{FF2B5EF4-FFF2-40B4-BE49-F238E27FC236}">
                <a16:creationId xmlns:a16="http://schemas.microsoft.com/office/drawing/2014/main" id="{3B7B1513-A21C-4058-BFF4-16BF62AD1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50" y="265750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5" name="Oval 9">
            <a:extLst>
              <a:ext uri="{FF2B5EF4-FFF2-40B4-BE49-F238E27FC236}">
                <a16:creationId xmlns:a16="http://schemas.microsoft.com/office/drawing/2014/main" id="{ECBB27A5-CE93-4485-B1FD-2DFC44C5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31" y="3681577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6" name="Oval 9">
            <a:extLst>
              <a:ext uri="{FF2B5EF4-FFF2-40B4-BE49-F238E27FC236}">
                <a16:creationId xmlns:a16="http://schemas.microsoft.com/office/drawing/2014/main" id="{D022E5F6-BCA0-415A-8355-2E0F69D78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63" y="3042951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7" name="Oval 9">
            <a:extLst>
              <a:ext uri="{FF2B5EF4-FFF2-40B4-BE49-F238E27FC236}">
                <a16:creationId xmlns:a16="http://schemas.microsoft.com/office/drawing/2014/main" id="{9744FEDE-2890-468F-B921-389FAFAC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869" y="4059204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8" name="Oval 9">
            <a:extLst>
              <a:ext uri="{FF2B5EF4-FFF2-40B4-BE49-F238E27FC236}">
                <a16:creationId xmlns:a16="http://schemas.microsoft.com/office/drawing/2014/main" id="{7E8F6DB2-C796-45A6-94F8-F257DCEA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478" y="2739572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9" name="Oval 9">
            <a:extLst>
              <a:ext uri="{FF2B5EF4-FFF2-40B4-BE49-F238E27FC236}">
                <a16:creationId xmlns:a16="http://schemas.microsoft.com/office/drawing/2014/main" id="{3D8D2903-07F6-468D-9CA8-383DC340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035" y="422911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0" name="Oval 9">
            <a:extLst>
              <a:ext uri="{FF2B5EF4-FFF2-40B4-BE49-F238E27FC236}">
                <a16:creationId xmlns:a16="http://schemas.microsoft.com/office/drawing/2014/main" id="{75768394-BBCF-44D5-9B36-DA83C052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66" y="378106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1" name="Oval 9">
            <a:extLst>
              <a:ext uri="{FF2B5EF4-FFF2-40B4-BE49-F238E27FC236}">
                <a16:creationId xmlns:a16="http://schemas.microsoft.com/office/drawing/2014/main" id="{44B7D1FC-ACA2-4984-8821-90F6EA15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119" y="414577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1969463-8898-43DA-8E65-9B92A0E2A3EB}"/>
              </a:ext>
            </a:extLst>
          </p:cNvPr>
          <p:cNvCxnSpPr>
            <a:cxnSpLocks/>
          </p:cNvCxnSpPr>
          <p:nvPr/>
        </p:nvCxnSpPr>
        <p:spPr>
          <a:xfrm>
            <a:off x="3167591" y="1219209"/>
            <a:ext cx="7226" cy="1389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0255379-4F09-4B06-B61A-1A9976F0163B}"/>
              </a:ext>
            </a:extLst>
          </p:cNvPr>
          <p:cNvCxnSpPr>
            <a:cxnSpLocks/>
          </p:cNvCxnSpPr>
          <p:nvPr/>
        </p:nvCxnSpPr>
        <p:spPr>
          <a:xfrm flipH="1">
            <a:off x="3167590" y="2605873"/>
            <a:ext cx="2130945" cy="22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BB2A5670-8EAF-4F49-9E62-6E9228E880E0}"/>
              </a:ext>
            </a:extLst>
          </p:cNvPr>
          <p:cNvSpPr txBox="1"/>
          <p:nvPr/>
        </p:nvSpPr>
        <p:spPr>
          <a:xfrm>
            <a:off x="1225279" y="4493932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0C1EE1D-1F93-47EC-A179-D2FDA3546D24}"/>
              </a:ext>
            </a:extLst>
          </p:cNvPr>
          <p:cNvSpPr txBox="1"/>
          <p:nvPr/>
        </p:nvSpPr>
        <p:spPr>
          <a:xfrm>
            <a:off x="1990189" y="4492817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BD05CB4-01C4-42E0-A6FB-015AFF3D539C}"/>
              </a:ext>
            </a:extLst>
          </p:cNvPr>
          <p:cNvSpPr txBox="1"/>
          <p:nvPr/>
        </p:nvSpPr>
        <p:spPr>
          <a:xfrm>
            <a:off x="2627364" y="4498541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1AA05506-32C8-476E-A9DC-AF3664317BCE}"/>
              </a:ext>
            </a:extLst>
          </p:cNvPr>
          <p:cNvSpPr txBox="1"/>
          <p:nvPr/>
        </p:nvSpPr>
        <p:spPr>
          <a:xfrm>
            <a:off x="3456792" y="4495009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ED70314-5750-4EC8-AE83-861F27F1712E}"/>
              </a:ext>
            </a:extLst>
          </p:cNvPr>
          <p:cNvSpPr txBox="1"/>
          <p:nvPr/>
        </p:nvSpPr>
        <p:spPr>
          <a:xfrm>
            <a:off x="4184980" y="449016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F359AFB-94F5-4C13-BD24-3392720EC9A8}"/>
              </a:ext>
            </a:extLst>
          </p:cNvPr>
          <p:cNvSpPr txBox="1"/>
          <p:nvPr/>
        </p:nvSpPr>
        <p:spPr>
          <a:xfrm>
            <a:off x="4916012" y="450161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CA519A03-B8F6-44B0-98A9-9F56A5E6638A}"/>
              </a:ext>
            </a:extLst>
          </p:cNvPr>
          <p:cNvCxnSpPr>
            <a:cxnSpLocks/>
          </p:cNvCxnSpPr>
          <p:nvPr/>
        </p:nvCxnSpPr>
        <p:spPr>
          <a:xfrm>
            <a:off x="3160414" y="3307514"/>
            <a:ext cx="6998" cy="1257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731009D-0D39-4E63-ABB1-02ECACEC6324}"/>
              </a:ext>
            </a:extLst>
          </p:cNvPr>
          <p:cNvCxnSpPr>
            <a:cxnSpLocks/>
          </p:cNvCxnSpPr>
          <p:nvPr/>
        </p:nvCxnSpPr>
        <p:spPr>
          <a:xfrm flipH="1">
            <a:off x="730228" y="3300280"/>
            <a:ext cx="2422385" cy="14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E61629AC-C0AB-4007-BEB2-13FBE88E1B09}"/>
              </a:ext>
            </a:extLst>
          </p:cNvPr>
          <p:cNvSpPr txBox="1"/>
          <p:nvPr/>
        </p:nvSpPr>
        <p:spPr>
          <a:xfrm>
            <a:off x="491891" y="3750635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05AF348-6B6C-477B-8ECC-715AE86FDFF4}"/>
              </a:ext>
            </a:extLst>
          </p:cNvPr>
          <p:cNvSpPr txBox="1"/>
          <p:nvPr/>
        </p:nvSpPr>
        <p:spPr>
          <a:xfrm>
            <a:off x="497668" y="3102921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89DA43D-E69D-4229-82FB-E2C1E6F88CD5}"/>
              </a:ext>
            </a:extLst>
          </p:cNvPr>
          <p:cNvSpPr txBox="1"/>
          <p:nvPr/>
        </p:nvSpPr>
        <p:spPr>
          <a:xfrm>
            <a:off x="496820" y="2421906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D7824C60-3CAE-4C05-BA06-89F5B729F92E}"/>
              </a:ext>
            </a:extLst>
          </p:cNvPr>
          <p:cNvSpPr txBox="1"/>
          <p:nvPr/>
        </p:nvSpPr>
        <p:spPr>
          <a:xfrm>
            <a:off x="496182" y="177114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7376ED41-D81C-4BB2-BB77-5C8B1ABD34E9}"/>
              </a:ext>
            </a:extLst>
          </p:cNvPr>
          <p:cNvSpPr txBox="1"/>
          <p:nvPr/>
        </p:nvSpPr>
        <p:spPr>
          <a:xfrm>
            <a:off x="474970" y="1023925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DA7EA184-BC1D-4472-A8D2-F6B2DD480F09}"/>
              </a:ext>
            </a:extLst>
          </p:cNvPr>
          <p:cNvSpPr/>
          <p:nvPr/>
        </p:nvSpPr>
        <p:spPr>
          <a:xfrm>
            <a:off x="8317427" y="1275951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A3B55-3D04-4484-8426-33906C5DAE22}"/>
                  </a:ext>
                </a:extLst>
              </p:cNvPr>
              <p:cNvSpPr txBox="1"/>
              <p:nvPr/>
            </p:nvSpPr>
            <p:spPr>
              <a:xfrm>
                <a:off x="2316774" y="4769869"/>
                <a:ext cx="14895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b="0" dirty="0"/>
                  <a:t>Feature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A3B55-3D04-4484-8426-33906C5D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74" y="4769869"/>
                <a:ext cx="1489576" cy="276999"/>
              </a:xfrm>
              <a:prstGeom prst="rect">
                <a:avLst/>
              </a:prstGeom>
              <a:blipFill>
                <a:blip r:embed="rId5"/>
                <a:stretch>
                  <a:fillRect l="-9426" t="-28261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45C1CBA-F436-4678-B330-CB205A0DC305}"/>
                  </a:ext>
                </a:extLst>
              </p:cNvPr>
              <p:cNvSpPr txBox="1"/>
              <p:nvPr/>
            </p:nvSpPr>
            <p:spPr>
              <a:xfrm rot="16200000">
                <a:off x="-432282" y="2675013"/>
                <a:ext cx="14895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b="0" dirty="0"/>
                  <a:t>Feature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45C1CBA-F436-4678-B330-CB205A0DC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32282" y="2675013"/>
                <a:ext cx="1489576" cy="276999"/>
              </a:xfrm>
              <a:prstGeom prst="rect">
                <a:avLst/>
              </a:prstGeom>
              <a:blipFill>
                <a:blip r:embed="rId6"/>
                <a:stretch>
                  <a:fillRect l="-28889" r="-51111" b="-93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9064D-14AB-4ED6-BFC6-D5D71B43275F}"/>
                  </a:ext>
                </a:extLst>
              </p:cNvPr>
              <p:cNvSpPr txBox="1"/>
              <p:nvPr/>
            </p:nvSpPr>
            <p:spPr>
              <a:xfrm>
                <a:off x="8440509" y="1569712"/>
                <a:ext cx="798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&gt;3.5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9064D-14AB-4ED6-BFC6-D5D71B43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509" y="1569712"/>
                <a:ext cx="798616" cy="215444"/>
              </a:xfrm>
              <a:prstGeom prst="rect">
                <a:avLst/>
              </a:prstGeom>
              <a:blipFill>
                <a:blip r:embed="rId7"/>
                <a:stretch>
                  <a:fillRect l="-3053" r="-4580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1B0557DC-7355-42DD-B767-A340D0BA1A8C}"/>
              </a:ext>
            </a:extLst>
          </p:cNvPr>
          <p:cNvSpPr/>
          <p:nvPr/>
        </p:nvSpPr>
        <p:spPr>
          <a:xfrm>
            <a:off x="9861352" y="2168380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D481F5-804E-497D-AB4F-A79B0280ED65}"/>
                  </a:ext>
                </a:extLst>
              </p:cNvPr>
              <p:cNvSpPr txBox="1"/>
              <p:nvPr/>
            </p:nvSpPr>
            <p:spPr>
              <a:xfrm>
                <a:off x="10028300" y="2454058"/>
                <a:ext cx="666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D481F5-804E-497D-AB4F-A79B0280E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300" y="2454058"/>
                <a:ext cx="666529" cy="215444"/>
              </a:xfrm>
              <a:prstGeom prst="rect">
                <a:avLst/>
              </a:prstGeom>
              <a:blipFill>
                <a:blip r:embed="rId8"/>
                <a:stretch>
                  <a:fillRect l="-2752" r="-5505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F86312-6889-4948-8B9E-22F7969E5657}"/>
              </a:ext>
            </a:extLst>
          </p:cNvPr>
          <p:cNvSpPr/>
          <p:nvPr/>
        </p:nvSpPr>
        <p:spPr>
          <a:xfrm>
            <a:off x="10824785" y="3462128"/>
            <a:ext cx="998290" cy="596013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Red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A74C8E-EF64-41E4-B0C7-6883B7A9E478}"/>
              </a:ext>
            </a:extLst>
          </p:cNvPr>
          <p:cNvSpPr/>
          <p:nvPr/>
        </p:nvSpPr>
        <p:spPr>
          <a:xfrm>
            <a:off x="8955055" y="3463191"/>
            <a:ext cx="998290" cy="596013"/>
          </a:xfrm>
          <a:prstGeom prst="roundRect">
            <a:avLst/>
          </a:prstGeom>
          <a:solidFill>
            <a:srgbClr val="00B05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Green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7E7D0FE-6BB0-4A54-B7AF-4E3D7F80AAFC}"/>
              </a:ext>
            </a:extLst>
          </p:cNvPr>
          <p:cNvCxnSpPr>
            <a:stCxn id="3" idx="3"/>
            <a:endCxn id="72" idx="0"/>
          </p:cNvCxnSpPr>
          <p:nvPr/>
        </p:nvCxnSpPr>
        <p:spPr>
          <a:xfrm>
            <a:off x="9315717" y="1686701"/>
            <a:ext cx="1044780" cy="4816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02E7665-EDC9-4E19-B404-E4624CEA60CE}"/>
              </a:ext>
            </a:extLst>
          </p:cNvPr>
          <p:cNvCxnSpPr>
            <a:cxnSpLocks/>
            <a:stCxn id="72" idx="3"/>
            <a:endCxn id="7" idx="0"/>
          </p:cNvCxnSpPr>
          <p:nvPr/>
        </p:nvCxnSpPr>
        <p:spPr>
          <a:xfrm>
            <a:off x="10859642" y="2579130"/>
            <a:ext cx="464288" cy="8829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41ABDA2-FB33-409C-B971-D7EF711E106D}"/>
              </a:ext>
            </a:extLst>
          </p:cNvPr>
          <p:cNvCxnSpPr>
            <a:cxnSpLocks/>
            <a:stCxn id="72" idx="1"/>
            <a:endCxn id="75" idx="0"/>
          </p:cNvCxnSpPr>
          <p:nvPr/>
        </p:nvCxnSpPr>
        <p:spPr>
          <a:xfrm rot="10800000" flipV="1">
            <a:off x="9454200" y="2579129"/>
            <a:ext cx="407152" cy="8840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ecision 87">
            <a:extLst>
              <a:ext uri="{FF2B5EF4-FFF2-40B4-BE49-F238E27FC236}">
                <a16:creationId xmlns:a16="http://schemas.microsoft.com/office/drawing/2014/main" id="{D05A7370-1893-4D7D-ADCE-9FA7A1EDC906}"/>
              </a:ext>
            </a:extLst>
          </p:cNvPr>
          <p:cNvSpPr/>
          <p:nvPr/>
        </p:nvSpPr>
        <p:spPr>
          <a:xfrm>
            <a:off x="6706400" y="2191537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C9C284-F488-4015-BEF3-1BE114A3C58D}"/>
                  </a:ext>
                </a:extLst>
              </p:cNvPr>
              <p:cNvSpPr txBox="1"/>
              <p:nvPr/>
            </p:nvSpPr>
            <p:spPr>
              <a:xfrm>
                <a:off x="6873348" y="2477215"/>
                <a:ext cx="666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&gt;2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C9C284-F488-4015-BEF3-1BE114A3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48" y="2477215"/>
                <a:ext cx="666529" cy="215444"/>
              </a:xfrm>
              <a:prstGeom prst="rect">
                <a:avLst/>
              </a:prstGeom>
              <a:blipFill>
                <a:blip r:embed="rId9"/>
                <a:stretch>
                  <a:fillRect l="-3670" r="-5505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623AE54-C9DA-4401-B788-82B48D8B2983}"/>
              </a:ext>
            </a:extLst>
          </p:cNvPr>
          <p:cNvSpPr/>
          <p:nvPr/>
        </p:nvSpPr>
        <p:spPr>
          <a:xfrm>
            <a:off x="7669833" y="3485285"/>
            <a:ext cx="998290" cy="596013"/>
          </a:xfrm>
          <a:prstGeom prst="roundRect">
            <a:avLst/>
          </a:prstGeom>
          <a:solidFill>
            <a:srgbClr val="00B05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Green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3087F36-5E04-4B1D-B92E-5531784DED6B}"/>
              </a:ext>
            </a:extLst>
          </p:cNvPr>
          <p:cNvSpPr/>
          <p:nvPr/>
        </p:nvSpPr>
        <p:spPr>
          <a:xfrm>
            <a:off x="5800103" y="3486348"/>
            <a:ext cx="998290" cy="596013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Red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FB12FC2-F115-4BAA-9354-D7828C687D9D}"/>
              </a:ext>
            </a:extLst>
          </p:cNvPr>
          <p:cNvCxnSpPr>
            <a:cxnSpLocks/>
            <a:stCxn id="88" idx="3"/>
            <a:endCxn id="90" idx="0"/>
          </p:cNvCxnSpPr>
          <p:nvPr/>
        </p:nvCxnSpPr>
        <p:spPr>
          <a:xfrm>
            <a:off x="7704690" y="2602287"/>
            <a:ext cx="464288" cy="8829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1C4D225-B775-44C6-B1FC-4FB260CAFDA6}"/>
              </a:ext>
            </a:extLst>
          </p:cNvPr>
          <p:cNvCxnSpPr>
            <a:cxnSpLocks/>
            <a:stCxn id="88" idx="1"/>
            <a:endCxn id="91" idx="0"/>
          </p:cNvCxnSpPr>
          <p:nvPr/>
        </p:nvCxnSpPr>
        <p:spPr>
          <a:xfrm rot="10800000" flipV="1">
            <a:off x="6299248" y="2602286"/>
            <a:ext cx="407152" cy="8840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CD86159-59E4-4502-800F-4F9877A3BE9E}"/>
              </a:ext>
            </a:extLst>
          </p:cNvPr>
          <p:cNvCxnSpPr>
            <a:cxnSpLocks/>
            <a:stCxn id="3" idx="1"/>
            <a:endCxn id="88" idx="0"/>
          </p:cNvCxnSpPr>
          <p:nvPr/>
        </p:nvCxnSpPr>
        <p:spPr>
          <a:xfrm rot="10800000" flipV="1">
            <a:off x="7205545" y="1686701"/>
            <a:ext cx="1111882" cy="5048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837F797-5FCB-48EF-B29B-077DF2BC41B3}"/>
              </a:ext>
            </a:extLst>
          </p:cNvPr>
          <p:cNvCxnSpPr>
            <a:cxnSpLocks/>
          </p:cNvCxnSpPr>
          <p:nvPr/>
        </p:nvCxnSpPr>
        <p:spPr>
          <a:xfrm flipH="1">
            <a:off x="3159543" y="1213058"/>
            <a:ext cx="11902" cy="3351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AEAC0D0-1C2D-478B-BE74-42DDF2341D95}"/>
              </a:ext>
            </a:extLst>
          </p:cNvPr>
          <p:cNvCxnSpPr>
            <a:cxnSpLocks/>
          </p:cNvCxnSpPr>
          <p:nvPr/>
        </p:nvCxnSpPr>
        <p:spPr>
          <a:xfrm flipH="1">
            <a:off x="745028" y="3285963"/>
            <a:ext cx="4584559" cy="23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839AB2-128C-4BAD-B984-640820038810}"/>
              </a:ext>
            </a:extLst>
          </p:cNvPr>
          <p:cNvSpPr txBox="1"/>
          <p:nvPr/>
        </p:nvSpPr>
        <p:spPr>
          <a:xfrm>
            <a:off x="7529647" y="131736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51EBF7-7DF8-4295-9C37-3C384B8D1996}"/>
              </a:ext>
            </a:extLst>
          </p:cNvPr>
          <p:cNvSpPr txBox="1"/>
          <p:nvPr/>
        </p:nvSpPr>
        <p:spPr>
          <a:xfrm>
            <a:off x="9581786" y="13173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5E484C-6A75-42C2-9446-A35610F5722B}"/>
              </a:ext>
            </a:extLst>
          </p:cNvPr>
          <p:cNvSpPr txBox="1"/>
          <p:nvPr/>
        </p:nvSpPr>
        <p:spPr>
          <a:xfrm>
            <a:off x="6251483" y="227059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755DE1-FBDA-422D-A88F-45465963A7AD}"/>
              </a:ext>
            </a:extLst>
          </p:cNvPr>
          <p:cNvSpPr txBox="1"/>
          <p:nvPr/>
        </p:nvSpPr>
        <p:spPr>
          <a:xfrm>
            <a:off x="7656337" y="225307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6EFC8F-ECE5-4E7E-AFE1-E2A0C9401A10}"/>
              </a:ext>
            </a:extLst>
          </p:cNvPr>
          <p:cNvSpPr txBox="1"/>
          <p:nvPr/>
        </p:nvSpPr>
        <p:spPr>
          <a:xfrm>
            <a:off x="10793213" y="224479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3946EEF-2C64-4249-A018-CAEBC5D6830F}"/>
              </a:ext>
            </a:extLst>
          </p:cNvPr>
          <p:cNvSpPr txBox="1"/>
          <p:nvPr/>
        </p:nvSpPr>
        <p:spPr>
          <a:xfrm>
            <a:off x="9425810" y="225280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CE06481-2715-44A7-AB42-268EA83B1CFB}"/>
              </a:ext>
            </a:extLst>
          </p:cNvPr>
          <p:cNvCxnSpPr>
            <a:cxnSpLocks/>
          </p:cNvCxnSpPr>
          <p:nvPr/>
        </p:nvCxnSpPr>
        <p:spPr>
          <a:xfrm flipH="1">
            <a:off x="739030" y="2606045"/>
            <a:ext cx="4577985" cy="48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5D473F-1321-406E-8CE5-71729460AF01}"/>
              </a:ext>
            </a:extLst>
          </p:cNvPr>
          <p:cNvSpPr/>
          <p:nvPr/>
        </p:nvSpPr>
        <p:spPr>
          <a:xfrm>
            <a:off x="766059" y="3339235"/>
            <a:ext cx="2386554" cy="120252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E27D4D-D146-48E3-B034-231A14A245DF}"/>
              </a:ext>
            </a:extLst>
          </p:cNvPr>
          <p:cNvSpPr/>
          <p:nvPr/>
        </p:nvSpPr>
        <p:spPr>
          <a:xfrm>
            <a:off x="772351" y="1229933"/>
            <a:ext cx="2424714" cy="2084816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382602-1F3B-49CC-9A68-974867924F9E}"/>
              </a:ext>
            </a:extLst>
          </p:cNvPr>
          <p:cNvSpPr/>
          <p:nvPr/>
        </p:nvSpPr>
        <p:spPr>
          <a:xfrm>
            <a:off x="3187091" y="2638918"/>
            <a:ext cx="2124846" cy="1911769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val 9">
            <a:extLst>
              <a:ext uri="{FF2B5EF4-FFF2-40B4-BE49-F238E27FC236}">
                <a16:creationId xmlns:a16="http://schemas.microsoft.com/office/drawing/2014/main" id="{EC373842-CAF9-4CE0-82FD-C001EE5F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88" y="1920225"/>
            <a:ext cx="224510" cy="236658"/>
          </a:xfrm>
          <a:prstGeom prst="ellipse">
            <a:avLst/>
          </a:prstGeom>
          <a:solidFill>
            <a:schemeClr val="tx1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7" name="Oval 9">
            <a:extLst>
              <a:ext uri="{FF2B5EF4-FFF2-40B4-BE49-F238E27FC236}">
                <a16:creationId xmlns:a16="http://schemas.microsoft.com/office/drawing/2014/main" id="{901BE860-CCC0-4321-A0E3-8F5EEEA52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317" y="1305149"/>
            <a:ext cx="224510" cy="236658"/>
          </a:xfrm>
          <a:prstGeom prst="ellipse">
            <a:avLst/>
          </a:prstGeom>
          <a:solidFill>
            <a:schemeClr val="tx1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4" name="Oval 9">
            <a:extLst>
              <a:ext uri="{FF2B5EF4-FFF2-40B4-BE49-F238E27FC236}">
                <a16:creationId xmlns:a16="http://schemas.microsoft.com/office/drawing/2014/main" id="{8F09DA14-EB94-4C34-BDA0-F6F573FB0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574" y="363230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5" name="Oval 9">
            <a:extLst>
              <a:ext uri="{FF2B5EF4-FFF2-40B4-BE49-F238E27FC236}">
                <a16:creationId xmlns:a16="http://schemas.microsoft.com/office/drawing/2014/main" id="{2259AF09-BFAD-428B-B60A-09F9C3982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88" y="19202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E7331-A8F9-4EB7-974C-016D7421D0C6}"/>
              </a:ext>
            </a:extLst>
          </p:cNvPr>
          <p:cNvSpPr txBox="1"/>
          <p:nvPr/>
        </p:nvSpPr>
        <p:spPr>
          <a:xfrm>
            <a:off x="1293387" y="1657824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6538264D-2BDD-4859-B982-56E3F9599D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043" y="5482885"/>
            <a:ext cx="1010687" cy="965223"/>
          </a:xfrm>
          <a:prstGeom prst="rect">
            <a:avLst/>
          </a:prstGeom>
        </p:spPr>
      </p:pic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C47B5C28-83AA-40ED-8F8E-FEA24A15B7BA}"/>
              </a:ext>
            </a:extLst>
          </p:cNvPr>
          <p:cNvSpPr/>
          <p:nvPr/>
        </p:nvSpPr>
        <p:spPr>
          <a:xfrm>
            <a:off x="1854956" y="5209858"/>
            <a:ext cx="5241882" cy="1478460"/>
          </a:xfrm>
          <a:prstGeom prst="wedgeRectCallout">
            <a:avLst>
              <a:gd name="adj1" fmla="val -58734"/>
              <a:gd name="adj2" fmla="val 702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DT is very efficient at test time: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predict the label of a test point, nearest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require computing distances from 48 training inputs. DT predicts the label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by doing just 2 feature-value comparisons! Way more fast!!!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1973F262-BF93-415B-972C-B3C2825654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0465" y="4967851"/>
            <a:ext cx="1010687" cy="965223"/>
          </a:xfrm>
          <a:prstGeom prst="rect">
            <a:avLst/>
          </a:prstGeom>
        </p:spPr>
      </p:pic>
      <p:sp>
        <p:nvSpPr>
          <p:cNvPr id="131" name="Speech Bubble: Rectangle 130">
            <a:extLst>
              <a:ext uri="{FF2B5EF4-FFF2-40B4-BE49-F238E27FC236}">
                <a16:creationId xmlns:a16="http://schemas.microsoft.com/office/drawing/2014/main" id="{250BFE80-05A1-473C-B3C4-AB26891BDBC3}"/>
              </a:ext>
            </a:extLst>
          </p:cNvPr>
          <p:cNvSpPr/>
          <p:nvPr/>
        </p:nvSpPr>
        <p:spPr>
          <a:xfrm>
            <a:off x="7572134" y="4694316"/>
            <a:ext cx="3221079" cy="1238250"/>
          </a:xfrm>
          <a:prstGeom prst="wedgeRectCallout">
            <a:avLst>
              <a:gd name="adj1" fmla="val 59549"/>
              <a:gd name="adj2" fmla="val -14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Remember: Root node contains all training inputs</a:t>
            </a:r>
          </a:p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leaf node receives a subset of training inputs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4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00787 L -0.00573 0.00787 C -0.01498 0.01365 -0.02136 0.01852 -0.03086 0.02153 C -0.03425 0.02245 -0.03789 0.02245 -0.04141 0.02315 C -0.04362 0.02361 -0.04584 0.02453 -0.04818 0.02477 C -0.05808 0.02615 -0.06797 0.02708 -0.078 0.02824 C -0.07982 0.02893 -0.08177 0.0294 -0.08373 0.03009 C -0.08659 0.03102 -0.08946 0.03264 -0.09232 0.03333 C -0.09623 0.03449 -0.1 0.03449 -0.10391 0.03518 C -0.10612 0.03565 -0.10834 0.03634 -0.11068 0.0368 C -0.11315 0.03634 -0.11576 0.03518 -0.11836 0.03518 C -0.12266 0.03518 -0.12852 0.04097 -0.13177 0.04375 C -0.13334 0.04815 -0.13542 0.05231 -0.13659 0.0574 C -0.13737 0.06065 -0.1375 0.06412 -0.1375 0.06759 C -0.1375 0.08819 -0.13711 0.10856 -0.13659 0.12916 C -0.13542 0.17338 -0.13568 0.10856 -0.13568 0.14467 L -0.13568 0.14467 L -0.04519 0.17708 C -0.04362 0.18102 -0.04141 0.18449 -0.04037 0.18912 C -0.03672 0.20694 -0.03672 0.21921 -0.03946 0.23703 C -0.04024 0.24236 -0.04206 0.24722 -0.04336 0.25231 C -0.04401 0.25509 -0.04453 0.2581 -0.04519 0.26088 C -0.04453 0.27963 -0.04336 0.29699 -0.04519 0.31551 C -0.04558 0.31944 -0.04818 0.32592 -0.04818 0.32592 L -0.04818 0.33796 " pathEditMode="relative" ptsTypes="AAAAAAAAAAAAAAAAAAAAAAAAA">
                                      <p:cBhvr>
                                        <p:cTn id="362" dur="5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  <p:bldP spid="233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90" grpId="0"/>
      <p:bldP spid="291" grpId="0"/>
      <p:bldP spid="292" grpId="0"/>
      <p:bldP spid="294" grpId="0"/>
      <p:bldP spid="295" grpId="0"/>
      <p:bldP spid="296" grpId="0"/>
      <p:bldP spid="301" grpId="0"/>
      <p:bldP spid="302" grpId="0"/>
      <p:bldP spid="303" grpId="0"/>
      <p:bldP spid="304" grpId="0"/>
      <p:bldP spid="305" grpId="0"/>
      <p:bldP spid="3" grpId="0" animBg="1"/>
      <p:bldP spid="4" grpId="0"/>
      <p:bldP spid="70" grpId="0"/>
      <p:bldP spid="6" grpId="0"/>
      <p:bldP spid="72" grpId="0" animBg="1"/>
      <p:bldP spid="73" grpId="0"/>
      <p:bldP spid="7" grpId="0" animBg="1"/>
      <p:bldP spid="75" grpId="0" animBg="1"/>
      <p:bldP spid="88" grpId="0" animBg="1"/>
      <p:bldP spid="89" grpId="0"/>
      <p:bldP spid="90" grpId="0" animBg="1"/>
      <p:bldP spid="91" grpId="0" animBg="1"/>
      <p:bldP spid="23" grpId="0"/>
      <p:bldP spid="104" grpId="0"/>
      <p:bldP spid="105" grpId="0"/>
      <p:bldP spid="106" grpId="0"/>
      <p:bldP spid="107" grpId="0"/>
      <p:bldP spid="108" grpId="0"/>
      <p:bldP spid="112" grpId="0" animBg="1"/>
      <p:bldP spid="113" grpId="0" animBg="1"/>
      <p:bldP spid="114" grpId="0" animBg="1"/>
      <p:bldP spid="116" grpId="0" animBg="1"/>
      <p:bldP spid="116" grpId="1" animBg="1"/>
      <p:bldP spid="117" grpId="0" animBg="1"/>
      <p:bldP spid="117" grpId="1" animBg="1"/>
      <p:bldP spid="117" grpId="2" animBg="1"/>
      <p:bldP spid="124" grpId="0" animBg="1"/>
      <p:bldP spid="125" grpId="0" animBg="1"/>
      <p:bldP spid="26" grpId="0"/>
      <p:bldP spid="128" grpId="0" animBg="1"/>
      <p:bldP spid="1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 for Classification: Another Example</a:t>
            </a:r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EFFD03E5-4B44-43BB-B43E-7089CC9B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Deciding whether to play or not to play Tennis on a Saturday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Each input (Saturday) has 4 categorical features: Outlook, Temp., Humidity, Wind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binary classification problem (play vs no-play)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Below Left: Training data, Below Right: A decision tree constructed using this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E3B10D-4AF8-47EA-8CB9-BED418DD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3" y="3238343"/>
            <a:ext cx="4179643" cy="310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9A23C2-4CB1-4879-AC9F-885F9FA5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230" y="3152934"/>
            <a:ext cx="5847617" cy="318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68095-19AD-486E-BC9C-F4CF4D19EDDC}"/>
              </a:ext>
            </a:extLst>
          </p:cNvPr>
          <p:cNvSpPr txBox="1"/>
          <p:nvPr/>
        </p:nvSpPr>
        <p:spPr>
          <a:xfrm>
            <a:off x="-4203" y="660622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Example credit: Tom Mitchell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46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 for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037" y="169682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Line 1">
            <a:extLst>
              <a:ext uri="{FF2B5EF4-FFF2-40B4-BE49-F238E27FC236}">
                <a16:creationId xmlns:a16="http://schemas.microsoft.com/office/drawing/2014/main" id="{664BD67D-F559-4370-B0B4-2C7B8E5C7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945" y="4419902"/>
            <a:ext cx="3812337" cy="32743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Line 2">
            <a:extLst>
              <a:ext uri="{FF2B5EF4-FFF2-40B4-BE49-F238E27FC236}">
                <a16:creationId xmlns:a16="http://schemas.microsoft.com/office/drawing/2014/main" id="{54FAD81C-D107-4904-919F-EE9C3EF4E2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3945" y="2043414"/>
            <a:ext cx="1" cy="2376489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" name="Oval 3">
            <a:extLst>
              <a:ext uri="{FF2B5EF4-FFF2-40B4-BE49-F238E27FC236}">
                <a16:creationId xmlns:a16="http://schemas.microsoft.com/office/drawing/2014/main" id="{B9541777-D0F2-49B0-A9A0-EA075857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39" y="2888759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" name="Oval 4">
            <a:extLst>
              <a:ext uri="{FF2B5EF4-FFF2-40B4-BE49-F238E27FC236}">
                <a16:creationId xmlns:a16="http://schemas.microsoft.com/office/drawing/2014/main" id="{2C43DAA2-B887-48ED-8CA2-71742AD4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176" y="263634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" name="Oval 5">
            <a:extLst>
              <a:ext uri="{FF2B5EF4-FFF2-40B4-BE49-F238E27FC236}">
                <a16:creationId xmlns:a16="http://schemas.microsoft.com/office/drawing/2014/main" id="{6D06E84D-CCA7-4688-AB22-F0ED0CD82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26" y="2817322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Oval 6">
            <a:extLst>
              <a:ext uri="{FF2B5EF4-FFF2-40B4-BE49-F238E27FC236}">
                <a16:creationId xmlns:a16="http://schemas.microsoft.com/office/drawing/2014/main" id="{FD9C56E0-1BB9-4874-B4A7-9DE314BFE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39" y="2852247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" name="Oval 7">
            <a:extLst>
              <a:ext uri="{FF2B5EF4-FFF2-40B4-BE49-F238E27FC236}">
                <a16:creationId xmlns:a16="http://schemas.microsoft.com/office/drawing/2014/main" id="{B3165670-3CEC-4EEF-85A5-43D7F33A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951" y="2672859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" name="Oval 8">
            <a:extLst>
              <a:ext uri="{FF2B5EF4-FFF2-40B4-BE49-F238E27FC236}">
                <a16:creationId xmlns:a16="http://schemas.microsoft.com/office/drawing/2014/main" id="{494B6543-E03A-4E38-AED3-26C1B322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201" y="2742709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" name="Oval 9">
            <a:extLst>
              <a:ext uri="{FF2B5EF4-FFF2-40B4-BE49-F238E27FC236}">
                <a16:creationId xmlns:a16="http://schemas.microsoft.com/office/drawing/2014/main" id="{03B76B6E-66B7-44C1-9C3F-5ADD1A15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317" y="3617422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" name="Oval 10">
            <a:extLst>
              <a:ext uri="{FF2B5EF4-FFF2-40B4-BE49-F238E27FC236}">
                <a16:creationId xmlns:a16="http://schemas.microsoft.com/office/drawing/2014/main" id="{C454705D-E070-43BC-A295-EBBC20F73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679" y="3580910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Oval 11">
            <a:extLst>
              <a:ext uri="{FF2B5EF4-FFF2-40B4-BE49-F238E27FC236}">
                <a16:creationId xmlns:a16="http://schemas.microsoft.com/office/drawing/2014/main" id="{81AA213A-3F6B-409A-BE91-CCB2875D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504" y="3472960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" name="Oval 12">
            <a:extLst>
              <a:ext uri="{FF2B5EF4-FFF2-40B4-BE49-F238E27FC236}">
                <a16:creationId xmlns:a16="http://schemas.microsoft.com/office/drawing/2014/main" id="{AEF28953-6C23-4CA0-B1F1-0C953FD4E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405" y="2417393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Oval 13">
            <a:extLst>
              <a:ext uri="{FF2B5EF4-FFF2-40B4-BE49-F238E27FC236}">
                <a16:creationId xmlns:a16="http://schemas.microsoft.com/office/drawing/2014/main" id="{16EF79C8-5AD3-48B7-88C8-47AF5F26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42" y="2166568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Oval 14">
            <a:extLst>
              <a:ext uri="{FF2B5EF4-FFF2-40B4-BE49-F238E27FC236}">
                <a16:creationId xmlns:a16="http://schemas.microsoft.com/office/drawing/2014/main" id="{4CB7CBBC-5961-48EE-98E4-F9652BC9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80" y="2238005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Oval 15">
            <a:extLst>
              <a:ext uri="{FF2B5EF4-FFF2-40B4-BE49-F238E27FC236}">
                <a16:creationId xmlns:a16="http://schemas.microsoft.com/office/drawing/2014/main" id="{7C7F0842-A4E6-461D-867D-988AE7BA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342" y="2417393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" name="Text Box 22">
            <a:extLst>
              <a:ext uri="{FF2B5EF4-FFF2-40B4-BE49-F238E27FC236}">
                <a16:creationId xmlns:a16="http://schemas.microsoft.com/office/drawing/2014/main" id="{0DD40844-03BD-4151-A37C-B556FF9BD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507" y="4361291"/>
            <a:ext cx="399522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1        2         3           4           5</a:t>
            </a:r>
          </a:p>
        </p:txBody>
      </p:sp>
      <p:sp>
        <p:nvSpPr>
          <p:cNvPr id="90" name="Text Box 23">
            <a:extLst>
              <a:ext uri="{FF2B5EF4-FFF2-40B4-BE49-F238E27FC236}">
                <a16:creationId xmlns:a16="http://schemas.microsoft.com/office/drawing/2014/main" id="{D97062A0-4243-4430-B814-6083FE8DB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239" y="2010672"/>
            <a:ext cx="252392" cy="229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4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3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2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1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endParaRPr lang="en-IN" altLang="en-US" dirty="0">
              <a:solidFill>
                <a:srgbClr val="000000"/>
              </a:solidFill>
            </a:endParaRPr>
          </a:p>
          <a:p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03E650-9402-4EE6-B25C-99DC0456CCCC}"/>
                  </a:ext>
                </a:extLst>
              </p:cNvPr>
              <p:cNvSpPr txBox="1"/>
              <p:nvPr/>
            </p:nvSpPr>
            <p:spPr>
              <a:xfrm>
                <a:off x="2787219" y="4627477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03E650-9402-4EE6-B25C-99DC0456C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19" y="4627477"/>
                <a:ext cx="174728" cy="276999"/>
              </a:xfrm>
              <a:prstGeom prst="rect">
                <a:avLst/>
              </a:prstGeom>
              <a:blipFill>
                <a:blip r:embed="rId5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1F040-ECF0-4724-A514-6FC29AE310B8}"/>
                  </a:ext>
                </a:extLst>
              </p:cNvPr>
              <p:cNvSpPr txBox="1"/>
              <p:nvPr/>
            </p:nvSpPr>
            <p:spPr>
              <a:xfrm>
                <a:off x="648819" y="2924478"/>
                <a:ext cx="169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1F040-ECF0-4724-A514-6FC29AE31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19" y="2924478"/>
                <a:ext cx="169918" cy="276999"/>
              </a:xfrm>
              <a:prstGeom prst="rect">
                <a:avLst/>
              </a:prstGeom>
              <a:blipFill>
                <a:blip r:embed="rId6"/>
                <a:stretch>
                  <a:fillRect l="-35714" r="-3214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34D8E7-3DB0-4AD5-9612-D60EC5089206}"/>
              </a:ext>
            </a:extLst>
          </p:cNvPr>
          <p:cNvCxnSpPr/>
          <p:nvPr/>
        </p:nvCxnSpPr>
        <p:spPr>
          <a:xfrm>
            <a:off x="1019507" y="2814940"/>
            <a:ext cx="18506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143474-9768-4F61-84B4-5F687F26FDFA}"/>
              </a:ext>
            </a:extLst>
          </p:cNvPr>
          <p:cNvCxnSpPr>
            <a:cxnSpLocks/>
          </p:cNvCxnSpPr>
          <p:nvPr/>
        </p:nvCxnSpPr>
        <p:spPr>
          <a:xfrm flipV="1">
            <a:off x="3589405" y="2352261"/>
            <a:ext cx="1371926" cy="25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CAE41E-A08F-453D-BDEA-B825D53F1227}"/>
              </a:ext>
            </a:extLst>
          </p:cNvPr>
          <p:cNvCxnSpPr>
            <a:cxnSpLocks/>
            <a:endCxn id="78" idx="5"/>
          </p:cNvCxnSpPr>
          <p:nvPr/>
        </p:nvCxnSpPr>
        <p:spPr>
          <a:xfrm>
            <a:off x="2946211" y="3594394"/>
            <a:ext cx="739599" cy="1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AE12D109-6696-4731-A3D1-FB032A78AB07}"/>
              </a:ext>
            </a:extLst>
          </p:cNvPr>
          <p:cNvSpPr/>
          <p:nvPr/>
        </p:nvSpPr>
        <p:spPr>
          <a:xfrm>
            <a:off x="8396534" y="2000432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F59686-1A35-43E5-B5D1-80A2D6A17339}"/>
                  </a:ext>
                </a:extLst>
              </p:cNvPr>
              <p:cNvSpPr txBox="1"/>
              <p:nvPr/>
            </p:nvSpPr>
            <p:spPr>
              <a:xfrm>
                <a:off x="8623458" y="2286528"/>
                <a:ext cx="5909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&gt;4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F59686-1A35-43E5-B5D1-80A2D6A17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458" y="2286528"/>
                <a:ext cx="590931" cy="215444"/>
              </a:xfrm>
              <a:prstGeom prst="rect">
                <a:avLst/>
              </a:prstGeom>
              <a:blipFill>
                <a:blip r:embed="rId7"/>
                <a:stretch>
                  <a:fillRect l="-4124" r="-6186" b="-5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50704F64-EAEA-460F-A344-31E07D2F3872}"/>
                  </a:ext>
                </a:extLst>
              </p:cNvPr>
              <p:cNvSpPr/>
              <p:nvPr/>
            </p:nvSpPr>
            <p:spPr>
              <a:xfrm>
                <a:off x="9762056" y="2903689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=3.5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50704F64-EAEA-460F-A344-31E07D2F3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056" y="2903689"/>
                <a:ext cx="1184192" cy="596013"/>
              </a:xfrm>
              <a:prstGeom prst="roundRect">
                <a:avLst/>
              </a:prstGeom>
              <a:blipFill>
                <a:blip r:embed="rId8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95FBC0C-DD22-4840-8BC7-37D25485B844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9394824" y="2411182"/>
            <a:ext cx="1044780" cy="4816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271B7840-8E9F-4F6C-BA62-F0D245DE5593}"/>
              </a:ext>
            </a:extLst>
          </p:cNvPr>
          <p:cNvSpPr/>
          <p:nvPr/>
        </p:nvSpPr>
        <p:spPr>
          <a:xfrm>
            <a:off x="6785507" y="2916018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15FF33-512E-470B-8BCA-951A46B7C1FC}"/>
                  </a:ext>
                </a:extLst>
              </p:cNvPr>
              <p:cNvSpPr txBox="1"/>
              <p:nvPr/>
            </p:nvSpPr>
            <p:spPr>
              <a:xfrm>
                <a:off x="6952455" y="3201696"/>
                <a:ext cx="5909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15FF33-512E-470B-8BCA-951A46B7C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455" y="3201696"/>
                <a:ext cx="590931" cy="215444"/>
              </a:xfrm>
              <a:prstGeom prst="rect">
                <a:avLst/>
              </a:prstGeom>
              <a:blipFill>
                <a:blip r:embed="rId9"/>
                <a:stretch>
                  <a:fillRect l="-3093" r="-6186" b="-2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A5C3F4B-D434-40C5-BD87-B71E30AB5756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7783797" y="3326768"/>
            <a:ext cx="464288" cy="51366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2C6DE82A-8C92-4BBD-9C3A-0623F11F463C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 flipV="1">
            <a:off x="6420003" y="3326768"/>
            <a:ext cx="365504" cy="5147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788179A-9CBA-4D79-AEEB-14DD14966B9A}"/>
              </a:ext>
            </a:extLst>
          </p:cNvPr>
          <p:cNvCxnSpPr>
            <a:cxnSpLocks/>
            <a:stCxn id="65" idx="1"/>
            <a:endCxn id="91" idx="0"/>
          </p:cNvCxnSpPr>
          <p:nvPr/>
        </p:nvCxnSpPr>
        <p:spPr>
          <a:xfrm rot="10800000" flipV="1">
            <a:off x="7284652" y="2411182"/>
            <a:ext cx="1111882" cy="5048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A1A744E-7DFC-4E80-AB6E-9727D59B45D7}"/>
              </a:ext>
            </a:extLst>
          </p:cNvPr>
          <p:cNvSpPr txBox="1"/>
          <p:nvPr/>
        </p:nvSpPr>
        <p:spPr>
          <a:xfrm>
            <a:off x="7608754" y="204185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F36F230-BBED-4BE7-B5AA-B0EABAB265EF}"/>
              </a:ext>
            </a:extLst>
          </p:cNvPr>
          <p:cNvSpPr txBox="1"/>
          <p:nvPr/>
        </p:nvSpPr>
        <p:spPr>
          <a:xfrm>
            <a:off x="9660893" y="204184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BA064F7-BE14-4B3A-93DD-4E7E038B012C}"/>
              </a:ext>
            </a:extLst>
          </p:cNvPr>
          <p:cNvSpPr txBox="1"/>
          <p:nvPr/>
        </p:nvSpPr>
        <p:spPr>
          <a:xfrm>
            <a:off x="6330590" y="299507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77127C-4A21-4B7F-B3C9-F155C30163F7}"/>
              </a:ext>
            </a:extLst>
          </p:cNvPr>
          <p:cNvSpPr txBox="1"/>
          <p:nvPr/>
        </p:nvSpPr>
        <p:spPr>
          <a:xfrm>
            <a:off x="7735444" y="297756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4C5015C9-7F90-4A5D-A4AD-64E28028B201}"/>
                  </a:ext>
                </a:extLst>
              </p:cNvPr>
              <p:cNvSpPr/>
              <p:nvPr/>
            </p:nvSpPr>
            <p:spPr>
              <a:xfrm>
                <a:off x="5827907" y="3817945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4C5015C9-7F90-4A5D-A4AD-64E28028B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907" y="3817945"/>
                <a:ext cx="1184192" cy="596013"/>
              </a:xfrm>
              <a:prstGeom prst="roundRect">
                <a:avLst/>
              </a:prstGeom>
              <a:blipFill>
                <a:blip r:embed="rId10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E8014A68-E3EB-4AAF-8B00-DF8957568E12}"/>
                  </a:ext>
                </a:extLst>
              </p:cNvPr>
              <p:cNvSpPr/>
              <p:nvPr/>
            </p:nvSpPr>
            <p:spPr>
              <a:xfrm>
                <a:off x="7689224" y="3840434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E8014A68-E3EB-4AAF-8B00-DF8957568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24" y="3840434"/>
                <a:ext cx="1184192" cy="596013"/>
              </a:xfrm>
              <a:prstGeom prst="roundRect">
                <a:avLst/>
              </a:prstGeom>
              <a:blipFill>
                <a:blip r:embed="rId11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Speech Bubble: Rectangle 105">
            <a:extLst>
              <a:ext uri="{FF2B5EF4-FFF2-40B4-BE49-F238E27FC236}">
                <a16:creationId xmlns:a16="http://schemas.microsoft.com/office/drawing/2014/main" id="{4484F349-EF0C-45DB-8146-C11F34337FF5}"/>
              </a:ext>
            </a:extLst>
          </p:cNvPr>
          <p:cNvSpPr/>
          <p:nvPr/>
        </p:nvSpPr>
        <p:spPr>
          <a:xfrm>
            <a:off x="3973249" y="991182"/>
            <a:ext cx="1982784" cy="1049714"/>
          </a:xfrm>
          <a:prstGeom prst="wedgeRectCallout">
            <a:avLst>
              <a:gd name="adj1" fmla="val -40842"/>
              <a:gd name="adj2" fmla="val 745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Can use any regression model but would like a simple one, so let’s use a constant prediction based regression model</a:t>
            </a:r>
          </a:p>
        </p:txBody>
      </p:sp>
      <p:sp>
        <p:nvSpPr>
          <p:cNvPr id="108" name="Oval 13">
            <a:extLst>
              <a:ext uri="{FF2B5EF4-FFF2-40B4-BE49-F238E27FC236}">
                <a16:creationId xmlns:a16="http://schemas.microsoft.com/office/drawing/2014/main" id="{A857C39E-D3BC-4974-B4F2-01F6DACE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179" y="242528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" name="Oval 11">
            <a:extLst>
              <a:ext uri="{FF2B5EF4-FFF2-40B4-BE49-F238E27FC236}">
                <a16:creationId xmlns:a16="http://schemas.microsoft.com/office/drawing/2014/main" id="{EB6E293D-34B5-4617-86B3-53404DB2D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011" y="345086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249A8A20-9C85-41A2-A2B8-F55C286AFA60}"/>
              </a:ext>
            </a:extLst>
          </p:cNvPr>
          <p:cNvSpPr/>
          <p:nvPr/>
        </p:nvSpPr>
        <p:spPr>
          <a:xfrm>
            <a:off x="6394183" y="907932"/>
            <a:ext cx="1700601" cy="1049714"/>
          </a:xfrm>
          <a:prstGeom prst="wedgeRectCallout">
            <a:avLst>
              <a:gd name="adj1" fmla="val -78090"/>
              <a:gd name="adj2" fmla="val 2313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Another simple option can be to predict the average output of the training inputs in this region 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288CBB3-2EDB-4215-9D44-8EEE4BAA51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58281" y="5125169"/>
            <a:ext cx="1010687" cy="965223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B9770381-D075-4A70-BCC9-452FB30635FD}"/>
              </a:ext>
            </a:extLst>
          </p:cNvPr>
          <p:cNvSpPr/>
          <p:nvPr/>
        </p:nvSpPr>
        <p:spPr>
          <a:xfrm>
            <a:off x="5956033" y="4598982"/>
            <a:ext cx="4974432" cy="1989666"/>
          </a:xfrm>
          <a:prstGeom prst="wedgeRectCallout">
            <a:avLst>
              <a:gd name="adj1" fmla="val 59549"/>
              <a:gd name="adj2" fmla="val -14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DT not only makes the problem more efficient at test time but also simplifies the problem because we have a simple model for each portion/region.  A complete model comprises multiple simple models to construct a more sophisticated model (divide and conquer).</a:t>
            </a:r>
            <a:endParaRPr lang="en-IN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4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  <p:bldP spid="90" grpId="0"/>
      <p:bldP spid="3" grpId="0"/>
      <p:bldP spid="22" grpId="0"/>
      <p:bldP spid="65" grpId="0" animBg="1"/>
      <p:bldP spid="66" grpId="0"/>
      <p:bldP spid="85" grpId="0" animBg="1"/>
      <p:bldP spid="91" grpId="0" animBg="1"/>
      <p:bldP spid="92" grpId="0"/>
      <p:bldP spid="98" grpId="0"/>
      <p:bldP spid="99" grpId="0"/>
      <p:bldP spid="100" grpId="0"/>
      <p:bldP spid="101" grpId="0"/>
      <p:bldP spid="104" grpId="0" animBg="1"/>
      <p:bldP spid="105" grpId="0" animBg="1"/>
      <p:bldP spid="106" grpId="0" animBg="1"/>
      <p:bldP spid="108" grpId="0" animBg="1"/>
      <p:bldP spid="109" grpId="0" animBg="1"/>
      <p:bldP spid="112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How to Split at Internal Nodes?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991182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Recall that each internal node receives a subset of all the training inputs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Regardless of the criterion, the split should result in as “pure” groups as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pure group means that the majority of the inputs have the same label/output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classification problems (discrete outputs), entropy is a measure of purity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Low entropy ⇒ high purity (less uniform label distribution)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Splits that give the largest reduction (before split vs after split) in entropy are preferred (this reduction is also known as “information gain”)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F0600-FAFB-4EEA-A70F-F31899D1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65" y="2504658"/>
            <a:ext cx="2542513" cy="2483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239692-6F9C-496B-97F0-5976A198F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553" y="2504658"/>
            <a:ext cx="2542513" cy="2419035"/>
          </a:xfrm>
          <a:prstGeom prst="rect">
            <a:avLst/>
          </a:prstGeom>
        </p:spPr>
      </p:pic>
      <p:sp>
        <p:nvSpPr>
          <p:cNvPr id="34" name="Slide Number Placeholder 11">
            <a:extLst>
              <a:ext uri="{FF2B5EF4-FFF2-40B4-BE49-F238E27FC236}">
                <a16:creationId xmlns:a16="http://schemas.microsoft.com/office/drawing/2014/main" id="{654534A6-6982-490D-B588-F4FDB5F5D6B9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09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0.1|56|9|5.8|8.8|9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4.4|21.1|35.9|23.1|66.9|12.3|30.9|39.8|2.1|8.3|3.9|29.3|39.2|9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47.5|4|12|9.3|26.1|6.6|11.4|15.4|1.5|2.2|28.8|5.6|8.4|11.4|2.6|15.2|1.4|13.7|1.6|26.1|0.9|53.3|24.1|1.5|9.8|16.1|1|1.5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7.8|17.1|7.4|1.5|11.2|1.1|2.5|25|19.8|42.8|58.3|7.5|3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36.4|44.8|2.6|3|31.7|0|47.6|21|1.5|6.5|20.9|3.8|1.4|60.1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5.7|21.7|15|115.9|63.7|36.8|10.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590</Words>
  <Application>Microsoft Office PowerPoint</Application>
  <PresentationFormat>Widescreen</PresentationFormat>
  <Paragraphs>154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Abadi Extra Light</vt:lpstr>
      <vt:lpstr>Arial</vt:lpstr>
      <vt:lpstr>Calibri</vt:lpstr>
      <vt:lpstr>Calibri Light</vt:lpstr>
      <vt:lpstr>Cambria Math</vt:lpstr>
      <vt:lpstr>Wingdings</vt:lpstr>
      <vt:lpstr>Office Theme</vt:lpstr>
      <vt:lpstr>Decision Trees</vt:lpstr>
      <vt:lpstr>Decision Trees for Supervised Learning</vt:lpstr>
      <vt:lpstr>Decision Trees for Classification</vt:lpstr>
      <vt:lpstr>Decision Trees for Classification: Another Example</vt:lpstr>
      <vt:lpstr>Decision Trees for Regression</vt:lpstr>
      <vt:lpstr>How to Split at Internal Nodes?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Pravendra  Singh</dc:creator>
  <cp:lastModifiedBy>Pravendra Singh</cp:lastModifiedBy>
  <cp:revision>16</cp:revision>
  <dcterms:created xsi:type="dcterms:W3CDTF">2022-01-22T23:47:33Z</dcterms:created>
  <dcterms:modified xsi:type="dcterms:W3CDTF">2024-08-03T14:31:37Z</dcterms:modified>
</cp:coreProperties>
</file>