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5"/>
  </p:notesMasterIdLst>
  <p:sldIdLst>
    <p:sldId id="344" r:id="rId2"/>
    <p:sldId id="357" r:id="rId3"/>
    <p:sldId id="394" r:id="rId4"/>
    <p:sldId id="395" r:id="rId5"/>
    <p:sldId id="409" r:id="rId6"/>
    <p:sldId id="383" r:id="rId7"/>
    <p:sldId id="386" r:id="rId8"/>
    <p:sldId id="391" r:id="rId9"/>
    <p:sldId id="392" r:id="rId10"/>
    <p:sldId id="393" r:id="rId11"/>
    <p:sldId id="396" r:id="rId12"/>
    <p:sldId id="397" r:id="rId13"/>
    <p:sldId id="398" r:id="rId14"/>
    <p:sldId id="399" r:id="rId15"/>
    <p:sldId id="401" r:id="rId16"/>
    <p:sldId id="402" r:id="rId17"/>
    <p:sldId id="403" r:id="rId18"/>
    <p:sldId id="404" r:id="rId19"/>
    <p:sldId id="405" r:id="rId20"/>
    <p:sldId id="406" r:id="rId21"/>
    <p:sldId id="407" r:id="rId22"/>
    <p:sldId id="408" r:id="rId23"/>
    <p:sldId id="38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441" autoAdjust="0"/>
    <p:restoredTop sz="94660"/>
  </p:normalViewPr>
  <p:slideViewPr>
    <p:cSldViewPr>
      <p:cViewPr>
        <p:scale>
          <a:sx n="100" d="100"/>
          <a:sy n="100" d="100"/>
        </p:scale>
        <p:origin x="-930" y="12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6/20/2022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6/20/2022</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6/20/2022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6/20/2022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609601"/>
            <a:ext cx="8763000" cy="2514599"/>
          </a:xfrm>
        </p:spPr>
        <p:txBody>
          <a:bodyPr/>
          <a:lstStyle/>
          <a:p>
            <a:r>
              <a:rPr lang="en-US" b="1" dirty="0" smtClean="0"/>
              <a:t>Online voting system</a:t>
            </a:r>
            <a:endParaRPr lang="en-US" b="1" dirty="0"/>
          </a:p>
        </p:txBody>
      </p:sp>
      <p:sp>
        <p:nvSpPr>
          <p:cNvPr id="3" name="Subtitle 2"/>
          <p:cNvSpPr>
            <a:spLocks noGrp="1"/>
          </p:cNvSpPr>
          <p:nvPr>
            <p:ph type="subTitle" idx="1"/>
          </p:nvPr>
        </p:nvSpPr>
        <p:spPr>
          <a:xfrm>
            <a:off x="914400" y="4648200"/>
            <a:ext cx="8229600" cy="1600200"/>
          </a:xfrm>
        </p:spPr>
        <p:txBody>
          <a:bodyPr>
            <a:normAutofit/>
          </a:bodyPr>
          <a:lstStyle/>
          <a:p>
            <a:r>
              <a:rPr lang="en-US" dirty="0" smtClean="0"/>
              <a:t>NAME 		: S. </a:t>
            </a:r>
            <a:r>
              <a:rPr lang="en-US" dirty="0" err="1" smtClean="0"/>
              <a:t>Archana</a:t>
            </a:r>
            <a:endParaRPr lang="en-US" dirty="0"/>
          </a:p>
          <a:p>
            <a:pPr algn="l"/>
            <a:r>
              <a:rPr lang="en-US" dirty="0"/>
              <a:t>ROLL NO </a:t>
            </a:r>
            <a:r>
              <a:rPr lang="en-US" dirty="0" smtClean="0"/>
              <a:t>		:1325-19-862-034</a:t>
            </a:r>
            <a:endParaRPr lang="en-US" dirty="0"/>
          </a:p>
          <a:p>
            <a:pPr algn="l"/>
            <a:r>
              <a:rPr lang="en-US" dirty="0"/>
              <a:t>GUIDE </a:t>
            </a:r>
            <a:r>
              <a:rPr lang="en-US" dirty="0" smtClean="0"/>
              <a:t>NAME        :   CH </a:t>
            </a:r>
            <a:r>
              <a:rPr lang="en-US" dirty="0"/>
              <a:t>VINOD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tretch>
            <a:fillRect/>
          </a:stretch>
        </p:blipFill>
        <p:spPr>
          <a:xfrm>
            <a:off x="728133" y="2249488"/>
            <a:ext cx="7687733" cy="4324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153400" cy="4572000"/>
          </a:xfrm>
        </p:spPr>
        <p:txBody>
          <a:bodyPr/>
          <a:lstStyle/>
          <a:p>
            <a:r>
              <a:rPr lang="en-US" dirty="0" smtClean="0"/>
              <a:t>IMPLEMENTATION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458200" cy="5812536"/>
          </a:xfrm>
        </p:spPr>
        <p:txBody>
          <a:bodyPr/>
          <a:lstStyle/>
          <a:p>
            <a:r>
              <a:rPr lang="en-US" sz="2000" b="1" dirty="0" smtClean="0"/>
              <a:t>Component Diagram</a:t>
            </a:r>
            <a:endParaRPr lang="en-US" sz="2000" dirty="0" smtClean="0"/>
          </a:p>
          <a:p>
            <a:r>
              <a:rPr lang="en-US" sz="2000" dirty="0" smtClean="0"/>
              <a:t>The component diagram is a special purpose diagram, which is used to visualize the static implementation view of a system. It represents the physical components of a system, or we can say it portrays the organization of the components inside a system. The components, such as libraries, files, executables, etc.</a:t>
            </a:r>
            <a:r>
              <a:rPr lang="en-US" sz="2000" b="1" dirty="0" smtClean="0"/>
              <a:t> </a:t>
            </a:r>
            <a:endParaRPr lang="en-US" sz="2000" dirty="0" smtClean="0"/>
          </a:p>
          <a:p>
            <a:endParaRPr lang="en-US" dirty="0"/>
          </a:p>
        </p:txBody>
      </p:sp>
      <p:pic>
        <p:nvPicPr>
          <p:cNvPr id="4" name="Content Placeholder 3" descr="Diagram&#10;&#10;Description automatically generated">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150BB44B-C9CE-4283-9768-C85A42CE63D8}"/>
              </a:ext>
            </a:extLst>
          </p:cNvPr>
          <p:cNvPicPr/>
          <p:nvPr/>
        </p:nvPicPr>
        <p:blipFill>
          <a:blip r:embed="rId2"/>
          <a:srcRect/>
          <a:stretch>
            <a:fillRect/>
          </a:stretch>
        </p:blipFill>
        <p:spPr bwMode="auto">
          <a:xfrm>
            <a:off x="1676400" y="2819400"/>
            <a:ext cx="5010150" cy="30289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05800" cy="5660136"/>
          </a:xfrm>
        </p:spPr>
        <p:txBody>
          <a:bodyPr/>
          <a:lstStyle/>
          <a:p>
            <a:r>
              <a:rPr lang="en-US" sz="2400" b="1" dirty="0" smtClean="0"/>
              <a:t>Deployment Diagram</a:t>
            </a:r>
            <a:endParaRPr lang="en-US" sz="2400" dirty="0" smtClean="0"/>
          </a:p>
          <a:p>
            <a:r>
              <a:rPr lang="en-US" sz="2400" dirty="0" smtClean="0"/>
              <a:t>A deployment diagram is a UML diagram type that shows the execution architecture of a system, including nodes such as hardware or software execution environments, and the middleware connecting them. Deployment diagrams are typically used to visualize the physical hardware and software of a system</a:t>
            </a:r>
          </a:p>
          <a:p>
            <a:endParaRPr lang="en-US" dirty="0"/>
          </a:p>
        </p:txBody>
      </p:sp>
      <p:pic>
        <p:nvPicPr>
          <p:cNvPr id="4" name="Content Placeholder 3" descr="DeploymentDiagram">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58AB33C2-A15D-47A5-B644-77ED11A53F32}"/>
              </a:ext>
            </a:extLst>
          </p:cNvPr>
          <p:cNvPicPr/>
          <p:nvPr/>
        </p:nvPicPr>
        <p:blipFill>
          <a:blip r:embed="rId2"/>
          <a:srcRect/>
          <a:stretch>
            <a:fillRect/>
          </a:stretch>
        </p:blipFill>
        <p:spPr bwMode="auto">
          <a:xfrm>
            <a:off x="1981200" y="3962400"/>
            <a:ext cx="4770890" cy="2895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SOURCE CODE </a:t>
            </a:r>
            <a:endParaRPr lang="en-US" dirty="0"/>
          </a:p>
        </p:txBody>
      </p:sp>
      <p:pic>
        <p:nvPicPr>
          <p:cNvPr id="4" name="Content Placeholder 3" descr="IMG-20220620-WA0016.jpg"/>
          <p:cNvPicPr>
            <a:picLocks noGrp="1" noChangeAspect="1"/>
          </p:cNvPicPr>
          <p:nvPr>
            <p:ph idx="1"/>
          </p:nvPr>
        </p:nvPicPr>
        <p:blipFill>
          <a:blip r:embed="rId2"/>
          <a:stretch>
            <a:fillRect/>
          </a:stretch>
        </p:blipFill>
        <p:spPr>
          <a:xfrm>
            <a:off x="722787" y="2249488"/>
            <a:ext cx="7698426" cy="432435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153400" cy="762000"/>
          </a:xfrm>
        </p:spPr>
        <p:txBody>
          <a:bodyPr/>
          <a:lstStyle/>
          <a:p>
            <a:r>
              <a:rPr lang="en-US" dirty="0" smtClean="0"/>
              <a:t>TEST CASES</a:t>
            </a:r>
            <a:endParaRPr lang="en-US" dirty="0"/>
          </a:p>
        </p:txBody>
      </p:sp>
      <p:sp>
        <p:nvSpPr>
          <p:cNvPr id="3" name="Content Placeholder 2"/>
          <p:cNvSpPr>
            <a:spLocks noGrp="1"/>
          </p:cNvSpPr>
          <p:nvPr>
            <p:ph idx="1"/>
          </p:nvPr>
        </p:nvSpPr>
        <p:spPr>
          <a:xfrm>
            <a:off x="457200" y="1600200"/>
            <a:ext cx="8229600" cy="4974336"/>
          </a:xfrm>
        </p:spPr>
        <p:txBody>
          <a:bodyPr>
            <a:normAutofit fontScale="55000" lnSpcReduction="20000"/>
          </a:bodyPr>
          <a:lstStyle/>
          <a:p>
            <a:r>
              <a:rPr lang="en-US" dirty="0" err="1" smtClean="0"/>
              <a:t>Testcase</a:t>
            </a:r>
            <a:r>
              <a:rPr lang="en-US" dirty="0" smtClean="0"/>
              <a:t> Id</a:t>
            </a:r>
          </a:p>
          <a:p>
            <a:endParaRPr lang="en-US" dirty="0" smtClean="0"/>
          </a:p>
          <a:p>
            <a:r>
              <a:rPr lang="en-US" dirty="0" smtClean="0"/>
              <a:t>Objective</a:t>
            </a:r>
          </a:p>
          <a:p>
            <a:r>
              <a:rPr lang="en-US" dirty="0" smtClean="0"/>
              <a:t>Description</a:t>
            </a:r>
          </a:p>
          <a:p>
            <a:r>
              <a:rPr lang="en-US" dirty="0" smtClean="0"/>
              <a:t>Expected Result</a:t>
            </a:r>
          </a:p>
          <a:p>
            <a:r>
              <a:rPr lang="en-US" dirty="0" smtClean="0"/>
              <a:t>log001</a:t>
            </a:r>
          </a:p>
          <a:p>
            <a:r>
              <a:rPr lang="en-US" dirty="0" smtClean="0"/>
              <a:t>To test the URL</a:t>
            </a:r>
          </a:p>
          <a:p>
            <a:r>
              <a:rPr lang="en-US" dirty="0" smtClean="0"/>
              <a:t>1)Enter URL                                     2)Open the webpage                    3)Check for GUI</a:t>
            </a:r>
          </a:p>
          <a:p>
            <a:r>
              <a:rPr lang="en-US" dirty="0" smtClean="0"/>
              <a:t>Login validation page should open</a:t>
            </a:r>
          </a:p>
          <a:p>
            <a:r>
              <a:rPr lang="en-US" dirty="0" smtClean="0"/>
              <a:t>log002</a:t>
            </a:r>
          </a:p>
          <a:p>
            <a:r>
              <a:rPr lang="en-US" dirty="0" smtClean="0"/>
              <a:t>To test the GUI</a:t>
            </a:r>
          </a:p>
          <a:p>
            <a:r>
              <a:rPr lang="en-US" dirty="0" smtClean="0"/>
              <a:t>1)open the webpage                     2) check the GUI components</a:t>
            </a:r>
          </a:p>
          <a:p>
            <a:r>
              <a:rPr lang="en-US" dirty="0" smtClean="0"/>
              <a:t>It should display webpage with </a:t>
            </a:r>
            <a:r>
              <a:rPr lang="en-US" dirty="0" err="1" smtClean="0"/>
              <a:t>label,email,password,submit</a:t>
            </a:r>
            <a:r>
              <a:rPr lang="en-US" dirty="0" smtClean="0"/>
              <a:t>…etc</a:t>
            </a:r>
          </a:p>
          <a:p>
            <a:r>
              <a:rPr lang="en-US" dirty="0" smtClean="0"/>
              <a:t>log003</a:t>
            </a:r>
          </a:p>
          <a:p>
            <a:r>
              <a:rPr lang="en-US" dirty="0" smtClean="0"/>
              <a:t>To validate the Login page</a:t>
            </a:r>
          </a:p>
          <a:p>
            <a:r>
              <a:rPr lang="en-US" dirty="0" smtClean="0"/>
              <a:t>1)Open the login page                   2)keep empty the input elements         3)click on login button </a:t>
            </a:r>
          </a:p>
          <a:p>
            <a:r>
              <a:rPr lang="en-US" dirty="0" smtClean="0"/>
              <a:t>It should display error message as "Please enter email and password".</a:t>
            </a:r>
          </a:p>
          <a:p>
            <a:r>
              <a:rPr lang="en-US" dirty="0" smtClean="0"/>
              <a:t>log004</a:t>
            </a:r>
          </a:p>
          <a:p>
            <a:r>
              <a:rPr lang="en-US" dirty="0" smtClean="0"/>
              <a:t>To validate the login page</a:t>
            </a:r>
          </a:p>
          <a:p>
            <a:r>
              <a:rPr lang="en-US" dirty="0" smtClean="0"/>
              <a:t>1)Open the login page                   2)Enter  valid credentials             3)click on login button </a:t>
            </a:r>
          </a:p>
          <a:p>
            <a:r>
              <a:rPr lang="en-US" dirty="0" smtClean="0"/>
              <a:t>It should display message as "Login successfully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5660136"/>
          </a:xfrm>
        </p:spPr>
        <p:txBody>
          <a:bodyPr>
            <a:normAutofit fontScale="25000" lnSpcReduction="20000"/>
          </a:bodyPr>
          <a:lstStyle/>
          <a:p>
            <a:r>
              <a:rPr lang="en-US" sz="5200" dirty="0" smtClean="0"/>
              <a:t>mv005</a:t>
            </a:r>
          </a:p>
          <a:p>
            <a:r>
              <a:rPr lang="en-US" sz="5200" dirty="0" smtClean="0"/>
              <a:t>To validate the mobile number</a:t>
            </a:r>
          </a:p>
          <a:p>
            <a:r>
              <a:rPr lang="en-US" sz="5200" dirty="0" smtClean="0"/>
              <a:t>1)Open the login page                   2)Enter mobile with less than 10    digits                                                 3)click on login button </a:t>
            </a:r>
          </a:p>
          <a:p>
            <a:r>
              <a:rPr lang="en-US" sz="5200" dirty="0" smtClean="0"/>
              <a:t>It should display error message as "Please enter mobile number with 10 digits".</a:t>
            </a:r>
          </a:p>
          <a:p>
            <a:r>
              <a:rPr lang="en-US" sz="5200" dirty="0" smtClean="0"/>
              <a:t>mv006</a:t>
            </a:r>
          </a:p>
          <a:p>
            <a:r>
              <a:rPr lang="en-US" sz="5200" dirty="0" smtClean="0"/>
              <a:t>To validate the mobile number</a:t>
            </a:r>
          </a:p>
          <a:p>
            <a:r>
              <a:rPr lang="en-US" sz="5200" dirty="0" smtClean="0"/>
              <a:t>1)Open the login page                   2)Enter mobile with greater than 10  digits                                                 3)click on login button </a:t>
            </a:r>
          </a:p>
          <a:p>
            <a:r>
              <a:rPr lang="en-US" sz="5200" dirty="0" smtClean="0"/>
              <a:t>It should display error message as "Please enter mobile number with 10 digits".</a:t>
            </a:r>
          </a:p>
          <a:p>
            <a:r>
              <a:rPr lang="en-US" sz="5200" dirty="0" smtClean="0"/>
              <a:t>mv007</a:t>
            </a:r>
          </a:p>
          <a:p>
            <a:r>
              <a:rPr lang="en-US" sz="5200" dirty="0" smtClean="0"/>
              <a:t>To validate the mobile number</a:t>
            </a:r>
          </a:p>
          <a:p>
            <a:r>
              <a:rPr lang="en-US" sz="5200" dirty="0" smtClean="0"/>
              <a:t>1)Open the login page                   2)Enter mobile number starts with 6,7,8,9 digits                                              3)click on login button </a:t>
            </a:r>
          </a:p>
          <a:p>
            <a:r>
              <a:rPr lang="en-US" sz="5200" dirty="0" smtClean="0"/>
              <a:t>It should sent OTP to the respective mobile number </a:t>
            </a:r>
          </a:p>
          <a:p>
            <a:r>
              <a:rPr lang="en-US" sz="5200" dirty="0" smtClean="0"/>
              <a:t>mv008</a:t>
            </a:r>
          </a:p>
          <a:p>
            <a:r>
              <a:rPr lang="en-US" sz="5200" dirty="0" smtClean="0"/>
              <a:t>To validate the mobile number</a:t>
            </a:r>
          </a:p>
          <a:p>
            <a:r>
              <a:rPr lang="en-US" sz="5200" dirty="0" smtClean="0"/>
              <a:t>1)Open the login page                   2)Enter mobile number </a:t>
            </a:r>
            <a:r>
              <a:rPr lang="en-US" sz="5200" dirty="0" err="1" smtClean="0"/>
              <a:t>doesnot</a:t>
            </a:r>
            <a:r>
              <a:rPr lang="en-US" sz="5200" dirty="0" smtClean="0"/>
              <a:t> starts with 6,7,8,9 digits                                              3)click on login button </a:t>
            </a:r>
          </a:p>
          <a:p>
            <a:r>
              <a:rPr lang="en-US" sz="5200" dirty="0" smtClean="0"/>
              <a:t>It should display error message as "Please enter mobile number </a:t>
            </a:r>
            <a:r>
              <a:rPr lang="en-US" sz="5200" dirty="0" err="1" smtClean="0"/>
              <a:t>strats</a:t>
            </a:r>
            <a:r>
              <a:rPr lang="en-US" sz="5200" dirty="0" smtClean="0"/>
              <a:t> with 6,7,8,9 digits".</a:t>
            </a:r>
          </a:p>
          <a:p>
            <a:r>
              <a:rPr lang="en-US" sz="5200" dirty="0" smtClean="0"/>
              <a:t>mv009</a:t>
            </a:r>
          </a:p>
          <a:p>
            <a:r>
              <a:rPr lang="en-US" sz="5200" dirty="0" smtClean="0"/>
              <a:t>To validate the mobile number</a:t>
            </a:r>
          </a:p>
          <a:p>
            <a:r>
              <a:rPr lang="en-US" sz="5200" dirty="0" smtClean="0"/>
              <a:t>1)Open the login page                   2)Enter mobile number with special characters                                          3)click on login button </a:t>
            </a:r>
          </a:p>
          <a:p>
            <a:r>
              <a:rPr lang="en-US" sz="5200" dirty="0" smtClean="0"/>
              <a:t>It should display error message as "Please enter mobile number with valid digits</a:t>
            </a:r>
          </a:p>
          <a:p>
            <a:r>
              <a:rPr lang="en-US" sz="5200" dirty="0" smtClean="0"/>
              <a:t>mv010</a:t>
            </a:r>
          </a:p>
          <a:p>
            <a:r>
              <a:rPr lang="en-US" sz="5200" dirty="0" smtClean="0"/>
              <a:t>To validate the mobile number</a:t>
            </a:r>
          </a:p>
          <a:p>
            <a:r>
              <a:rPr lang="en-US" sz="5200" dirty="0" smtClean="0"/>
              <a:t>1)Open the login page                   2)Enter mobile number with valid inputs                                                3)click on login button </a:t>
            </a:r>
          </a:p>
          <a:p>
            <a:r>
              <a:rPr lang="en-US" sz="5200" dirty="0" smtClean="0"/>
              <a:t>It should sent OTP to the respective mobile number </a:t>
            </a:r>
          </a:p>
          <a:p>
            <a:endParaRPr lang="en-US" sz="5200"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pic>
        <p:nvPicPr>
          <p:cNvPr id="5" name="Content Placeholder 4" descr="WhatsApp Image 2022-06-20 at 7.16.39 PM.jpeg"/>
          <p:cNvPicPr>
            <a:picLocks noGrp="1" noChangeAspect="1"/>
          </p:cNvPicPr>
          <p:nvPr>
            <p:ph idx="1"/>
          </p:nvPr>
        </p:nvPicPr>
        <p:blipFill>
          <a:blip r:embed="rId2"/>
          <a:stretch>
            <a:fillRect/>
          </a:stretch>
        </p:blipFill>
        <p:spPr>
          <a:xfrm>
            <a:off x="722787" y="2249488"/>
            <a:ext cx="7698426" cy="432435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6-20 at 7.17.16 PM.jpeg"/>
          <p:cNvPicPr>
            <a:picLocks noGrp="1" noChangeAspect="1"/>
          </p:cNvPicPr>
          <p:nvPr>
            <p:ph idx="1"/>
          </p:nvPr>
        </p:nvPicPr>
        <p:blipFill>
          <a:blip r:embed="rId2"/>
          <a:stretch>
            <a:fillRect/>
          </a:stretch>
        </p:blipFill>
        <p:spPr>
          <a:xfrm>
            <a:off x="722787" y="2305050"/>
            <a:ext cx="7698426" cy="432435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6-20 at 7.17.27 PM.jpeg"/>
          <p:cNvPicPr>
            <a:picLocks noGrp="1" noChangeAspect="1"/>
          </p:cNvPicPr>
          <p:nvPr>
            <p:ph idx="1"/>
          </p:nvPr>
        </p:nvPicPr>
        <p:blipFill>
          <a:blip r:embed="rId2"/>
          <a:stretch>
            <a:fillRect/>
          </a:stretch>
        </p:blipFill>
        <p:spPr>
          <a:xfrm>
            <a:off x="722787" y="2249488"/>
            <a:ext cx="7698426" cy="432435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457200" y="2819400"/>
            <a:ext cx="8229600" cy="1143000"/>
          </a:xfrm>
        </p:spPr>
        <p:txBody>
          <a:bodyPr/>
          <a:lstStyle/>
          <a:p>
            <a:r>
              <a:rPr lang="en-US" dirty="0" smtClean="0"/>
              <a:t>DESIGN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6-20 at 7.18.02 PM.jpeg"/>
          <p:cNvPicPr>
            <a:picLocks noGrp="1" noChangeAspect="1"/>
          </p:cNvPicPr>
          <p:nvPr>
            <p:ph idx="1"/>
          </p:nvPr>
        </p:nvPicPr>
        <p:blipFill>
          <a:blip r:embed="rId2"/>
          <a:stretch>
            <a:fillRect/>
          </a:stretch>
        </p:blipFill>
        <p:spPr>
          <a:xfrm>
            <a:off x="722787" y="2249488"/>
            <a:ext cx="7698426" cy="432435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6-20 at 7.18.09 PM.jpeg"/>
          <p:cNvPicPr>
            <a:picLocks noGrp="1" noChangeAspect="1"/>
          </p:cNvPicPr>
          <p:nvPr>
            <p:ph idx="1"/>
          </p:nvPr>
        </p:nvPicPr>
        <p:blipFill>
          <a:blip r:embed="rId2"/>
          <a:stretch>
            <a:fillRect/>
          </a:stretch>
        </p:blipFill>
        <p:spPr>
          <a:xfrm>
            <a:off x="722787" y="2249488"/>
            <a:ext cx="7698426" cy="432435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hatsApp Image 2022-06-20 at 7.18.16 PM.jpeg"/>
          <p:cNvPicPr>
            <a:picLocks noGrp="1" noChangeAspect="1"/>
          </p:cNvPicPr>
          <p:nvPr>
            <p:ph idx="1"/>
          </p:nvPr>
        </p:nvPicPr>
        <p:blipFill>
          <a:blip r:embed="rId2"/>
          <a:stretch>
            <a:fillRect/>
          </a:stretch>
        </p:blipFill>
        <p:spPr>
          <a:xfrm>
            <a:off x="722787" y="2249488"/>
            <a:ext cx="7698426" cy="432435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_you_PNG132.png"/>
          <p:cNvPicPr>
            <a:picLocks noGrp="1" noChangeAspect="1"/>
          </p:cNvPicPr>
          <p:nvPr>
            <p:ph idx="1"/>
          </p:nvPr>
        </p:nvPicPr>
        <p:blipFill>
          <a:blip r:embed="rId2"/>
          <a:stretch>
            <a:fillRect/>
          </a:stretch>
        </p:blipFill>
        <p:spPr>
          <a:xfrm>
            <a:off x="2043112" y="3578225"/>
            <a:ext cx="5057775" cy="1666875"/>
          </a:xfrm>
        </p:spPr>
      </p:pic>
    </p:spTree>
    <p:extLst>
      <p:ext uri="{BB962C8B-B14F-4D97-AF65-F5344CB8AC3E}">
        <p14:creationId xmlns="" xmlns:p14="http://schemas.microsoft.com/office/powerpoint/2010/main" val="129174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43000"/>
            <a:ext cx="7772400" cy="685800"/>
          </a:xfrm>
        </p:spPr>
        <p:txBody>
          <a:bodyPr>
            <a:normAutofit fontScale="90000"/>
          </a:bodyPr>
          <a:lstStyle/>
          <a:p>
            <a:r>
              <a:rPr lang="en-US" dirty="0" smtClean="0"/>
              <a:t>INPUT DESIGN</a:t>
            </a:r>
            <a:endParaRPr lang="en-US" dirty="0"/>
          </a:p>
        </p:txBody>
      </p:sp>
      <p:sp>
        <p:nvSpPr>
          <p:cNvPr id="4" name="Content Placeholder 3"/>
          <p:cNvSpPr>
            <a:spLocks noGrp="1"/>
          </p:cNvSpPr>
          <p:nvPr>
            <p:ph idx="1"/>
          </p:nvPr>
        </p:nvSpPr>
        <p:spPr/>
        <p:txBody>
          <a:bodyPr>
            <a:normAutofit fontScale="62500" lnSpcReduction="20000"/>
          </a:bodyPr>
          <a:lstStyle/>
          <a:p>
            <a:pPr>
              <a:buNone/>
            </a:pPr>
            <a:endParaRPr lang="en-US" dirty="0" smtClean="0"/>
          </a:p>
          <a:p>
            <a:r>
              <a:rPr lang="en-US" dirty="0" smtClean="0"/>
              <a:t>The input design is the link between the information system and the user. It comprises the developing specification and procedures for data preparation and those steps are necessary to put transaction data in to a usable form for processing can be achieved by inspecting the computer to read data from a written or printed document or it can occur by having people keying the data directly into the system. The design of input focuses on controlling the amount of input required, controlling the errors, avoiding delay, avoiding extra steps and keeping the process simple. The input is designed in such a way so that it provides security and ease of use with retaining the privacy. Input Design considered the following things:</a:t>
            </a:r>
          </a:p>
          <a:p>
            <a:pPr lvl="0"/>
            <a:r>
              <a:rPr lang="en-US" dirty="0" smtClean="0"/>
              <a:t>What data should be given as input?</a:t>
            </a:r>
          </a:p>
          <a:p>
            <a:pPr lvl="0"/>
            <a:r>
              <a:rPr lang="en-US" dirty="0" smtClean="0"/>
              <a:t>How the data should be arranged or coded?</a:t>
            </a:r>
          </a:p>
          <a:p>
            <a:pPr lvl="0"/>
            <a:r>
              <a:rPr lang="en-US" dirty="0" smtClean="0"/>
              <a:t>The dialog to guide the operating personnel in providing input.</a:t>
            </a:r>
          </a:p>
          <a:p>
            <a:pPr lvl="0"/>
            <a:r>
              <a:rPr lang="en-US" dirty="0" smtClean="0"/>
              <a:t>Methods for preparing input validations and steps to follow when error occur.</a:t>
            </a:r>
          </a:p>
          <a:p>
            <a:r>
              <a:rPr lang="en-US" dirty="0" smtClean="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7620000" cy="457200"/>
          </a:xfrm>
        </p:spPr>
        <p:txBody>
          <a:bodyPr>
            <a:normAutofit fontScale="90000"/>
          </a:bodyPr>
          <a:lstStyle/>
          <a:p>
            <a:r>
              <a:rPr lang="en-US" dirty="0" smtClean="0"/>
              <a:t>USE CASE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utilization case outline in the UML is a sort of conduct graph characterized by and made from a Use-case examination. Its motivation is to introduce a graphical diagram of the usefulness given by a framework regarding on-screen characters, their objectives (spoke to as use cases), and any conditions between those utilization cases. The fundamental motivation behind an utilization case outline is to indicate what framework capacities are performed for which on-screen character. Jobs of the on-screen characters in the framework can be delineated”.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a:t>
            </a:r>
            <a:endParaRPr lang="en-US" dirty="0"/>
          </a:p>
        </p:txBody>
      </p:sp>
      <p:pic>
        <p:nvPicPr>
          <p:cNvPr id="4" name="Content Placeholder 3"/>
          <p:cNvPicPr>
            <a:picLocks noGrp="1"/>
          </p:cNvPicPr>
          <p:nvPr>
            <p:ph idx="1"/>
          </p:nvPr>
        </p:nvPicPr>
        <p:blipFill>
          <a:blip r:embed="rId2"/>
          <a:stretch>
            <a:fillRect/>
          </a:stretch>
        </p:blipFill>
        <p:spPr>
          <a:xfrm>
            <a:off x="728133" y="2249488"/>
            <a:ext cx="7687733" cy="4324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06393C-2703-427E-BD74-BA52E0605290}"/>
              </a:ext>
            </a:extLst>
          </p:cNvPr>
          <p:cNvSpPr>
            <a:spLocks noGrp="1"/>
          </p:cNvSpPr>
          <p:nvPr>
            <p:ph type="title"/>
          </p:nvPr>
        </p:nvSpPr>
        <p:spPr>
          <a:xfrm>
            <a:off x="304800" y="704088"/>
            <a:ext cx="8382000" cy="438912"/>
          </a:xfrm>
        </p:spPr>
        <p:txBody>
          <a:bodyPr>
            <a:normAutofit fontScale="90000"/>
          </a:bodyPr>
          <a:lstStyle/>
          <a:p>
            <a:r>
              <a:rPr lang="en-IN" dirty="0" smtClean="0"/>
              <a:t>Class  </a:t>
            </a:r>
            <a:r>
              <a:rPr lang="en-IN" dirty="0"/>
              <a:t>diagram</a:t>
            </a:r>
          </a:p>
        </p:txBody>
      </p:sp>
      <p:pic>
        <p:nvPicPr>
          <p:cNvPr id="10" name="Content Placeholder 9" descr="images.png"/>
          <p:cNvPicPr>
            <a:picLocks noGrp="1" noChangeAspect="1"/>
          </p:cNvPicPr>
          <p:nvPr>
            <p:ph idx="1"/>
          </p:nvPr>
        </p:nvPicPr>
        <p:blipFill>
          <a:blip r:embed="rId2"/>
          <a:stretch>
            <a:fillRect/>
          </a:stretch>
        </p:blipFill>
        <p:spPr>
          <a:xfrm>
            <a:off x="1959372" y="2249488"/>
            <a:ext cx="5225256" cy="4324350"/>
          </a:xfrm>
        </p:spPr>
      </p:pic>
    </p:spTree>
    <p:extLst>
      <p:ext uri="{BB962C8B-B14F-4D97-AF65-F5344CB8AC3E}">
        <p14:creationId xmlns="" xmlns:p14="http://schemas.microsoft.com/office/powerpoint/2010/main" val="236856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1F3506-8C8B-4BF9-A093-77977BE222CD}"/>
              </a:ext>
            </a:extLst>
          </p:cNvPr>
          <p:cNvSpPr>
            <a:spLocks noGrp="1"/>
          </p:cNvSpPr>
          <p:nvPr>
            <p:ph type="title"/>
          </p:nvPr>
        </p:nvSpPr>
        <p:spPr>
          <a:xfrm>
            <a:off x="457200" y="704088"/>
            <a:ext cx="8229600" cy="438912"/>
          </a:xfrm>
        </p:spPr>
        <p:txBody>
          <a:bodyPr>
            <a:normAutofit fontScale="90000"/>
          </a:bodyPr>
          <a:lstStyle/>
          <a:p>
            <a:r>
              <a:rPr lang="en-IN" dirty="0" smtClean="0"/>
              <a:t> sequence diagram </a:t>
            </a:r>
            <a:r>
              <a:rPr lang="en-IN" dirty="0"/>
              <a:t>:</a:t>
            </a:r>
          </a:p>
        </p:txBody>
      </p:sp>
      <p:pic>
        <p:nvPicPr>
          <p:cNvPr id="5" name="Content Placeholder 4"/>
          <p:cNvPicPr>
            <a:picLocks noGrp="1"/>
          </p:cNvPicPr>
          <p:nvPr>
            <p:ph idx="1"/>
          </p:nvPr>
        </p:nvPicPr>
        <p:blipFill>
          <a:blip r:embed="rId2"/>
          <a:stretch>
            <a:fillRect/>
          </a:stretch>
        </p:blipFill>
        <p:spPr>
          <a:xfrm>
            <a:off x="728133" y="2249488"/>
            <a:ext cx="7687733" cy="4324350"/>
          </a:xfrm>
          <a:prstGeom prst="rect">
            <a:avLst/>
          </a:prstGeom>
        </p:spPr>
      </p:pic>
    </p:spTree>
    <p:extLst>
      <p:ext uri="{BB962C8B-B14F-4D97-AF65-F5344CB8AC3E}">
        <p14:creationId xmlns="" xmlns:p14="http://schemas.microsoft.com/office/powerpoint/2010/main" val="108682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tretch>
            <a:fillRect/>
          </a:stretch>
        </p:blipFill>
        <p:spPr>
          <a:xfrm>
            <a:off x="728133" y="2249488"/>
            <a:ext cx="7687733" cy="4324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6" name="Content Placeholder 5"/>
          <p:cNvPicPr>
            <a:picLocks noGrp="1"/>
          </p:cNvPicPr>
          <p:nvPr>
            <p:ph idx="1"/>
          </p:nvPr>
        </p:nvPicPr>
        <p:blipFill>
          <a:blip r:embed="rId2"/>
          <a:stretch>
            <a:fillRect/>
          </a:stretch>
        </p:blipFill>
        <p:spPr>
          <a:xfrm>
            <a:off x="728133" y="2249488"/>
            <a:ext cx="7687733" cy="43243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305</TotalTime>
  <Words>601</Words>
  <Application>Microsoft Office PowerPoint</Application>
  <PresentationFormat>On-screen Show (4:3)</PresentationFormat>
  <Paragraphs>72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Urban</vt:lpstr>
      <vt:lpstr>Online voting system</vt:lpstr>
      <vt:lpstr>DESIGN</vt:lpstr>
      <vt:lpstr>INPUT DESIGN</vt:lpstr>
      <vt:lpstr>USE CASE DIAGRAM</vt:lpstr>
      <vt:lpstr>USE CASE DIAGRAM </vt:lpstr>
      <vt:lpstr>Class  diagram</vt:lpstr>
      <vt:lpstr> sequence diagram :</vt:lpstr>
      <vt:lpstr>Slide 8</vt:lpstr>
      <vt:lpstr>Activity diagram</vt:lpstr>
      <vt:lpstr>Slide 10</vt:lpstr>
      <vt:lpstr>IMPLEMENTATION</vt:lpstr>
      <vt:lpstr>Slide 12</vt:lpstr>
      <vt:lpstr>Slide 13</vt:lpstr>
      <vt:lpstr>SAMPLE SOURCE CODE </vt:lpstr>
      <vt:lpstr>TEST CASES</vt:lpstr>
      <vt:lpstr>Slide 16</vt:lpstr>
      <vt:lpstr>SCREEN SHOTS</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SQL WORK BENCH  WEB-Based PROJECT</dc:title>
  <dc:creator>sivarama krishna</dc:creator>
  <cp:lastModifiedBy>NDC</cp:lastModifiedBy>
  <cp:revision>45</cp:revision>
  <dcterms:created xsi:type="dcterms:W3CDTF">2006-08-15T13:00:00Z</dcterms:created>
  <dcterms:modified xsi:type="dcterms:W3CDTF">2022-06-20T16:30:15Z</dcterms:modified>
</cp:coreProperties>
</file>