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2" name="Shape 22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baz</a:t>
            </a:r>
          </a:p>
          <a:p>
            <a:pPr/>
            <a:r>
              <a:t>foo</a:t>
            </a:r>
          </a:p>
          <a:p>
            <a:pPr/>
            <a:r>
              <a:t>foobar</a:t>
            </a:r>
          </a:p>
          <a:p>
            <a:pPr/>
            <a:r>
              <a:t>wut: foo</a:t>
            </a:r>
          </a:p>
          <a:p>
            <a:pPr/>
            <a:r>
              <a:t>2 seconds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8" name="Shape 22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wut: foo</a:t>
            </a:r>
          </a:p>
          <a:p>
            <a:pPr/>
            <a:r>
              <a:t>foo</a:t>
            </a:r>
          </a:p>
          <a:p>
            <a:pPr/>
            <a:r>
              <a:t>foobar</a:t>
            </a:r>
          </a:p>
          <a:p>
            <a:pPr/>
            <a:r>
              <a:t>baz</a:t>
            </a:r>
          </a:p>
          <a:p>
            <a:pPr/>
            <a:r>
              <a:t>4 seconds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>
                <a:solidFill>
                  <a:srgbClr val="D5D5D5"/>
                </a:solidFill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solidFill>
                  <a:srgbClr val="D5D5D5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Subtitl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lIns="71437" tIns="71437" rIns="71437" bIns="71437" anchor="b"/>
          <a:lstStyle>
            <a:lvl1pPr defTabSz="584200">
              <a:def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lIns="71437" tIns="71437" rIns="71437" bIns="71437" anchor="t"/>
          <a:lstStyle>
            <a:lvl1pPr marL="0" indent="0" algn="ctr" defTabSz="584200">
              <a:spcBef>
                <a:spcPts val="0"/>
              </a:spcBef>
              <a:buSzTx/>
              <a:buNone/>
              <a:defRPr sz="4400"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indent="228600" algn="ctr" defTabSz="584200">
              <a:spcBef>
                <a:spcPts val="0"/>
              </a:spcBef>
              <a:buSzTx/>
              <a:buNone/>
              <a:defRPr sz="4400"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indent="457200" algn="ctr" defTabSz="584200">
              <a:spcBef>
                <a:spcPts val="0"/>
              </a:spcBef>
              <a:buSzTx/>
              <a:buNone/>
              <a:defRPr sz="4400"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indent="685800" algn="ctr" defTabSz="584200">
              <a:spcBef>
                <a:spcPts val="0"/>
              </a:spcBef>
              <a:buSzTx/>
              <a:buNone/>
              <a:defRPr sz="4400"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indent="914400" algn="ctr" defTabSz="584200">
              <a:spcBef>
                <a:spcPts val="0"/>
              </a:spcBef>
              <a:buSzTx/>
              <a:buNone/>
              <a:defRPr sz="4400"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</p:spPr>
        <p:txBody>
          <a:bodyPr lIns="71437" tIns="71437" rIns="71437" bIns="71437"/>
          <a:lstStyle>
            <a:lvl1pPr defTabSz="584200"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D5D5D5"/>
                </a:solidFill>
              </a:defRPr>
            </a:lvl1pPr>
            <a:lvl2pPr>
              <a:defRPr sz="4800">
                <a:solidFill>
                  <a:srgbClr val="D5D5D5"/>
                </a:solidFill>
              </a:defRPr>
            </a:lvl2pPr>
            <a:lvl3pPr>
              <a:defRPr sz="4800">
                <a:solidFill>
                  <a:srgbClr val="D5D5D5"/>
                </a:solidFill>
              </a:defRPr>
            </a:lvl3pPr>
            <a:lvl4pPr>
              <a:defRPr sz="4800">
                <a:solidFill>
                  <a:srgbClr val="D5D5D5"/>
                </a:solidFill>
              </a:defRPr>
            </a:lvl4pPr>
            <a:lvl5pPr>
              <a:defRPr sz="4800">
                <a:solidFill>
                  <a:srgbClr val="D5D5D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D5D5D5"/>
                </a:solidFill>
              </a:defRPr>
            </a:lvl1pPr>
            <a:lvl2pPr>
              <a:defRPr sz="4800">
                <a:solidFill>
                  <a:srgbClr val="D5D5D5"/>
                </a:solidFill>
              </a:defRPr>
            </a:lvl2pPr>
            <a:lvl3pPr>
              <a:defRPr sz="4800">
                <a:solidFill>
                  <a:srgbClr val="D5D5D5"/>
                </a:solidFill>
              </a:defRPr>
            </a:lvl3pPr>
            <a:lvl4pPr>
              <a:defRPr sz="4800">
                <a:solidFill>
                  <a:srgbClr val="D5D5D5"/>
                </a:solidFill>
              </a:defRPr>
            </a:lvl4pPr>
            <a:lvl5pPr>
              <a:defRPr sz="4800">
                <a:solidFill>
                  <a:srgbClr val="D5D5D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xmlns:p14="http://schemas.microsoft.com/office/powerpoint/2010/main" spd="med" advClick="1"/>
  <p:txStyles>
    <p:title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tif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Relationship Id="rId3" Type="http://schemas.openxmlformats.org/officeDocument/2006/relationships/hyperlink" Target="mailto:ken@ionic.io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beta.ionicframework.com/docs" TargetMode="External"/><Relationship Id="rId3" Type="http://schemas.openxmlformats.org/officeDocument/2006/relationships/hyperlink" Target="https://beta.ionicframework.com/docs/building/migration" TargetMode="External"/><Relationship Id="rId4" Type="http://schemas.openxmlformats.org/officeDocument/2006/relationships/hyperlink" Target="https://github.com/ionic-team/ionic/blob/master/angular/BREAKING.md" TargetMode="External"/><Relationship Id="rId5" Type="http://schemas.openxmlformats.org/officeDocument/2006/relationships/hyperlink" Target="https://github.com/ionic-team/v4-migration-tslint" TargetMode="Externa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ionic-team/framework-training-deck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Ionic Framework Trai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Ionic Framework Training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Lab: Generate an Appl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Generate an Application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Ionic Pro Trai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Ionic Pro Training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What Is Ionic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Ionic?</a:t>
            </a:r>
          </a:p>
        </p:txBody>
      </p:sp>
      <p:sp>
        <p:nvSpPr>
          <p:cNvPr id="159" name="Componen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9600" indent="-609600" defTabSz="792479">
              <a:spcBef>
                <a:spcPts val="5600"/>
              </a:spcBef>
              <a:defRPr sz="4608"/>
            </a:pPr>
            <a:r>
              <a:t>Components</a:t>
            </a:r>
          </a:p>
          <a:p>
            <a:pPr marL="609600" indent="-609600" defTabSz="792479">
              <a:spcBef>
                <a:spcPts val="5600"/>
              </a:spcBef>
              <a:defRPr sz="4608"/>
            </a:pPr>
            <a:r>
              <a:t>Tooling</a:t>
            </a:r>
          </a:p>
          <a:p>
            <a:pPr lvl="1" marL="1219200" indent="-609600" defTabSz="792479">
              <a:spcBef>
                <a:spcPts val="5600"/>
              </a:spcBef>
              <a:defRPr sz="4608"/>
            </a:pPr>
            <a:r>
              <a:t>CLI</a:t>
            </a:r>
          </a:p>
          <a:p>
            <a:pPr lvl="1" marL="1219200" indent="-609600" defTabSz="792479">
              <a:spcBef>
                <a:spcPts val="5600"/>
              </a:spcBef>
              <a:defRPr sz="4608"/>
            </a:pPr>
            <a:r>
              <a:t>Ionic Pro</a:t>
            </a:r>
          </a:p>
          <a:p>
            <a:pPr marL="609600" indent="-609600" defTabSz="792479">
              <a:spcBef>
                <a:spcPts val="5600"/>
              </a:spcBef>
              <a:defRPr sz="4608"/>
            </a:pPr>
            <a:r>
              <a:t>Integrations</a:t>
            </a:r>
          </a:p>
          <a:p>
            <a:pPr lvl="1" marL="1219200" indent="-609600" defTabSz="792479">
              <a:spcBef>
                <a:spcPts val="5600"/>
              </a:spcBef>
              <a:defRPr sz="4608"/>
            </a:pPr>
            <a:r>
              <a:t>Ionic Native Wrappers</a:t>
            </a:r>
          </a:p>
          <a:p>
            <a:pPr lvl="1" marL="1219200" indent="-609600" defTabSz="792479">
              <a:spcBef>
                <a:spcPts val="5600"/>
              </a:spcBef>
              <a:defRPr sz="4608"/>
            </a:pPr>
            <a:r>
              <a:t>Other Libraries (IV, Storage, Ionicons, etc)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Ionic Uses Web Technolog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Ionic Uses Web Technologies</a:t>
            </a:r>
          </a:p>
        </p:txBody>
      </p:sp>
      <p:sp>
        <p:nvSpPr>
          <p:cNvPr id="162" name="Ionic Applications are written using HTML, CSS, and TypeScript. They are web applications that can run in any “web” context. Thus you can target:…"/>
          <p:cNvSpPr txBox="1"/>
          <p:nvPr>
            <p:ph type="body" idx="1"/>
          </p:nvPr>
        </p:nvSpPr>
        <p:spPr>
          <a:xfrm>
            <a:off x="1689100" y="2503797"/>
            <a:ext cx="21005800" cy="994220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Ionic Applications are written using HTML, CSS, and TypeScript. They are web applications that can run in any “web” context. Thus you can target:</a:t>
            </a:r>
          </a:p>
          <a:p>
            <a:pPr/>
            <a:r>
              <a:t>Hybrid Mobile</a:t>
            </a:r>
          </a:p>
          <a:p>
            <a:pPr/>
            <a:r>
              <a:t>Electron</a:t>
            </a:r>
          </a:p>
          <a:p>
            <a:pPr/>
            <a:r>
              <a:t>PWAs</a:t>
            </a:r>
          </a:p>
          <a:p>
            <a:pPr/>
            <a:r>
              <a:t>Web</a:t>
            </a:r>
          </a:p>
        </p:txBody>
      </p:sp>
      <p:sp>
        <p:nvSpPr>
          <p:cNvPr id="163" name="Text"/>
          <p:cNvSpPr txBox="1"/>
          <p:nvPr/>
        </p:nvSpPr>
        <p:spPr>
          <a:xfrm>
            <a:off x="2444882" y="2965443"/>
            <a:ext cx="862204" cy="56044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Hybrid Mobile Archit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Hybrid Mobile Architecture</a:t>
            </a:r>
          </a:p>
        </p:txBody>
      </p:sp>
      <p:sp>
        <p:nvSpPr>
          <p:cNvPr id="166" name="Web App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 App</a:t>
            </a:r>
          </a:p>
          <a:p>
            <a:pPr lvl="1"/>
            <a:r>
              <a:t>HTML</a:t>
            </a:r>
          </a:p>
          <a:p>
            <a:pPr lvl="1"/>
            <a:r>
              <a:t>CSS</a:t>
            </a:r>
          </a:p>
          <a:p>
            <a:pPr lvl="1"/>
            <a:r>
              <a:t>JavaScript</a:t>
            </a:r>
          </a:p>
          <a:p>
            <a:pPr lvl="1"/>
            <a:r>
              <a:t>Assets - images, etc.</a:t>
            </a:r>
          </a:p>
          <a:p>
            <a:pPr/>
            <a:r>
              <a:t>Cordova Plugins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76421" y="357654"/>
            <a:ext cx="16431158" cy="130006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01750" y="268190"/>
            <a:ext cx="18580500" cy="131796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Basic Ionic &amp; Angular Concep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Basic Ionic &amp; Angular Concepts</a:t>
            </a:r>
          </a:p>
        </p:txBody>
      </p:sp>
      <p:sp>
        <p:nvSpPr>
          <p:cNvPr id="173" name="Single Responsibility Principle - not an Angular concept, but importa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Single Responsibility Principle - not an Angular concept, but important</a:t>
            </a:r>
          </a:p>
          <a:p>
            <a:pPr/>
            <a:r>
              <a:t>Components</a:t>
            </a:r>
          </a:p>
          <a:p>
            <a:pPr/>
            <a:r>
              <a:t>Pages - Ionic Concept, Special Components</a:t>
            </a:r>
          </a:p>
          <a:p>
            <a:pPr/>
            <a:r>
              <a:t>Services / Providers</a:t>
            </a:r>
          </a:p>
          <a:p>
            <a:pPr/>
            <a:r>
              <a:t>Pipes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view: Ionic CL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Review: Ionic CLI</a:t>
            </a:r>
          </a:p>
        </p:txBody>
      </p:sp>
      <p:sp>
        <p:nvSpPr>
          <p:cNvPr id="176" name="ionic star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27050" indent="-527050" defTabSz="685165">
              <a:spcBef>
                <a:spcPts val="4800"/>
              </a:spcBef>
              <a:defRPr sz="3984"/>
            </a:pPr>
            <a:r>
              <a:t>ionic start</a:t>
            </a:r>
          </a:p>
          <a:p>
            <a:pPr marL="527050" indent="-527050" defTabSz="685165">
              <a:spcBef>
                <a:spcPts val="4800"/>
              </a:spcBef>
              <a:defRPr sz="3984"/>
            </a:pPr>
            <a:r>
              <a:t>ionic serve</a:t>
            </a:r>
          </a:p>
          <a:p>
            <a:pPr marL="527050" indent="-527050" defTabSz="685165">
              <a:spcBef>
                <a:spcPts val="4800"/>
              </a:spcBef>
              <a:defRPr sz="3984"/>
            </a:pPr>
            <a:r>
              <a:t>Ionic generate</a:t>
            </a:r>
          </a:p>
          <a:p>
            <a:pPr marL="527050" indent="-527050" defTabSz="685165">
              <a:spcBef>
                <a:spcPts val="4800"/>
              </a:spcBef>
              <a:defRPr sz="3984"/>
            </a:pPr>
            <a:r>
              <a:t>ionic cordova</a:t>
            </a:r>
          </a:p>
          <a:p>
            <a:pPr lvl="1" marL="1054100" indent="-527050" defTabSz="685165">
              <a:spcBef>
                <a:spcPts val="4800"/>
              </a:spcBef>
              <a:defRPr sz="3984"/>
            </a:pPr>
            <a:r>
              <a:t>Add platforms</a:t>
            </a:r>
          </a:p>
          <a:p>
            <a:pPr lvl="1" marL="1054100" indent="-527050" defTabSz="685165">
              <a:spcBef>
                <a:spcPts val="4800"/>
              </a:spcBef>
              <a:defRPr sz="3984"/>
            </a:pPr>
            <a:r>
              <a:t>Add plugins</a:t>
            </a:r>
          </a:p>
          <a:p>
            <a:pPr lvl="1" marL="1054100" indent="-527050" defTabSz="685165">
              <a:spcBef>
                <a:spcPts val="4800"/>
              </a:spcBef>
              <a:defRPr sz="3984"/>
            </a:pPr>
            <a:r>
              <a:t>Build for a platform</a:t>
            </a:r>
          </a:p>
          <a:p>
            <a:pPr marL="0" indent="0" defTabSz="685165">
              <a:spcBef>
                <a:spcPts val="4800"/>
              </a:spcBef>
              <a:buSzTx/>
              <a:buNone/>
              <a:defRPr sz="3984"/>
            </a:pPr>
            <a:r>
              <a:t>Pro Tip: —help gives help, partial commands give options for you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our: The Code So Far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Tour: The Code So Far…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Ken Sodeman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Ken Sodemann</a:t>
            </a:r>
          </a:p>
        </p:txBody>
      </p:sp>
      <p:sp>
        <p:nvSpPr>
          <p:cNvPr id="131" name="Senior Systems Architect @ Ionic…"/>
          <p:cNvSpPr txBox="1"/>
          <p:nvPr>
            <p:ph type="body" idx="1"/>
          </p:nvPr>
        </p:nvSpPr>
        <p:spPr>
          <a:xfrm>
            <a:off x="1689100" y="2868786"/>
            <a:ext cx="21005800" cy="9296401"/>
          </a:xfrm>
          <a:prstGeom prst="rect">
            <a:avLst/>
          </a:prstGeom>
        </p:spPr>
        <p:txBody>
          <a:bodyPr/>
          <a:lstStyle/>
          <a:p>
            <a:pPr/>
            <a:r>
              <a:t>Senior Systems Architect @ Ionic</a:t>
            </a:r>
          </a:p>
          <a:p>
            <a:pPr/>
            <a:r>
              <a:t>@kensodemann - Twitter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ken@ionic.io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Lab: Layout Pa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Layout Pages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ty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Styling</a:t>
            </a:r>
          </a:p>
        </p:txBody>
      </p:sp>
      <p:sp>
        <p:nvSpPr>
          <p:cNvPr id="183" name="Uses SAS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27050" indent="-527050" defTabSz="685165">
              <a:spcBef>
                <a:spcPts val="4800"/>
              </a:spcBef>
              <a:defRPr sz="3984"/>
            </a:pPr>
            <a:r>
              <a:t>Uses SASS</a:t>
            </a:r>
          </a:p>
          <a:p>
            <a:pPr marL="527050" indent="-527050" defTabSz="685165">
              <a:spcBef>
                <a:spcPts val="4800"/>
              </a:spcBef>
              <a:defRPr sz="3984"/>
            </a:pPr>
            <a:r>
              <a:t>Global Styling - src/app/app.scss</a:t>
            </a:r>
          </a:p>
          <a:p>
            <a:pPr marL="527050" indent="-527050" defTabSz="685165">
              <a:spcBef>
                <a:spcPts val="4800"/>
              </a:spcBef>
              <a:defRPr sz="3984"/>
            </a:pPr>
            <a:r>
              <a:t>Theming - variables in src/theme/variables.scss</a:t>
            </a:r>
          </a:p>
          <a:p>
            <a:pPr marL="527050" indent="-527050" defTabSz="685165">
              <a:spcBef>
                <a:spcPts val="4800"/>
              </a:spcBef>
              <a:defRPr sz="3984"/>
            </a:pPr>
            <a:r>
              <a:t>Each component and page has its own SCSS file</a:t>
            </a:r>
          </a:p>
          <a:p>
            <a:pPr marL="527050" indent="-527050" defTabSz="685165">
              <a:spcBef>
                <a:spcPts val="4800"/>
              </a:spcBef>
              <a:defRPr sz="3984"/>
            </a:pPr>
            <a:r>
              <a:t>Best Practice:</a:t>
            </a:r>
          </a:p>
          <a:p>
            <a:pPr lvl="1" marL="1054100" indent="-527050" defTabSz="685165">
              <a:spcBef>
                <a:spcPts val="4800"/>
              </a:spcBef>
              <a:defRPr sz="3984"/>
            </a:pPr>
            <a:r>
              <a:t>Style and theme globally</a:t>
            </a:r>
          </a:p>
          <a:p>
            <a:pPr lvl="1" marL="1054100" indent="-527050" defTabSz="685165">
              <a:spcBef>
                <a:spcPts val="4800"/>
              </a:spcBef>
              <a:defRPr sz="3984"/>
            </a:pPr>
            <a:r>
              <a:t>Use separate files and @import</a:t>
            </a:r>
          </a:p>
          <a:p>
            <a:pPr lvl="1" marL="1054100" indent="-527050" defTabSz="685165">
              <a:spcBef>
                <a:spcPts val="4800"/>
              </a:spcBef>
              <a:defRPr sz="3984"/>
            </a:pPr>
            <a:r>
              <a:t>Tweak locally and minimally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Lab: Sty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Styling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Using Librar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Using Libraries</a:t>
            </a:r>
          </a:p>
        </p:txBody>
      </p:sp>
      <p:sp>
        <p:nvSpPr>
          <p:cNvPr id="188" name="NPM - started out as Node Package Manag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NPM - started out as Node Package Manager</a:t>
            </a:r>
          </a:p>
          <a:p>
            <a:pPr/>
            <a:r>
              <a:t>Used to install libraries</a:t>
            </a:r>
          </a:p>
          <a:p>
            <a:pPr/>
            <a:r>
              <a:t>Used to determine libraries to update</a:t>
            </a:r>
          </a:p>
          <a:p>
            <a:pPr/>
            <a:r>
              <a:t>Dependencies managed via package.json file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Dependencies"/>
          <p:cNvSpPr txBox="1"/>
          <p:nvPr>
            <p:ph type="title"/>
          </p:nvPr>
        </p:nvSpPr>
        <p:spPr>
          <a:xfrm>
            <a:off x="1039562" y="34120"/>
            <a:ext cx="22304876" cy="2102798"/>
          </a:xfrm>
          <a:prstGeom prst="rect">
            <a:avLst/>
          </a:prstGeom>
        </p:spPr>
        <p:txBody>
          <a:bodyPr/>
          <a:lstStyle/>
          <a:p>
            <a:pPr/>
            <a:r>
              <a:t>Dependencies</a:t>
            </a:r>
          </a:p>
        </p:txBody>
      </p:sp>
      <p:sp>
        <p:nvSpPr>
          <p:cNvPr id="191" name="&quot;dependencies&quot;: {…"/>
          <p:cNvSpPr txBox="1"/>
          <p:nvPr/>
        </p:nvSpPr>
        <p:spPr>
          <a:xfrm>
            <a:off x="3012614" y="3943349"/>
            <a:ext cx="18358772" cy="5829301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"dependencies": {</a:t>
            </a:r>
          </a:p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"@angular/animations": "5.2.11",</a:t>
            </a:r>
          </a:p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...</a:t>
            </a:r>
          </a:p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"@ionic-native/core": "~4.12.0",</a:t>
            </a:r>
          </a:p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"@ionic-native/geolocation": "4.12.2",</a:t>
            </a:r>
          </a:p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"@ionic-native/splash-screen": "^4.12.0",</a:t>
            </a:r>
          </a:p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"@ionic-native/status-bar": “~4.12.0"</a:t>
            </a:r>
          </a:p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"devDependencies": {</a:t>
            </a:r>
          </a:p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"@ionic/app-scripts": "3.2.0",</a:t>
            </a:r>
          </a:p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"typescript": "~2.6.2"</a:t>
            </a:r>
          </a:p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Basic semv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Basic semver</a:t>
            </a:r>
          </a:p>
        </p:txBody>
      </p:sp>
      <p:sp>
        <p:nvSpPr>
          <p:cNvPr id="194" name="Three digit version - major.minor.patch (ex: 4.3.7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63550" indent="-463550" defTabSz="602615">
              <a:spcBef>
                <a:spcPts val="4300"/>
              </a:spcBef>
              <a:defRPr sz="3504"/>
            </a:pPr>
            <a:r>
              <a:t>Three digit version - major.minor.patch (ex: 4.3.7)</a:t>
            </a:r>
          </a:p>
          <a:p>
            <a:pPr marL="463550" indent="-463550" defTabSz="602615">
              <a:spcBef>
                <a:spcPts val="4300"/>
              </a:spcBef>
              <a:defRPr sz="3504"/>
            </a:pPr>
            <a:r>
              <a:t>Version change signifies type of change</a:t>
            </a:r>
          </a:p>
          <a:p>
            <a:pPr lvl="1" marL="927100" indent="-463550" defTabSz="602615">
              <a:spcBef>
                <a:spcPts val="4300"/>
              </a:spcBef>
              <a:defRPr sz="3504"/>
            </a:pPr>
            <a:r>
              <a:t>Major - breaking changes</a:t>
            </a:r>
          </a:p>
          <a:p>
            <a:pPr lvl="1" marL="927100" indent="-463550" defTabSz="602615">
              <a:spcBef>
                <a:spcPts val="4300"/>
              </a:spcBef>
              <a:defRPr sz="3504"/>
            </a:pPr>
            <a:r>
              <a:t>Minor - new features</a:t>
            </a:r>
          </a:p>
          <a:p>
            <a:pPr lvl="1" marL="927100" indent="-463550" defTabSz="602615">
              <a:spcBef>
                <a:spcPts val="4300"/>
              </a:spcBef>
              <a:defRPr sz="3504"/>
            </a:pPr>
            <a:r>
              <a:t>Patch - bug fixes, refactoring, speed or size enhancements, etc.</a:t>
            </a:r>
          </a:p>
          <a:p>
            <a:pPr marL="463550" indent="-463550" defTabSz="602615">
              <a:spcBef>
                <a:spcPts val="4300"/>
              </a:spcBef>
              <a:defRPr sz="3504"/>
            </a:pPr>
            <a:r>
              <a:t>NPM Prefixes</a:t>
            </a:r>
          </a:p>
          <a:p>
            <a:pPr lvl="1" marL="927100" indent="-463550" defTabSz="602615">
              <a:spcBef>
                <a:spcPts val="4300"/>
              </a:spcBef>
              <a:defRPr sz="3504"/>
            </a:pPr>
            <a:r>
              <a:t>None - use specified version</a:t>
            </a:r>
          </a:p>
          <a:p>
            <a:pPr lvl="1" marL="927100" indent="-463550" defTabSz="602615">
              <a:spcBef>
                <a:spcPts val="4300"/>
              </a:spcBef>
              <a:defRPr sz="3504"/>
            </a:pPr>
            <a:r>
              <a:t>‘~’ - take new patch releases</a:t>
            </a:r>
          </a:p>
          <a:p>
            <a:pPr lvl="1" marL="927100" indent="-463550" defTabSz="602615">
              <a:spcBef>
                <a:spcPts val="4300"/>
              </a:spcBef>
              <a:defRPr sz="3504"/>
            </a:pPr>
            <a:r>
              <a:t>‘^’ - take new minor releases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Lab: Use a Libr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Use a Library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ervices / Provid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Services / Providers</a:t>
            </a:r>
          </a:p>
        </p:txBody>
      </p:sp>
      <p:sp>
        <p:nvSpPr>
          <p:cNvPr id="199" name="Often used to get dat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Often used to get data</a:t>
            </a:r>
          </a:p>
          <a:p>
            <a:pPr/>
            <a:r>
              <a:t>Business logic goes here</a:t>
            </a:r>
          </a:p>
          <a:p>
            <a:pPr/>
            <a:r>
              <a:t>Instantiated based on Angular’s NgModule system</a:t>
            </a:r>
          </a:p>
          <a:p>
            <a:pPr/>
            <a:r>
              <a:t>Injected via constructors</a:t>
            </a:r>
          </a:p>
          <a:p>
            <a:pPr/>
            <a:r>
              <a:t>Create with CLI: ionic generate provider provider-name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HttpCli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HttpClient</a:t>
            </a:r>
          </a:p>
        </p:txBody>
      </p:sp>
      <p:sp>
        <p:nvSpPr>
          <p:cNvPr id="202" name="Default Angular Service for HTTP Requests…"/>
          <p:cNvSpPr txBox="1"/>
          <p:nvPr>
            <p:ph type="body" sz="half" idx="1"/>
          </p:nvPr>
        </p:nvSpPr>
        <p:spPr>
          <a:xfrm>
            <a:off x="1689100" y="3149600"/>
            <a:ext cx="21005800" cy="4777696"/>
          </a:xfrm>
          <a:prstGeom prst="rect">
            <a:avLst/>
          </a:prstGeom>
        </p:spPr>
        <p:txBody>
          <a:bodyPr/>
          <a:lstStyle/>
          <a:p>
            <a:pPr/>
            <a:r>
              <a:t>Default Angular Service for HTTP Requests</a:t>
            </a:r>
          </a:p>
          <a:p>
            <a:pPr/>
            <a:r>
              <a:t>Uses RxJS Observables</a:t>
            </a:r>
          </a:p>
          <a:p>
            <a:pPr/>
            <a:r>
              <a:t>Typical use</a:t>
            </a:r>
          </a:p>
        </p:txBody>
      </p:sp>
      <p:sp>
        <p:nvSpPr>
          <p:cNvPr id="203" name="In Service:…"/>
          <p:cNvSpPr txBox="1"/>
          <p:nvPr/>
        </p:nvSpPr>
        <p:spPr>
          <a:xfrm>
            <a:off x="3012614" y="7924674"/>
            <a:ext cx="18358772" cy="5308601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u="sng"/>
              <a:t>In Service</a:t>
            </a:r>
            <a:r>
              <a:t>:</a:t>
            </a:r>
          </a:p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5">
                    <a:hueOff val="-152896"/>
                    <a:lumOff val="12368"/>
                  </a:schemeClr>
                </a:solidFill>
              </a:rPr>
              <a:t>getConfig</a:t>
            </a:r>
            <a:r>
              <a:t>(): Observable&lt;Config&gt; {</a:t>
            </a:r>
          </a:p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</a:t>
            </a:r>
            <a:r>
              <a:rPr>
                <a:solidFill>
                  <a:schemeClr val="accent2">
                    <a:hueOff val="-85259"/>
                    <a:satOff val="14347"/>
                    <a:lumOff val="22373"/>
                  </a:schemeClr>
                </a:solidFill>
              </a:rPr>
              <a:t>return</a:t>
            </a:r>
            <a:r>
              <a:t> </a:t>
            </a:r>
            <a:r>
              <a:rPr>
                <a:solidFill>
                  <a:schemeClr val="accent3"/>
                </a:solidFill>
              </a:rPr>
              <a:t>this</a:t>
            </a:r>
            <a:r>
              <a:t>.http.</a:t>
            </a:r>
            <a:r>
              <a:rPr>
                <a:solidFill>
                  <a:schemeClr val="accent1">
                    <a:lumOff val="16847"/>
                  </a:schemeClr>
                </a:solidFill>
              </a:rPr>
              <a:t>get</a:t>
            </a:r>
            <a:r>
              <a:t>&lt;Config&gt;(</a:t>
            </a:r>
            <a:r>
              <a:rPr>
                <a:solidFill>
                  <a:schemeClr val="accent3"/>
                </a:solidFill>
              </a:rPr>
              <a:t>this</a:t>
            </a:r>
            <a:r>
              <a:t>.configUrl);</a:t>
            </a:r>
          </a:p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u="sng"/>
              <a:t>In Consumer</a:t>
            </a:r>
            <a:r>
              <a:t>:</a:t>
            </a:r>
          </a:p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5">
                    <a:hueOff val="-152896"/>
                    <a:lumOff val="12368"/>
                  </a:schemeClr>
                </a:solidFill>
              </a:rPr>
              <a:t>showConfig</a:t>
            </a:r>
            <a:r>
              <a:t>() {</a:t>
            </a:r>
          </a:p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</a:t>
            </a:r>
            <a:r>
              <a:rPr>
                <a:solidFill>
                  <a:schemeClr val="accent3"/>
                </a:solidFill>
              </a:rPr>
              <a:t>this</a:t>
            </a:r>
            <a:r>
              <a:t>.configService.</a:t>
            </a:r>
            <a:r>
              <a:rPr>
                <a:solidFill>
                  <a:schemeClr val="accent1">
                    <a:lumOff val="16847"/>
                  </a:schemeClr>
                </a:solidFill>
              </a:rPr>
              <a:t>getConfig</a:t>
            </a:r>
            <a:r>
              <a:t>()</a:t>
            </a:r>
          </a:p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.</a:t>
            </a:r>
            <a:r>
              <a:rPr>
                <a:solidFill>
                  <a:schemeClr val="accent1">
                    <a:lumOff val="16847"/>
                  </a:schemeClr>
                </a:solidFill>
              </a:rPr>
              <a:t>subscribe</a:t>
            </a:r>
            <a:r>
              <a:t>((data: Config) =&gt; </a:t>
            </a:r>
            <a:r>
              <a:rPr>
                <a:solidFill>
                  <a:schemeClr val="accent3"/>
                </a:solidFill>
              </a:rPr>
              <a:t>this</a:t>
            </a:r>
            <a:r>
              <a:t>.config = { ...data });</a:t>
            </a:r>
          </a:p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Mode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Models</a:t>
            </a:r>
          </a:p>
        </p:txBody>
      </p:sp>
      <p:sp>
        <p:nvSpPr>
          <p:cNvPr id="206" name="Define the structure of your data…"/>
          <p:cNvSpPr txBox="1"/>
          <p:nvPr>
            <p:ph type="body" sz="quarter" idx="1"/>
          </p:nvPr>
        </p:nvSpPr>
        <p:spPr>
          <a:xfrm>
            <a:off x="1689100" y="2375953"/>
            <a:ext cx="21005800" cy="3072002"/>
          </a:xfrm>
          <a:prstGeom prst="rect">
            <a:avLst/>
          </a:prstGeom>
        </p:spPr>
        <p:txBody>
          <a:bodyPr/>
          <a:lstStyle/>
          <a:p>
            <a:pPr/>
            <a:r>
              <a:t>Define the structure of your data</a:t>
            </a:r>
          </a:p>
          <a:p>
            <a:pPr/>
            <a:r>
              <a:t>Can be classes, interfaces, types, etc</a:t>
            </a:r>
          </a:p>
        </p:txBody>
      </p:sp>
      <p:sp>
        <p:nvSpPr>
          <p:cNvPr id="207" name="export interface Weather {…"/>
          <p:cNvSpPr txBox="1"/>
          <p:nvPr/>
        </p:nvSpPr>
        <p:spPr>
          <a:xfrm>
            <a:off x="1761114" y="6777335"/>
            <a:ext cx="20861771" cy="3746501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5">
                    <a:hueOff val="-152896"/>
                    <a:lumOff val="12368"/>
                  </a:schemeClr>
                </a:solidFill>
              </a:rPr>
              <a:t>export</a:t>
            </a:r>
            <a:r>
              <a:t> </a:t>
            </a:r>
            <a:r>
              <a:rPr>
                <a:solidFill>
                  <a:schemeClr val="accent3">
                    <a:hueOff val="-274225"/>
                    <a:satOff val="26768"/>
                    <a:lumOff val="11368"/>
                  </a:schemeClr>
                </a:solidFill>
              </a:rPr>
              <a:t>interface</a:t>
            </a:r>
            <a:r>
              <a:t> </a:t>
            </a:r>
            <a:r>
              <a:rPr>
                <a:solidFill>
                  <a:schemeClr val="accent1">
                    <a:lumOff val="16847"/>
                  </a:schemeClr>
                </a:solidFill>
              </a:rPr>
              <a:t>Weather</a:t>
            </a:r>
            <a:r>
              <a:t> {</a:t>
            </a:r>
          </a:p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temperature: </a:t>
            </a:r>
            <a:r>
              <a:rPr>
                <a:solidFill>
                  <a:schemeClr val="accent2">
                    <a:hueOff val="-85259"/>
                    <a:satOff val="14347"/>
                    <a:lumOff val="22373"/>
                  </a:schemeClr>
                </a:solidFill>
              </a:rPr>
              <a:t>number</a:t>
            </a:r>
            <a:r>
              <a:t>;</a:t>
            </a:r>
          </a:p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condition: </a:t>
            </a:r>
            <a:r>
              <a:rPr>
                <a:solidFill>
                  <a:schemeClr val="accent2">
                    <a:hueOff val="-85259"/>
                    <a:satOff val="14347"/>
                    <a:lumOff val="22373"/>
                  </a:schemeClr>
                </a:solidFill>
              </a:rPr>
              <a:t>number</a:t>
            </a:r>
            <a:r>
              <a:t>;</a:t>
            </a:r>
          </a:p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date?: </a:t>
            </a:r>
            <a:r>
              <a:rPr>
                <a:solidFill>
                  <a:schemeClr val="accent2">
                    <a:hueOff val="-85259"/>
                    <a:satOff val="14347"/>
                    <a:lumOff val="22373"/>
                  </a:schemeClr>
                </a:solidFill>
              </a:rPr>
              <a:t>Date</a:t>
            </a:r>
            <a:r>
              <a:t>;</a:t>
            </a:r>
          </a:p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5">
                    <a:hueOff val="-152896"/>
                    <a:lumOff val="12368"/>
                  </a:schemeClr>
                </a:solidFill>
              </a:rPr>
              <a:t>export</a:t>
            </a:r>
            <a:r>
              <a:t> </a:t>
            </a:r>
            <a:r>
              <a:rPr>
                <a:solidFill>
                  <a:schemeClr val="accent3">
                    <a:hueOff val="-274225"/>
                    <a:satOff val="26768"/>
                    <a:lumOff val="11368"/>
                  </a:schemeClr>
                </a:solidFill>
              </a:rPr>
              <a:t>type</a:t>
            </a:r>
            <a:r>
              <a:t> </a:t>
            </a:r>
            <a:r>
              <a:rPr>
                <a:solidFill>
                  <a:schemeClr val="accent1">
                    <a:lumOff val="16847"/>
                  </a:schemeClr>
                </a:solidFill>
              </a:rPr>
              <a:t>Forecast</a:t>
            </a:r>
            <a:r>
              <a:t> = </a:t>
            </a:r>
            <a:r>
              <a:rPr>
                <a:solidFill>
                  <a:schemeClr val="accent2">
                    <a:hueOff val="-85259"/>
                    <a:satOff val="14347"/>
                    <a:lumOff val="22373"/>
                  </a:schemeClr>
                </a:solidFill>
              </a:rPr>
              <a:t>Array</a:t>
            </a:r>
            <a:r>
              <a:t>&lt;</a:t>
            </a:r>
            <a:r>
              <a:rPr>
                <a:solidFill>
                  <a:schemeClr val="accent2">
                    <a:hueOff val="-85259"/>
                    <a:satOff val="14347"/>
                    <a:lumOff val="22373"/>
                  </a:schemeClr>
                </a:solidFill>
              </a:rPr>
              <a:t>Array</a:t>
            </a:r>
            <a:r>
              <a:t>&lt;</a:t>
            </a:r>
            <a:r>
              <a:rPr>
                <a:solidFill>
                  <a:schemeClr val="accent1">
                    <a:lumOff val="16847"/>
                  </a:schemeClr>
                </a:solidFill>
              </a:rPr>
              <a:t>Weather</a:t>
            </a:r>
            <a:r>
              <a:t>&gt;&gt;;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bout This Cour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About This Course</a:t>
            </a:r>
          </a:p>
        </p:txBody>
      </p:sp>
      <p:sp>
        <p:nvSpPr>
          <p:cNvPr id="134" name="Some Lectur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9600" indent="-609600" defTabSz="792479">
              <a:spcBef>
                <a:spcPts val="5600"/>
              </a:spcBef>
              <a:defRPr sz="4608"/>
            </a:pPr>
            <a:r>
              <a:t>Some Lecture</a:t>
            </a:r>
          </a:p>
          <a:p>
            <a:pPr marL="609600" indent="-609600" defTabSz="792479">
              <a:spcBef>
                <a:spcPts val="5600"/>
              </a:spcBef>
              <a:defRPr sz="4608"/>
            </a:pPr>
            <a:r>
              <a:t>Mostly Hands On</a:t>
            </a:r>
          </a:p>
          <a:p>
            <a:pPr marL="609600" indent="-609600" defTabSz="792479">
              <a:spcBef>
                <a:spcPts val="5600"/>
              </a:spcBef>
              <a:defRPr sz="4608"/>
            </a:pPr>
            <a:r>
              <a:t>Covers Full Lifecycle at High Level</a:t>
            </a:r>
          </a:p>
          <a:p>
            <a:pPr lvl="1" marL="1219200" indent="-609600" defTabSz="792479">
              <a:spcBef>
                <a:spcPts val="5600"/>
              </a:spcBef>
              <a:defRPr sz="4608"/>
            </a:pPr>
            <a:r>
              <a:t>Ionic CLI - Scaffold the App</a:t>
            </a:r>
          </a:p>
          <a:p>
            <a:pPr lvl="1" marL="1219200" indent="-609600" defTabSz="792479">
              <a:spcBef>
                <a:spcPts val="5600"/>
              </a:spcBef>
              <a:defRPr sz="4608"/>
            </a:pPr>
            <a:r>
              <a:t>Ionic Framework - Build the App</a:t>
            </a:r>
          </a:p>
          <a:p>
            <a:pPr lvl="1" marL="1219200" indent="-609600" defTabSz="792479">
              <a:spcBef>
                <a:spcPts val="5600"/>
              </a:spcBef>
              <a:defRPr sz="4608"/>
            </a:pPr>
            <a:r>
              <a:t>Ionic Pro - Deploy the App</a:t>
            </a:r>
          </a:p>
          <a:p>
            <a:pPr lvl="1" marL="1219200" indent="-609600" defTabSz="792479">
              <a:spcBef>
                <a:spcPts val="5600"/>
              </a:spcBef>
              <a:defRPr sz="4608"/>
            </a:pPr>
            <a:r>
              <a:t>Git - Manage the Source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Observab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Observables</a:t>
            </a:r>
          </a:p>
        </p:txBody>
      </p:sp>
      <p:sp>
        <p:nvSpPr>
          <p:cNvPr id="210" name="Like Lodash for events…"/>
          <p:cNvSpPr txBox="1"/>
          <p:nvPr>
            <p:ph type="body" sz="quarter" idx="1"/>
          </p:nvPr>
        </p:nvSpPr>
        <p:spPr>
          <a:xfrm>
            <a:off x="1689100" y="2189543"/>
            <a:ext cx="21005800" cy="3074230"/>
          </a:xfrm>
          <a:prstGeom prst="rect">
            <a:avLst/>
          </a:prstGeom>
        </p:spPr>
        <p:txBody>
          <a:bodyPr/>
          <a:lstStyle/>
          <a:p>
            <a:pPr/>
            <a:r>
              <a:t>Like Lodash for events</a:t>
            </a:r>
          </a:p>
          <a:p>
            <a:pPr/>
            <a:r>
              <a:t>Angular uses RxJS Library</a:t>
            </a:r>
          </a:p>
        </p:txBody>
      </p:sp>
      <p:sp>
        <p:nvSpPr>
          <p:cNvPr id="211" name="getEmployee(id: number): Observable&lt;Employee&gt; {…"/>
          <p:cNvSpPr txBox="1"/>
          <p:nvPr/>
        </p:nvSpPr>
        <p:spPr>
          <a:xfrm>
            <a:off x="1761114" y="5353050"/>
            <a:ext cx="20861771" cy="4787901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1">
                    <a:lumOff val="16847"/>
                  </a:schemeClr>
                </a:solidFill>
              </a:rPr>
              <a:t>getEmployee</a:t>
            </a:r>
            <a:r>
              <a:t>(id: </a:t>
            </a:r>
            <a:r>
              <a:rPr>
                <a:solidFill>
                  <a:schemeClr val="accent3">
                    <a:hueOff val="-274225"/>
                    <a:satOff val="26768"/>
                    <a:lumOff val="11368"/>
                  </a:schemeClr>
                </a:solidFill>
              </a:rPr>
              <a:t>number</a:t>
            </a:r>
            <a:r>
              <a:t>): </a:t>
            </a:r>
            <a:r>
              <a:rPr>
                <a:solidFill>
                  <a:schemeClr val="accent2">
                    <a:hueOff val="-85259"/>
                    <a:satOff val="14347"/>
                    <a:lumOff val="22373"/>
                  </a:schemeClr>
                </a:solidFill>
              </a:rPr>
              <a:t>Observable</a:t>
            </a:r>
            <a:r>
              <a:t>&lt;</a:t>
            </a:r>
            <a:r>
              <a:rPr>
                <a:solidFill>
                  <a:schemeClr val="accent2">
                    <a:hueOff val="-85259"/>
                    <a:satOff val="14347"/>
                    <a:lumOff val="22373"/>
                  </a:schemeClr>
                </a:solidFill>
              </a:rPr>
              <a:t>Employee</a:t>
            </a:r>
            <a:r>
              <a:t>&gt; {</a:t>
            </a:r>
          </a:p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</a:t>
            </a:r>
            <a:r>
              <a:rPr>
                <a:solidFill>
                  <a:schemeClr val="accent4"/>
                </a:solidFill>
              </a:rPr>
              <a:t>return</a:t>
            </a:r>
            <a:r>
              <a:t> </a:t>
            </a:r>
            <a:r>
              <a:rPr>
                <a:solidFill>
                  <a:schemeClr val="accent5">
                    <a:hueOff val="-152896"/>
                    <a:lumOff val="12368"/>
                  </a:schemeClr>
                </a:solidFill>
              </a:rPr>
              <a:t>this</a:t>
            </a:r>
            <a:r>
              <a:t>.http</a:t>
            </a:r>
          </a:p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.</a:t>
            </a:r>
            <a:r>
              <a:rPr>
                <a:solidFill>
                  <a:schemeClr val="accent1">
                    <a:lumOff val="16847"/>
                  </a:schemeClr>
                </a:solidFill>
              </a:rPr>
              <a:t>get</a:t>
            </a:r>
            <a:r>
              <a:t>(`${</a:t>
            </a:r>
            <a:r>
              <a:rPr>
                <a:solidFill>
                  <a:schemeClr val="accent5">
                    <a:hueOff val="-152896"/>
                    <a:lumOff val="12368"/>
                  </a:schemeClr>
                </a:solidFill>
              </a:rPr>
              <a:t>this</a:t>
            </a:r>
            <a:r>
              <a:t>.baseUrl}/employees/${id}`)</a:t>
            </a:r>
          </a:p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.</a:t>
            </a:r>
            <a:r>
              <a:rPr>
                <a:solidFill>
                  <a:schemeClr val="accent1">
                    <a:lumOff val="16847"/>
                  </a:schemeClr>
                </a:solidFill>
              </a:rPr>
              <a:t>pipe</a:t>
            </a:r>
            <a:r>
              <a:t>(</a:t>
            </a:r>
            <a:r>
              <a:rPr>
                <a:solidFill>
                  <a:schemeClr val="accent1">
                    <a:lumOff val="16847"/>
                  </a:schemeClr>
                </a:solidFill>
              </a:rPr>
              <a:t>map</a:t>
            </a:r>
            <a:r>
              <a:t>((res: </a:t>
            </a:r>
            <a:r>
              <a:rPr>
                <a:solidFill>
                  <a:schemeClr val="accent3">
                    <a:hueOff val="-274225"/>
                    <a:satOff val="26768"/>
                    <a:lumOff val="11368"/>
                  </a:schemeClr>
                </a:solidFill>
              </a:rPr>
              <a:t>any</a:t>
            </a:r>
            <a:r>
              <a:t>) =&gt; </a:t>
            </a:r>
            <a:r>
              <a:rPr>
                <a:solidFill>
                  <a:schemeClr val="accent5">
                    <a:hueOff val="-152896"/>
                    <a:lumOff val="12368"/>
                  </a:schemeClr>
                </a:solidFill>
              </a:rPr>
              <a:t>this</a:t>
            </a:r>
            <a:r>
              <a:t>.</a:t>
            </a:r>
            <a:r>
              <a:rPr>
                <a:solidFill>
                  <a:schemeClr val="accent1">
                    <a:lumOff val="16847"/>
                  </a:schemeClr>
                </a:solidFill>
              </a:rPr>
              <a:t>unpackEmlpoyee</a:t>
            </a:r>
            <a:r>
              <a:t>(res)));</a:t>
            </a:r>
          </a:p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u="sng"/>
              <a:t>Caller</a:t>
            </a:r>
            <a:r>
              <a:t>:</a:t>
            </a:r>
          </a:p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5">
                    <a:hueOff val="-152896"/>
                    <a:lumOff val="12368"/>
                  </a:schemeClr>
                </a:solidFill>
              </a:rPr>
              <a:t>this</a:t>
            </a:r>
            <a:r>
              <a:t>.data.</a:t>
            </a:r>
            <a:r>
              <a:rPr>
                <a:solidFill>
                  <a:schemeClr val="accent1">
                    <a:lumOff val="16847"/>
                  </a:schemeClr>
                </a:solidFill>
              </a:rPr>
              <a:t>getEmployee</a:t>
            </a:r>
            <a:r>
              <a:t>(42).</a:t>
            </a:r>
            <a:r>
              <a:rPr>
                <a:solidFill>
                  <a:schemeClr val="accent1">
                    <a:lumOff val="16847"/>
                  </a:schemeClr>
                </a:solidFill>
              </a:rPr>
              <a:t>subscribe</a:t>
            </a:r>
            <a:r>
              <a:t>(e =&gt; </a:t>
            </a:r>
            <a:r>
              <a:rPr>
                <a:solidFill>
                  <a:schemeClr val="accent5">
                    <a:hueOff val="-152896"/>
                    <a:lumOff val="12368"/>
                  </a:schemeClr>
                </a:solidFill>
              </a:rPr>
              <a:t>this</a:t>
            </a:r>
            <a:r>
              <a:t>.employee = e);</a:t>
            </a:r>
            <a:endParaRPr>
              <a:solidFill>
                <a:schemeClr val="accent5">
                  <a:hueOff val="-152896"/>
                  <a:lumOff val="12368"/>
                </a:schemeClr>
              </a:solidFill>
            </a:endParaRPr>
          </a:p>
        </p:txBody>
      </p:sp>
      <p:sp>
        <p:nvSpPr>
          <p:cNvPr id="212" name="NOTE: If getEmployee() is called without the subscribe, the HTTP call will not be made."/>
          <p:cNvSpPr txBox="1"/>
          <p:nvPr/>
        </p:nvSpPr>
        <p:spPr>
          <a:xfrm>
            <a:off x="1689100" y="10111577"/>
            <a:ext cx="21005800" cy="3074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spcBef>
                <a:spcPts val="5900"/>
              </a:spcBef>
              <a:defRPr b="0" sz="4800">
                <a:solidFill>
                  <a:srgbClr val="D5D5D5"/>
                </a:solidFill>
              </a:defRPr>
            </a:lvl1pPr>
          </a:lstStyle>
          <a:p>
            <a:pPr/>
            <a:r>
              <a:t>NOTE: If getEmployee() is called without the subscribe, the HTTP call will not be made.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Lab: Getting the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Getting the Data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Lab: Using the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Using the Data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romi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Promises</a:t>
            </a:r>
          </a:p>
        </p:txBody>
      </p:sp>
      <p:sp>
        <p:nvSpPr>
          <p:cNvPr id="219" name="An object that represents the eventual completion of an asynchronous event"/>
          <p:cNvSpPr txBox="1"/>
          <p:nvPr>
            <p:ph type="body" sz="quarter" idx="1"/>
          </p:nvPr>
        </p:nvSpPr>
        <p:spPr>
          <a:xfrm>
            <a:off x="1689100" y="2253306"/>
            <a:ext cx="21005800" cy="1503171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An object that represents the eventual completion of an asynchronous event</a:t>
            </a:r>
          </a:p>
        </p:txBody>
      </p:sp>
      <p:sp>
        <p:nvSpPr>
          <p:cNvPr id="220" name="function foo () {…"/>
          <p:cNvSpPr txBox="1"/>
          <p:nvPr/>
        </p:nvSpPr>
        <p:spPr>
          <a:xfrm>
            <a:off x="1761115" y="3797551"/>
            <a:ext cx="20861771" cy="9474201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1">
                    <a:lumOff val="16847"/>
                  </a:schemeClr>
                </a:solidFill>
              </a:rPr>
              <a:t>function</a:t>
            </a:r>
            <a:r>
              <a:t> </a:t>
            </a:r>
            <a:r>
              <a:rPr>
                <a:solidFill>
                  <a:schemeClr val="accent2">
                    <a:hueOff val="-85259"/>
                    <a:satOff val="14347"/>
                    <a:lumOff val="22373"/>
                  </a:schemeClr>
                </a:solidFill>
              </a:rPr>
              <a:t>foo</a:t>
            </a:r>
            <a:r>
              <a:t> () {</a:t>
            </a:r>
          </a:p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</a:t>
            </a:r>
            <a:r>
              <a:rPr>
                <a:solidFill>
                  <a:schemeClr val="accent5">
                    <a:hueOff val="-152896"/>
                    <a:lumOff val="12368"/>
                  </a:schemeClr>
                </a:solidFill>
              </a:rPr>
              <a:t>return</a:t>
            </a:r>
            <a:r>
              <a:t> </a:t>
            </a:r>
            <a:r>
              <a:rPr>
                <a:solidFill>
                  <a:schemeClr val="accent3">
                    <a:hueOff val="-274225"/>
                    <a:satOff val="26768"/>
                    <a:lumOff val="11368"/>
                  </a:schemeClr>
                </a:solidFill>
              </a:rPr>
              <a:t>new</a:t>
            </a:r>
            <a:r>
              <a:t> </a:t>
            </a:r>
            <a:r>
              <a:rPr>
                <a:solidFill>
                  <a:schemeClr val="accent1">
                    <a:lumOff val="16847"/>
                  </a:schemeClr>
                </a:solidFill>
              </a:rPr>
              <a:t>Promise</a:t>
            </a:r>
            <a:r>
              <a:t>((resolve, reject) =&gt; {</a:t>
            </a:r>
          </a:p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>
                <a:solidFill>
                  <a:schemeClr val="accent2">
                    <a:hueOff val="-85259"/>
                    <a:satOff val="14347"/>
                    <a:lumOff val="22373"/>
                  </a:schemeClr>
                </a:solidFill>
              </a:rPr>
              <a:t>setTimeout</a:t>
            </a:r>
            <a:r>
              <a:t>(() =&gt; </a:t>
            </a:r>
            <a:r>
              <a:rPr>
                <a:solidFill>
                  <a:schemeClr val="accent2">
                    <a:hueOff val="-85259"/>
                    <a:satOff val="14347"/>
                    <a:lumOff val="22373"/>
                  </a:schemeClr>
                </a:solidFill>
              </a:rPr>
              <a:t>resolve</a:t>
            </a:r>
            <a:r>
              <a:t>('foo'), 1000);</a:t>
            </a:r>
          </a:p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});</a:t>
            </a:r>
          </a:p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1">
                    <a:lumOff val="16847"/>
                  </a:schemeClr>
                </a:solidFill>
              </a:rPr>
              <a:t>function</a:t>
            </a:r>
            <a:r>
              <a:t> </a:t>
            </a:r>
            <a:r>
              <a:rPr>
                <a:solidFill>
                  <a:schemeClr val="accent2">
                    <a:hueOff val="-85259"/>
                    <a:satOff val="14347"/>
                    <a:lumOff val="22373"/>
                  </a:schemeClr>
                </a:solidFill>
              </a:rPr>
              <a:t>bar</a:t>
            </a:r>
            <a:r>
              <a:t> () {</a:t>
            </a:r>
          </a:p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</a:t>
            </a:r>
            <a:r>
              <a:rPr>
                <a:solidFill>
                  <a:schemeClr val="accent5">
                    <a:hueOff val="-152896"/>
                    <a:lumOff val="12368"/>
                  </a:schemeClr>
                </a:solidFill>
              </a:rPr>
              <a:t>return</a:t>
            </a:r>
            <a:r>
              <a:t> </a:t>
            </a:r>
            <a:r>
              <a:rPr>
                <a:solidFill>
                  <a:schemeClr val="accent2">
                    <a:hueOff val="-85259"/>
                    <a:satOff val="14347"/>
                    <a:lumOff val="22373"/>
                  </a:schemeClr>
                </a:solidFill>
              </a:rPr>
              <a:t>foo</a:t>
            </a:r>
            <a:r>
              <a:t>().</a:t>
            </a:r>
            <a:r>
              <a:rPr>
                <a:solidFill>
                  <a:schemeClr val="accent2">
                    <a:hueOff val="-85259"/>
                    <a:satOff val="14347"/>
                    <a:lumOff val="22373"/>
                  </a:schemeClr>
                </a:solidFill>
              </a:rPr>
              <a:t>then</a:t>
            </a:r>
            <a:r>
              <a:t>(x =&gt; `${x}bar`);</a:t>
            </a:r>
          </a:p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1">
                    <a:lumOff val="16847"/>
                  </a:schemeClr>
                </a:solidFill>
              </a:rPr>
              <a:t>function</a:t>
            </a:r>
            <a:r>
              <a:t> </a:t>
            </a:r>
            <a:r>
              <a:rPr>
                <a:solidFill>
                  <a:schemeClr val="accent2">
                    <a:hueOff val="-85259"/>
                    <a:satOff val="14347"/>
                    <a:lumOff val="22373"/>
                  </a:schemeClr>
                </a:solidFill>
              </a:rPr>
              <a:t>wut</a:t>
            </a:r>
            <a:r>
              <a:t> () {</a:t>
            </a:r>
          </a:p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</a:t>
            </a:r>
            <a:r>
              <a:rPr>
                <a:solidFill>
                  <a:schemeClr val="accent5">
                    <a:hueOff val="-152896"/>
                    <a:lumOff val="12368"/>
                  </a:schemeClr>
                </a:solidFill>
              </a:rPr>
              <a:t>return</a:t>
            </a:r>
            <a:r>
              <a:t> </a:t>
            </a:r>
            <a:r>
              <a:rPr>
                <a:solidFill>
                  <a:schemeClr val="accent2">
                    <a:hueOff val="-85259"/>
                    <a:satOff val="14347"/>
                    <a:lumOff val="22373"/>
                  </a:schemeClr>
                </a:solidFill>
              </a:rPr>
              <a:t>bar</a:t>
            </a:r>
            <a:r>
              <a:t>().</a:t>
            </a:r>
            <a:r>
              <a:rPr>
                <a:solidFill>
                  <a:schemeClr val="accent2">
                    <a:hueOff val="-85259"/>
                    <a:satOff val="14347"/>
                    <a:lumOff val="22373"/>
                  </a:schemeClr>
                </a:solidFill>
              </a:rPr>
              <a:t>then</a:t>
            </a:r>
            <a:r>
              <a:t>(x =&gt; foo());</a:t>
            </a:r>
          </a:p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2">
                    <a:hueOff val="-85259"/>
                    <a:satOff val="14347"/>
                    <a:lumOff val="22373"/>
                  </a:schemeClr>
                </a:solidFill>
              </a:rPr>
              <a:t>wut</a:t>
            </a:r>
            <a:r>
              <a:t>().</a:t>
            </a:r>
            <a:r>
              <a:rPr>
                <a:solidFill>
                  <a:schemeClr val="accent2">
                    <a:hueOff val="-85259"/>
                    <a:satOff val="14347"/>
                    <a:lumOff val="22373"/>
                  </a:schemeClr>
                </a:solidFill>
              </a:rPr>
              <a:t>then</a:t>
            </a:r>
            <a:r>
              <a:t>(x =&gt; console.</a:t>
            </a:r>
            <a:r>
              <a:rPr>
                <a:solidFill>
                  <a:schemeClr val="accent2">
                    <a:hueOff val="-85259"/>
                    <a:satOff val="14347"/>
                    <a:lumOff val="22373"/>
                  </a:schemeClr>
                </a:solidFill>
              </a:rPr>
              <a:t>log</a:t>
            </a:r>
            <a:r>
              <a:t>(`wut: ${x}`));</a:t>
            </a:r>
          </a:p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2">
                    <a:hueOff val="-85259"/>
                    <a:satOff val="14347"/>
                    <a:lumOff val="22373"/>
                  </a:schemeClr>
                </a:solidFill>
              </a:rPr>
              <a:t>foo</a:t>
            </a:r>
            <a:r>
              <a:t>().</a:t>
            </a:r>
            <a:r>
              <a:rPr>
                <a:solidFill>
                  <a:schemeClr val="accent2">
                    <a:hueOff val="-85259"/>
                    <a:satOff val="14347"/>
                    <a:lumOff val="22373"/>
                  </a:schemeClr>
                </a:solidFill>
              </a:rPr>
              <a:t>then</a:t>
            </a:r>
            <a:r>
              <a:t>(x =&gt; console.</a:t>
            </a:r>
            <a:r>
              <a:rPr>
                <a:solidFill>
                  <a:schemeClr val="accent2">
                    <a:hueOff val="-85259"/>
                    <a:satOff val="14347"/>
                    <a:lumOff val="22373"/>
                  </a:schemeClr>
                </a:solidFill>
              </a:rPr>
              <a:t>log</a:t>
            </a:r>
            <a:r>
              <a:t>(x));</a:t>
            </a:r>
          </a:p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2">
                    <a:hueOff val="-85259"/>
                    <a:satOff val="14347"/>
                    <a:lumOff val="22373"/>
                  </a:schemeClr>
                </a:solidFill>
              </a:rPr>
              <a:t>bar</a:t>
            </a:r>
            <a:r>
              <a:t>().</a:t>
            </a:r>
            <a:r>
              <a:rPr>
                <a:solidFill>
                  <a:schemeClr val="accent2">
                    <a:hueOff val="-85259"/>
                    <a:satOff val="14347"/>
                    <a:lumOff val="22373"/>
                  </a:schemeClr>
                </a:solidFill>
              </a:rPr>
              <a:t>then</a:t>
            </a:r>
            <a:r>
              <a:t>(x =&gt; console.</a:t>
            </a:r>
            <a:r>
              <a:rPr>
                <a:solidFill>
                  <a:schemeClr val="accent2">
                    <a:hueOff val="-85259"/>
                    <a:satOff val="14347"/>
                    <a:lumOff val="22373"/>
                  </a:schemeClr>
                </a:solidFill>
              </a:rPr>
              <a:t>log</a:t>
            </a:r>
            <a:r>
              <a:t>(x));</a:t>
            </a:r>
          </a:p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console.</a:t>
            </a:r>
            <a:r>
              <a:rPr>
                <a:solidFill>
                  <a:schemeClr val="accent2">
                    <a:hueOff val="-85259"/>
                    <a:satOff val="14347"/>
                    <a:lumOff val="22373"/>
                  </a:schemeClr>
                </a:solidFill>
              </a:rPr>
              <a:t>log</a:t>
            </a:r>
            <a:r>
              <a:t>('baz');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Async / Awa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Async / Await</a:t>
            </a:r>
          </a:p>
        </p:txBody>
      </p:sp>
      <p:sp>
        <p:nvSpPr>
          <p:cNvPr id="225" name="async function writeIt () {…"/>
          <p:cNvSpPr txBox="1"/>
          <p:nvPr/>
        </p:nvSpPr>
        <p:spPr>
          <a:xfrm>
            <a:off x="1761115" y="4628269"/>
            <a:ext cx="20861771" cy="8953501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3">
                    <a:hueOff val="-274225"/>
                    <a:satOff val="26768"/>
                    <a:lumOff val="11368"/>
                  </a:schemeClr>
                </a:solidFill>
              </a:rPr>
              <a:t>async</a:t>
            </a:r>
            <a:r>
              <a:t> </a:t>
            </a:r>
            <a:r>
              <a:rPr>
                <a:solidFill>
                  <a:schemeClr val="accent1">
                    <a:lumOff val="16847"/>
                  </a:schemeClr>
                </a:solidFill>
              </a:rPr>
              <a:t>function</a:t>
            </a:r>
            <a:r>
              <a:t> </a:t>
            </a:r>
            <a:r>
              <a:rPr>
                <a:solidFill>
                  <a:schemeClr val="accent2">
                    <a:hueOff val="-85259"/>
                    <a:satOff val="14347"/>
                    <a:lumOff val="22373"/>
                  </a:schemeClr>
                </a:solidFill>
              </a:rPr>
              <a:t>writeIt</a:t>
            </a:r>
            <a:r>
              <a:t> () {</a:t>
            </a:r>
          </a:p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console.</a:t>
            </a:r>
            <a:r>
              <a:rPr>
                <a:solidFill>
                  <a:schemeClr val="accent2">
                    <a:hueOff val="-85259"/>
                    <a:satOff val="14347"/>
                    <a:lumOff val="22373"/>
                  </a:schemeClr>
                </a:solidFill>
              </a:rPr>
              <a:t>log</a:t>
            </a:r>
            <a:r>
              <a:t>(`wut: ` + </a:t>
            </a:r>
            <a:r>
              <a:rPr>
                <a:solidFill>
                  <a:schemeClr val="accent3">
                    <a:hueOff val="-274225"/>
                    <a:satOff val="26768"/>
                    <a:lumOff val="11368"/>
                  </a:schemeClr>
                </a:solidFill>
              </a:rPr>
              <a:t>await</a:t>
            </a:r>
            <a:r>
              <a:t> wut());</a:t>
            </a:r>
          </a:p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console.</a:t>
            </a:r>
            <a:r>
              <a:rPr>
                <a:solidFill>
                  <a:schemeClr val="accent2">
                    <a:hueOff val="-85259"/>
                    <a:satOff val="14347"/>
                    <a:lumOff val="22373"/>
                  </a:schemeClr>
                </a:solidFill>
              </a:rPr>
              <a:t>log</a:t>
            </a:r>
            <a:r>
              <a:t>(</a:t>
            </a:r>
            <a:r>
              <a:rPr>
                <a:solidFill>
                  <a:schemeClr val="accent3">
                    <a:hueOff val="-274225"/>
                    <a:satOff val="26768"/>
                    <a:lumOff val="11368"/>
                  </a:schemeClr>
                </a:solidFill>
              </a:rPr>
              <a:t>await </a:t>
            </a:r>
            <a:r>
              <a:t>foo());</a:t>
            </a:r>
          </a:p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console.</a:t>
            </a:r>
            <a:r>
              <a:rPr>
                <a:solidFill>
                  <a:schemeClr val="accent2">
                    <a:hueOff val="-85259"/>
                    <a:satOff val="14347"/>
                    <a:lumOff val="22373"/>
                  </a:schemeClr>
                </a:solidFill>
              </a:rPr>
              <a:t>log</a:t>
            </a:r>
            <a:r>
              <a:t>(</a:t>
            </a:r>
            <a:r>
              <a:rPr>
                <a:solidFill>
                  <a:schemeClr val="accent3">
                    <a:hueOff val="-274225"/>
                    <a:satOff val="26768"/>
                    <a:lumOff val="11368"/>
                  </a:schemeClr>
                </a:solidFill>
              </a:rPr>
              <a:t>await </a:t>
            </a:r>
            <a:r>
              <a:t>bar());</a:t>
            </a:r>
          </a:p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console.</a:t>
            </a:r>
            <a:r>
              <a:rPr>
                <a:solidFill>
                  <a:schemeClr val="accent2">
                    <a:hueOff val="-85259"/>
                    <a:satOff val="14347"/>
                    <a:lumOff val="22373"/>
                  </a:schemeClr>
                </a:solidFill>
              </a:rPr>
              <a:t>log</a:t>
            </a:r>
            <a:r>
              <a:t>(`baz`);</a:t>
            </a:r>
          </a:p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2">
                    <a:hueOff val="-85259"/>
                    <a:satOff val="14347"/>
                    <a:lumOff val="22373"/>
                  </a:schemeClr>
                </a:solidFill>
              </a:rPr>
              <a:t>wut</a:t>
            </a:r>
            <a:r>
              <a:t>().</a:t>
            </a:r>
            <a:r>
              <a:rPr>
                <a:solidFill>
                  <a:schemeClr val="accent2">
                    <a:hueOff val="-85259"/>
                    <a:satOff val="14347"/>
                    <a:lumOff val="22373"/>
                  </a:schemeClr>
                </a:solidFill>
              </a:rPr>
              <a:t>then</a:t>
            </a:r>
            <a:r>
              <a:t>(x =&gt; {</a:t>
            </a:r>
          </a:p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console.</a:t>
            </a:r>
            <a:r>
              <a:rPr>
                <a:solidFill>
                  <a:schemeClr val="accent2">
                    <a:hueOff val="-85259"/>
                    <a:satOff val="14347"/>
                    <a:lumOff val="22373"/>
                  </a:schemeClr>
                </a:solidFill>
              </a:rPr>
              <a:t>log</a:t>
            </a:r>
            <a:r>
              <a:t>(`wut: ${x}`));</a:t>
            </a:r>
          </a:p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</a:t>
            </a:r>
            <a:r>
              <a:rPr>
                <a:solidFill>
                  <a:schemeClr val="accent3">
                    <a:hueOff val="-274225"/>
                    <a:satOff val="26768"/>
                    <a:lumOff val="11368"/>
                  </a:schemeClr>
                </a:solidFill>
              </a:rPr>
              <a:t>return</a:t>
            </a:r>
            <a:r>
              <a:t> </a:t>
            </a:r>
            <a:r>
              <a:rPr>
                <a:solidFill>
                  <a:schemeClr val="accent2">
                    <a:hueOff val="-85259"/>
                    <a:satOff val="14347"/>
                    <a:lumOff val="22373"/>
                  </a:schemeClr>
                </a:solidFill>
              </a:rPr>
              <a:t>foo</a:t>
            </a:r>
            <a:r>
              <a:t>().then(x =&gt; {</a:t>
            </a:r>
          </a:p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console.</a:t>
            </a:r>
            <a:r>
              <a:rPr>
                <a:solidFill>
                  <a:schemeClr val="accent2">
                    <a:hueOff val="-85259"/>
                    <a:satOff val="14347"/>
                    <a:lumOff val="22373"/>
                  </a:schemeClr>
                </a:solidFill>
              </a:rPr>
              <a:t>log</a:t>
            </a:r>
            <a:r>
              <a:t>(x));</a:t>
            </a:r>
          </a:p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>
                <a:solidFill>
                  <a:schemeClr val="accent3">
                    <a:hueOff val="-274225"/>
                    <a:satOff val="26768"/>
                    <a:lumOff val="11368"/>
                  </a:schemeClr>
                </a:solidFill>
              </a:rPr>
              <a:t>return</a:t>
            </a:r>
            <a:r>
              <a:t> bar().then(x =&gt; {</a:t>
            </a:r>
          </a:p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console.</a:t>
            </a:r>
            <a:r>
              <a:rPr>
                <a:solidFill>
                  <a:schemeClr val="accent2">
                    <a:hueOff val="-85259"/>
                    <a:satOff val="14347"/>
                    <a:lumOff val="22373"/>
                  </a:schemeClr>
                </a:solidFill>
              </a:rPr>
              <a:t>log</a:t>
            </a:r>
            <a:r>
              <a:t>(x));</a:t>
            </a:r>
          </a:p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console.</a:t>
            </a:r>
            <a:r>
              <a:rPr>
                <a:solidFill>
                  <a:schemeClr val="accent2">
                    <a:hueOff val="-85259"/>
                    <a:satOff val="14347"/>
                    <a:lumOff val="22373"/>
                  </a:schemeClr>
                </a:solidFill>
              </a:rPr>
              <a:t>log</a:t>
            </a:r>
            <a:r>
              <a:t>('baz');</a:t>
            </a:r>
          </a:p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}</a:t>
            </a:r>
          </a:p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</a:t>
            </a:r>
          </a:p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226" name="Makes async code more synchronous…"/>
          <p:cNvSpPr txBox="1"/>
          <p:nvPr>
            <p:ph type="body" sz="quarter" idx="1"/>
          </p:nvPr>
        </p:nvSpPr>
        <p:spPr>
          <a:xfrm>
            <a:off x="1689100" y="2375953"/>
            <a:ext cx="21005800" cy="2072690"/>
          </a:xfrm>
          <a:prstGeom prst="rect">
            <a:avLst/>
          </a:prstGeom>
        </p:spPr>
        <p:txBody>
          <a:bodyPr/>
          <a:lstStyle/>
          <a:p>
            <a:pPr marL="571500" indent="-571500" defTabSz="742950">
              <a:spcBef>
                <a:spcPts val="5300"/>
              </a:spcBef>
              <a:defRPr sz="4319"/>
            </a:pPr>
            <a:r>
              <a:t>Makes async code more synchronous</a:t>
            </a:r>
          </a:p>
          <a:p>
            <a:pPr marL="571500" indent="-571500" defTabSz="742950">
              <a:spcBef>
                <a:spcPts val="5300"/>
              </a:spcBef>
              <a:defRPr sz="4319"/>
            </a:pPr>
            <a:r>
              <a:t>Can be very helpful, but need to use with care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tform Servi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Platform Service</a:t>
            </a:r>
          </a:p>
        </p:txBody>
      </p:sp>
      <p:sp>
        <p:nvSpPr>
          <p:cNvPr id="231" name="this.platform.ready().then() - most common usag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this.platform.ready().then() - most common usage</a:t>
            </a:r>
          </a:p>
          <a:p>
            <a:pPr/>
            <a:r>
              <a:t>Information about the device</a:t>
            </a:r>
          </a:p>
          <a:p>
            <a:pPr/>
            <a:r>
              <a:t>Information about runtime environment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ordova Plugi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Cordova Plugins</a:t>
            </a:r>
          </a:p>
        </p:txBody>
      </p:sp>
      <p:sp>
        <p:nvSpPr>
          <p:cNvPr id="234" name="JavaScript interface to native functionality and API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 interface to native functionality and APIs</a:t>
            </a:r>
          </a:p>
          <a:p>
            <a:pPr/>
            <a:r>
              <a:t>Like ogres and onions, plugins have layers</a:t>
            </a:r>
          </a:p>
          <a:p>
            <a:pPr lvl="1"/>
            <a:r>
              <a:t>JavaScript layer</a:t>
            </a:r>
          </a:p>
          <a:p>
            <a:pPr lvl="1"/>
            <a:r>
              <a:t>Java Layer - Android</a:t>
            </a:r>
          </a:p>
          <a:p>
            <a:pPr lvl="1"/>
            <a:r>
              <a:t>Objective C Layer - iOS</a:t>
            </a:r>
          </a:p>
          <a:p>
            <a:pPr lvl="1"/>
            <a:r>
              <a:t>Other layers for other devices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Lab: Using Plugi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Using Plugins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Moda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Modals</a:t>
            </a:r>
          </a:p>
        </p:txBody>
      </p:sp>
      <p:sp>
        <p:nvSpPr>
          <p:cNvPr id="239" name="ModalController…"/>
          <p:cNvSpPr txBox="1"/>
          <p:nvPr>
            <p:ph type="body" sz="half" idx="1"/>
          </p:nvPr>
        </p:nvSpPr>
        <p:spPr>
          <a:xfrm>
            <a:off x="1689100" y="2389108"/>
            <a:ext cx="21005800" cy="3393683"/>
          </a:xfrm>
          <a:prstGeom prst="rect">
            <a:avLst/>
          </a:prstGeom>
        </p:spPr>
        <p:txBody>
          <a:bodyPr/>
          <a:lstStyle/>
          <a:p>
            <a:pPr marL="571500" indent="-571500" defTabSz="742950">
              <a:spcBef>
                <a:spcPts val="5300"/>
              </a:spcBef>
              <a:defRPr sz="4319"/>
            </a:pPr>
            <a:r>
              <a:t>ModalController</a:t>
            </a:r>
          </a:p>
          <a:p>
            <a:pPr marL="571500" indent="-571500" defTabSz="742950">
              <a:spcBef>
                <a:spcPts val="5300"/>
              </a:spcBef>
              <a:defRPr sz="4319"/>
            </a:pPr>
            <a:r>
              <a:t>ViewController</a:t>
            </a:r>
          </a:p>
          <a:p>
            <a:pPr marL="571500" indent="-571500" defTabSz="742950">
              <a:spcBef>
                <a:spcPts val="5300"/>
              </a:spcBef>
              <a:defRPr sz="4319"/>
            </a:pPr>
            <a:r>
              <a:t>Many overlays follow this same pattern</a:t>
            </a:r>
          </a:p>
        </p:txBody>
      </p:sp>
      <p:sp>
        <p:nvSpPr>
          <p:cNvPr id="240" name="export class ModalComponent {…"/>
          <p:cNvSpPr txBox="1"/>
          <p:nvPr/>
        </p:nvSpPr>
        <p:spPr>
          <a:xfrm>
            <a:off x="1761115" y="6267198"/>
            <a:ext cx="20861771" cy="6870701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3">
                    <a:hueOff val="-274225"/>
                    <a:satOff val="26768"/>
                    <a:lumOff val="11368"/>
                  </a:schemeClr>
                </a:solidFill>
              </a:rPr>
              <a:t>export</a:t>
            </a:r>
            <a:r>
              <a:t> </a:t>
            </a:r>
            <a:r>
              <a:rPr>
                <a:solidFill>
                  <a:schemeClr val="accent2">
                    <a:hueOff val="-85259"/>
                    <a:satOff val="14347"/>
                    <a:lumOff val="22373"/>
                  </a:schemeClr>
                </a:solidFill>
              </a:rPr>
              <a:t>class</a:t>
            </a:r>
            <a:r>
              <a:t> </a:t>
            </a:r>
            <a:r>
              <a:rPr>
                <a:solidFill>
                  <a:schemeClr val="accent1">
                    <a:lumOff val="16847"/>
                  </a:schemeClr>
                </a:solidFill>
              </a:rPr>
              <a:t>ModalComponent</a:t>
            </a:r>
            <a:r>
              <a:t> {</a:t>
            </a:r>
          </a:p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</a:t>
            </a:r>
            <a:r>
              <a:rPr>
                <a:solidFill>
                  <a:schemeClr val="accent2">
                    <a:hueOff val="-85259"/>
                    <a:satOff val="14347"/>
                    <a:lumOff val="22373"/>
                  </a:schemeClr>
                </a:solidFill>
              </a:rPr>
              <a:t>constructor</a:t>
            </a:r>
            <a:r>
              <a:t>(</a:t>
            </a:r>
            <a:r>
              <a:rPr>
                <a:solidFill>
                  <a:schemeClr val="accent3">
                    <a:hueOff val="-274225"/>
                    <a:satOff val="26768"/>
                    <a:lumOff val="11368"/>
                  </a:schemeClr>
                </a:solidFill>
              </a:rPr>
              <a:t>private</a:t>
            </a:r>
            <a:r>
              <a:t> modal: </a:t>
            </a:r>
            <a:r>
              <a:rPr>
                <a:solidFill>
                  <a:schemeClr val="accent1">
                    <a:lumOff val="16847"/>
                  </a:schemeClr>
                </a:solidFill>
              </a:rPr>
              <a:t>ViewController</a:t>
            </a:r>
            <a:r>
              <a:t>) {}</a:t>
            </a:r>
          </a:p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</a:t>
            </a:r>
            <a:r>
              <a:rPr>
                <a:solidFill>
                  <a:schemeClr val="accent1">
                    <a:lumOff val="16847"/>
                  </a:schemeClr>
                </a:solidFill>
              </a:rPr>
              <a:t>dismiss</a:t>
            </a:r>
            <a:r>
              <a:t>() {</a:t>
            </a:r>
          </a:p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>
                <a:solidFill>
                  <a:schemeClr val="accent5">
                    <a:hueOff val="-152896"/>
                    <a:lumOff val="12368"/>
                  </a:schemeClr>
                </a:solidFill>
              </a:rPr>
              <a:t>this</a:t>
            </a:r>
            <a:r>
              <a:t>.modal.</a:t>
            </a:r>
            <a:r>
              <a:rPr>
                <a:solidFill>
                  <a:schemeClr val="accent1">
                    <a:lumOff val="16847"/>
                  </a:schemeClr>
                </a:solidFill>
              </a:rPr>
              <a:t>dismiss</a:t>
            </a:r>
            <a:r>
              <a:t>();</a:t>
            </a:r>
          </a:p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</a:t>
            </a:r>
          </a:p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u="sng"/>
              <a:t>Caller</a:t>
            </a:r>
            <a:r>
              <a:t>:</a:t>
            </a:r>
          </a:p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1">
                    <a:lumOff val="16847"/>
                  </a:schemeClr>
                </a:solidFill>
              </a:rPr>
              <a:t>openModal</a:t>
            </a:r>
            <a:r>
              <a:t>() {</a:t>
            </a:r>
          </a:p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</a:t>
            </a:r>
            <a:r>
              <a:rPr>
                <a:solidFill>
                  <a:schemeClr val="accent3">
                    <a:hueOff val="-274225"/>
                    <a:satOff val="26768"/>
                    <a:lumOff val="11368"/>
                  </a:schemeClr>
                </a:solidFill>
              </a:rPr>
              <a:t>const</a:t>
            </a:r>
            <a:r>
              <a:t> m = </a:t>
            </a:r>
            <a:r>
              <a:rPr>
                <a:solidFill>
                  <a:schemeClr val="accent5">
                    <a:hueOff val="-152896"/>
                    <a:lumOff val="12368"/>
                  </a:schemeClr>
                </a:solidFill>
              </a:rPr>
              <a:t>this</a:t>
            </a:r>
            <a:r>
              <a:t>.modal.</a:t>
            </a:r>
            <a:r>
              <a:rPr>
                <a:solidFill>
                  <a:schemeClr val="accent1">
                    <a:lumOff val="16847"/>
                  </a:schemeClr>
                </a:solidFill>
              </a:rPr>
              <a:t>create</a:t>
            </a:r>
            <a:r>
              <a:t>(</a:t>
            </a:r>
            <a:r>
              <a:rPr>
                <a:solidFill>
                  <a:schemeClr val="accent1">
                    <a:lumOff val="16847"/>
                  </a:schemeClr>
                </a:solidFill>
              </a:rPr>
              <a:t>ModalComponent</a:t>
            </a:r>
            <a:r>
              <a:t>);</a:t>
            </a:r>
          </a:p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m.</a:t>
            </a:r>
            <a:r>
              <a:rPr>
                <a:solidFill>
                  <a:schemeClr val="accent1">
                    <a:lumOff val="16847"/>
                  </a:schemeClr>
                </a:solidFill>
              </a:rPr>
              <a:t>present</a:t>
            </a:r>
            <a:r>
              <a:t>();</a:t>
            </a:r>
          </a:p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Lab: User Preferences Mod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User Preferences Modal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kills Cover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Skills Covered</a:t>
            </a:r>
          </a:p>
        </p:txBody>
      </p:sp>
      <p:sp>
        <p:nvSpPr>
          <p:cNvPr id="137" name="Creating a new Ionic applic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9600" indent="-609600" defTabSz="792479">
              <a:spcBef>
                <a:spcPts val="5600"/>
              </a:spcBef>
              <a:defRPr sz="4608"/>
            </a:pPr>
            <a:r>
              <a:t>Creating a new Ionic application</a:t>
            </a:r>
          </a:p>
          <a:p>
            <a:pPr marL="609600" indent="-609600" defTabSz="792479">
              <a:spcBef>
                <a:spcPts val="5600"/>
              </a:spcBef>
              <a:defRPr sz="4608"/>
            </a:pPr>
            <a:r>
              <a:t>Integrating the application with Ionic Pro, including Deploy and Monitor</a:t>
            </a:r>
          </a:p>
          <a:p>
            <a:pPr marL="609600" indent="-609600" defTabSz="792479">
              <a:spcBef>
                <a:spcPts val="5600"/>
              </a:spcBef>
              <a:defRPr sz="4608"/>
            </a:pPr>
            <a:r>
              <a:t>Adding and managing third party libraries</a:t>
            </a:r>
          </a:p>
          <a:p>
            <a:pPr marL="609600" indent="-609600" defTabSz="792479">
              <a:spcBef>
                <a:spcPts val="5600"/>
              </a:spcBef>
              <a:defRPr sz="4608"/>
            </a:pPr>
            <a:r>
              <a:t>Layout out pages</a:t>
            </a:r>
          </a:p>
          <a:p>
            <a:pPr marL="609600" indent="-609600" defTabSz="792479">
              <a:spcBef>
                <a:spcPts val="5600"/>
              </a:spcBef>
              <a:defRPr sz="4608"/>
            </a:pPr>
            <a:r>
              <a:t>Adding new services</a:t>
            </a:r>
          </a:p>
          <a:p>
            <a:pPr marL="609600" indent="-609600" defTabSz="792479">
              <a:spcBef>
                <a:spcPts val="5600"/>
              </a:spcBef>
              <a:defRPr sz="4608"/>
            </a:pPr>
            <a:r>
              <a:t>Working with asynchronous code</a:t>
            </a:r>
          </a:p>
          <a:p>
            <a:pPr marL="609600" indent="-609600" defTabSz="792479">
              <a:spcBef>
                <a:spcPts val="5600"/>
              </a:spcBef>
              <a:defRPr sz="4608"/>
            </a:pPr>
            <a:r>
              <a:t>Accessing native functionality via Cordova plugins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ubje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Subjects</a:t>
            </a:r>
          </a:p>
        </p:txBody>
      </p:sp>
      <p:sp>
        <p:nvSpPr>
          <p:cNvPr id="245" name="class EmittingService…"/>
          <p:cNvSpPr txBox="1"/>
          <p:nvPr/>
        </p:nvSpPr>
        <p:spPr>
          <a:xfrm>
            <a:off x="1761115" y="6461972"/>
            <a:ext cx="20861771" cy="5829301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2">
                    <a:hueOff val="-85259"/>
                    <a:satOff val="14347"/>
                    <a:lumOff val="22373"/>
                  </a:schemeClr>
                </a:solidFill>
              </a:rPr>
              <a:t>class</a:t>
            </a:r>
            <a:r>
              <a:t> </a:t>
            </a:r>
            <a:r>
              <a:rPr>
                <a:solidFill>
                  <a:schemeClr val="accent1">
                    <a:lumOff val="16847"/>
                  </a:schemeClr>
                </a:solidFill>
              </a:rPr>
              <a:t>EmittingService</a:t>
            </a:r>
          </a:p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changed: </a:t>
            </a:r>
            <a:r>
              <a:rPr>
                <a:solidFill>
                  <a:schemeClr val="accent1">
                    <a:lumOff val="16847"/>
                  </a:schemeClr>
                </a:solidFill>
              </a:rPr>
              <a:t>Subject</a:t>
            </a:r>
            <a:r>
              <a:t>&lt;</a:t>
            </a:r>
            <a:r>
              <a:rPr>
                <a:solidFill>
                  <a:schemeClr val="accent3">
                    <a:hueOff val="-274225"/>
                    <a:satOff val="26768"/>
                    <a:lumOff val="11368"/>
                  </a:schemeClr>
                </a:solidFill>
              </a:rPr>
              <a:t>void</a:t>
            </a:r>
            <a:r>
              <a:t>&gt;;</a:t>
            </a:r>
          </a:p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</a:t>
            </a:r>
            <a:r>
              <a:rPr>
                <a:solidFill>
                  <a:schemeClr val="accent2">
                    <a:hueOff val="-85259"/>
                    <a:satOff val="14347"/>
                    <a:lumOff val="22373"/>
                  </a:schemeClr>
                </a:solidFill>
              </a:rPr>
              <a:t>constructor</a:t>
            </a:r>
            <a:r>
              <a:t>(</a:t>
            </a:r>
            <a:r>
              <a:rPr>
                <a:solidFill>
                  <a:schemeClr val="accent3">
                    <a:hueOff val="-274225"/>
                    <a:satOff val="26768"/>
                    <a:lumOff val="11368"/>
                  </a:schemeClr>
                </a:solidFill>
              </a:rPr>
              <a:t>private</a:t>
            </a:r>
            <a:r>
              <a:t> storage: </a:t>
            </a:r>
            <a:r>
              <a:rPr>
                <a:solidFill>
                  <a:schemeClr val="accent1">
                    <a:lumOff val="16847"/>
                  </a:schemeClr>
                </a:solidFill>
              </a:rPr>
              <a:t>Storage</a:t>
            </a:r>
            <a:r>
              <a:t>) {</a:t>
            </a:r>
          </a:p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>
                <a:solidFill>
                  <a:schemeClr val="accent5">
                    <a:hueOff val="-152896"/>
                    <a:lumOff val="12368"/>
                  </a:schemeClr>
                </a:solidFill>
              </a:rPr>
              <a:t>this</a:t>
            </a:r>
            <a:r>
              <a:t>.changed = </a:t>
            </a:r>
            <a:r>
              <a:rPr>
                <a:solidFill>
                  <a:schemeClr val="accent3">
                    <a:hueOff val="-274225"/>
                    <a:satOff val="26768"/>
                    <a:lumOff val="11368"/>
                  </a:schemeClr>
                </a:solidFill>
              </a:rPr>
              <a:t>new</a:t>
            </a:r>
            <a:r>
              <a:t> </a:t>
            </a:r>
            <a:r>
              <a:rPr>
                <a:solidFill>
                  <a:schemeClr val="accent1">
                    <a:lumOff val="16847"/>
                  </a:schemeClr>
                </a:solidFill>
              </a:rPr>
              <a:t>Subject</a:t>
            </a:r>
            <a:r>
              <a:t>();</a:t>
            </a:r>
          </a:p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</a:t>
            </a:r>
          </a:p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</a:t>
            </a:r>
            <a:r>
              <a:rPr>
                <a:solidFill>
                  <a:schemeClr val="accent1">
                    <a:lumOff val="16847"/>
                  </a:schemeClr>
                </a:solidFill>
              </a:rPr>
              <a:t>foo</a:t>
            </a:r>
            <a:r>
              <a:t>() {</a:t>
            </a:r>
          </a:p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>
                <a:solidFill>
                  <a:schemeClr val="accent5">
                    <a:hueOff val="-152896"/>
                    <a:lumOff val="12368"/>
                  </a:schemeClr>
                </a:solidFill>
              </a:rPr>
              <a:t>this</a:t>
            </a:r>
            <a:r>
              <a:t>.changed.</a:t>
            </a:r>
            <a:r>
              <a:rPr>
                <a:solidFill>
                  <a:schemeClr val="accent1">
                    <a:lumOff val="16847"/>
                  </a:schemeClr>
                </a:solidFill>
              </a:rPr>
              <a:t>next</a:t>
            </a:r>
            <a:r>
              <a:t>();</a:t>
            </a:r>
          </a:p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</a:t>
            </a:r>
          </a:p>
          <a:p>
            <a:pPr algn="l">
              <a:defRPr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246" name="Similar to Observables…"/>
          <p:cNvSpPr txBox="1"/>
          <p:nvPr>
            <p:ph type="body" sz="quarter" idx="1"/>
          </p:nvPr>
        </p:nvSpPr>
        <p:spPr>
          <a:xfrm>
            <a:off x="1689100" y="2375953"/>
            <a:ext cx="21005800" cy="3072002"/>
          </a:xfrm>
          <a:prstGeom prst="rect">
            <a:avLst/>
          </a:prstGeom>
        </p:spPr>
        <p:txBody>
          <a:bodyPr/>
          <a:lstStyle/>
          <a:p>
            <a:pPr/>
            <a:r>
              <a:t>Similar to Observables</a:t>
            </a:r>
          </a:p>
          <a:p>
            <a:pPr/>
            <a:r>
              <a:t>Like EventEmitters, maintains multiple subscribers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Lab: Finish User Prefer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Finish User Preferences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Lazy Loa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Lazy Loading</a:t>
            </a:r>
          </a:p>
        </p:txBody>
      </p:sp>
      <p:sp>
        <p:nvSpPr>
          <p:cNvPr id="251" name="Each page in own modul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Each page in own module</a:t>
            </a:r>
          </a:p>
          <a:p>
            <a:pPr/>
            <a:r>
              <a:t>Each page needs IonicPage() decorator</a:t>
            </a:r>
          </a:p>
          <a:p>
            <a:pPr/>
            <a:r>
              <a:t>No direct references to pages</a:t>
            </a:r>
          </a:p>
          <a:p>
            <a:pPr/>
            <a:r>
              <a:t>Only works at the page level (in Ionic v3)</a:t>
            </a:r>
          </a:p>
          <a:p>
            <a:pPr/>
            <a:r>
              <a:t>Essentially all-or-nothing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Lab: Lazy Loa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Lazy Loading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Ionic Version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Ionic Version 4</a:t>
            </a:r>
          </a:p>
        </p:txBody>
      </p:sp>
      <p:sp>
        <p:nvSpPr>
          <p:cNvPr id="256" name="Standards Based - Web Components, Shadow DO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Standards Based - Web Components, Shadow DOM</a:t>
            </a:r>
          </a:p>
          <a:p>
            <a:pPr/>
            <a:r>
              <a:t>Lazy Loaded by Default</a:t>
            </a:r>
          </a:p>
          <a:p>
            <a:pPr/>
            <a:r>
              <a:t>Smaller Angular Footprint</a:t>
            </a:r>
          </a:p>
          <a:p>
            <a:pPr/>
            <a:r>
              <a:t>Aligned with Angular CLI Projects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hanges in the Ionic Frame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08990">
              <a:defRPr sz="10976"/>
            </a:lvl1pPr>
          </a:lstStyle>
          <a:p>
            <a:pPr/>
            <a:r>
              <a:t>Changes in the Ionic Framework</a:t>
            </a:r>
          </a:p>
        </p:txBody>
      </p:sp>
      <p:sp>
        <p:nvSpPr>
          <p:cNvPr id="259" name="ionic-angular becomes @ionic/core and @ionic/angula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9600" indent="-609600" defTabSz="792479">
              <a:spcBef>
                <a:spcPts val="5600"/>
              </a:spcBef>
              <a:defRPr sz="4608"/>
            </a:pPr>
            <a:r>
              <a:t>ionic-angular becomes @ionic/core and @ionic/angular</a:t>
            </a:r>
          </a:p>
          <a:p>
            <a:pPr marL="609600" indent="-609600" defTabSz="792479">
              <a:spcBef>
                <a:spcPts val="5600"/>
              </a:spcBef>
              <a:defRPr sz="4608"/>
            </a:pPr>
            <a:r>
              <a:t>No more app-scripts, uses the NG CLI</a:t>
            </a:r>
          </a:p>
          <a:p>
            <a:pPr marL="609600" indent="-609600" defTabSz="792479">
              <a:spcBef>
                <a:spcPts val="5600"/>
              </a:spcBef>
              <a:defRPr sz="4608"/>
            </a:pPr>
            <a:r>
              <a:t>Defaults to Angular Version 6</a:t>
            </a:r>
          </a:p>
          <a:p>
            <a:pPr marL="609600" indent="-609600" defTabSz="792479">
              <a:spcBef>
                <a:spcPts val="5600"/>
              </a:spcBef>
              <a:defRPr sz="4608"/>
            </a:pPr>
            <a:r>
              <a:t>Tight integration with the Angular component router</a:t>
            </a:r>
          </a:p>
          <a:p>
            <a:pPr marL="609600" indent="-609600" defTabSz="792479">
              <a:spcBef>
                <a:spcPts val="5600"/>
              </a:spcBef>
              <a:defRPr sz="4608"/>
            </a:pPr>
            <a:r>
              <a:t>Angular directives become first-class elements</a:t>
            </a:r>
          </a:p>
          <a:p>
            <a:pPr marL="609600" indent="-609600" defTabSz="792479">
              <a:spcBef>
                <a:spcPts val="5600"/>
              </a:spcBef>
              <a:defRPr sz="4608"/>
            </a:pPr>
            <a:r>
              <a:t>Shadow DOM - CSS Custom Properties</a:t>
            </a:r>
          </a:p>
          <a:p>
            <a:pPr marL="609600" indent="-609600" defTabSz="792479">
              <a:spcBef>
                <a:spcPts val="5600"/>
              </a:spcBef>
              <a:defRPr sz="4608"/>
            </a:pPr>
            <a:r>
              <a:t>Unit Testing and End-to-end Testing Infrastructure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Areas of Largest Chan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Areas of Largest Change</a:t>
            </a:r>
          </a:p>
        </p:txBody>
      </p:sp>
      <p:sp>
        <p:nvSpPr>
          <p:cNvPr id="262" name="Project Structure and Tool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 Structure and Tooling</a:t>
            </a:r>
          </a:p>
          <a:p>
            <a:pPr/>
            <a:r>
              <a:t>Navigation</a:t>
            </a:r>
          </a:p>
          <a:p>
            <a:pPr/>
            <a:r>
              <a:t>Styling - Shadow DOM and Custom Properties</a:t>
            </a:r>
          </a:p>
          <a:p>
            <a:pPr/>
            <a:r>
              <a:t>HTML Markup - Directives Becoming Elements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uggested Upgrade Pat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Suggested Upgrade Path</a:t>
            </a:r>
          </a:p>
        </p:txBody>
      </p:sp>
      <p:sp>
        <p:nvSpPr>
          <p:cNvPr id="265" name="Generate a New Project - new project structure and build tool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Generate a New Project - new project structure and build tools</a:t>
            </a:r>
          </a:p>
          <a:p>
            <a:pPr/>
            <a:r>
              <a:t>Create a foundation - configure libraries, plugins, etc.</a:t>
            </a:r>
          </a:p>
          <a:p>
            <a:pPr/>
            <a:r>
              <a:t>Copy the pure code - copies over with minor modifications</a:t>
            </a:r>
          </a:p>
          <a:p>
            <a:pPr/>
            <a:r>
              <a:t>Copy the components and pages - use the lint tool to help you</a:t>
            </a:r>
          </a:p>
          <a:p>
            <a:pPr/>
            <a:r>
              <a:t>Apply the styles and themes</a:t>
            </a:r>
          </a:p>
          <a:p>
            <a:pPr/>
            <a:r>
              <a:t>Copy to clean branch in your project’s repo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Ionic 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Ionic Resources</a:t>
            </a:r>
          </a:p>
        </p:txBody>
      </p:sp>
      <p:sp>
        <p:nvSpPr>
          <p:cNvPr id="268" name="https://beta.ionicframework.com/doc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https://beta.ionicframework.com/docs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https://beta.ionicframework.com/docs/building/migration</a:t>
            </a:r>
          </a:p>
          <a:p>
            <a:pPr/>
            <a:r>
              <a:rPr u="sng">
                <a:hlinkClick r:id="rId4" invalidUrl="" action="" tgtFrame="" tooltip="" history="1" highlightClick="0" endSnd="0"/>
              </a:rPr>
              <a:t>https://github.com/ionic-team/ionic/blob/master/angular/BREAKING.md</a:t>
            </a:r>
          </a:p>
          <a:p>
            <a:pPr/>
            <a:r>
              <a:rPr u="sng">
                <a:hlinkClick r:id="rId5" invalidUrl="" action="" tgtFrame="" tooltip="" history="1" highlightClick="0" endSnd="0"/>
              </a:rPr>
              <a:t>https://github.com/ionic-team/v4-migration-tslint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Let’s Upgrade Ionic Weath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Let’s Upgrade Ionic Weather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Day by Day Breakdow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Day by Day Breakdown</a:t>
            </a:r>
          </a:p>
        </p:txBody>
      </p:sp>
      <p:sp>
        <p:nvSpPr>
          <p:cNvPr id="140" name="Day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6400" indent="-406400" defTabSz="528319">
              <a:spcBef>
                <a:spcPts val="3700"/>
              </a:spcBef>
              <a:defRPr sz="3072"/>
            </a:pPr>
            <a:r>
              <a:t>Day 1</a:t>
            </a:r>
          </a:p>
          <a:p>
            <a:pPr lvl="1" marL="812800" indent="-406400" defTabSz="528319">
              <a:spcBef>
                <a:spcPts val="3700"/>
              </a:spcBef>
              <a:defRPr sz="3072"/>
            </a:pPr>
            <a:r>
              <a:t>Introduction</a:t>
            </a:r>
          </a:p>
          <a:p>
            <a:pPr lvl="1" marL="812800" indent="-406400" defTabSz="528319">
              <a:spcBef>
                <a:spcPts val="3700"/>
              </a:spcBef>
              <a:defRPr sz="3072"/>
            </a:pPr>
            <a:r>
              <a:t>Ionic Pro</a:t>
            </a:r>
          </a:p>
          <a:p>
            <a:pPr lvl="1" marL="812800" indent="-406400" defTabSz="528319">
              <a:spcBef>
                <a:spcPts val="3700"/>
              </a:spcBef>
              <a:defRPr sz="3072"/>
            </a:pPr>
            <a:r>
              <a:t>Begin Weather app</a:t>
            </a:r>
          </a:p>
          <a:p>
            <a:pPr marL="406400" indent="-406400" defTabSz="528319">
              <a:spcBef>
                <a:spcPts val="3700"/>
              </a:spcBef>
              <a:defRPr sz="3072"/>
            </a:pPr>
            <a:r>
              <a:t>Day 2</a:t>
            </a:r>
          </a:p>
          <a:p>
            <a:pPr lvl="1" marL="812800" indent="-406400" defTabSz="528319">
              <a:spcBef>
                <a:spcPts val="3700"/>
              </a:spcBef>
              <a:defRPr sz="3072"/>
            </a:pPr>
            <a:r>
              <a:t>Continue Weather App</a:t>
            </a:r>
          </a:p>
          <a:p>
            <a:pPr marL="406400" indent="-406400" defTabSz="528319">
              <a:spcBef>
                <a:spcPts val="3700"/>
              </a:spcBef>
              <a:defRPr sz="3072"/>
            </a:pPr>
            <a:r>
              <a:t>Day 3</a:t>
            </a:r>
          </a:p>
          <a:p>
            <a:pPr lvl="1" marL="812800" indent="-406400" defTabSz="528319">
              <a:spcBef>
                <a:spcPts val="3700"/>
              </a:spcBef>
              <a:defRPr sz="3072"/>
            </a:pPr>
            <a:r>
              <a:t>Ionic v4 Conversion Lab</a:t>
            </a:r>
          </a:p>
          <a:p>
            <a:pPr lvl="1" marL="812800" indent="-406400" defTabSz="528319">
              <a:spcBef>
                <a:spcPts val="3700"/>
              </a:spcBef>
              <a:defRPr sz="3072"/>
            </a:pPr>
            <a:r>
              <a:t>Identity Vault and Studio</a:t>
            </a:r>
          </a:p>
          <a:p>
            <a:pPr lvl="1" marL="812800" indent="-406400" defTabSz="528319">
              <a:spcBef>
                <a:spcPts val="3700"/>
              </a:spcBef>
              <a:defRPr sz="3072"/>
            </a:pPr>
            <a:r>
              <a:t>AMA - Ask Me Anything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Before We Begi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Before We Begin</a:t>
            </a:r>
          </a:p>
        </p:txBody>
      </p:sp>
      <p:sp>
        <p:nvSpPr>
          <p:cNvPr id="143" name="Node.js and NP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Node.js and NPM</a:t>
            </a:r>
          </a:p>
          <a:p>
            <a:pPr/>
            <a:r>
              <a:t>Git</a:t>
            </a:r>
          </a:p>
          <a:p>
            <a:pPr/>
            <a:r>
              <a:rPr u="sng">
                <a:hlinkClick r:id="rId2" invalidUrl="" action="" tgtFrame="" tooltip="" history="1" highlightClick="0" endSnd="0"/>
              </a:rPr>
              <a:t>https://github.com/ionic-team/framework-training-deck</a:t>
            </a:r>
          </a:p>
          <a:p>
            <a:pPr/>
            <a:r>
              <a:t>Ionic and Cordova</a:t>
            </a:r>
          </a:p>
          <a:p>
            <a:pPr/>
            <a:r>
              <a:t>Xcode and/or Android Studio</a:t>
            </a:r>
          </a:p>
          <a:p>
            <a:pPr/>
            <a:r>
              <a:t>Ionic Pro Account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Ionic CLI Bas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Ionic CLI Basics</a:t>
            </a:r>
          </a:p>
        </p:txBody>
      </p:sp>
      <p:sp>
        <p:nvSpPr>
          <p:cNvPr id="146" name="ionic start - create a new applic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ionic start - create a new application</a:t>
            </a:r>
          </a:p>
          <a:p>
            <a:pPr/>
            <a:r>
              <a:t>ionic serve - start up a development server for the application</a:t>
            </a:r>
          </a:p>
          <a:p>
            <a:pPr/>
            <a:r>
              <a:t>ionic generate - create a page, service, etc.</a:t>
            </a:r>
          </a:p>
          <a:p>
            <a:pPr/>
            <a:r>
              <a:t>ionic cordova - perform a Cordova related task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it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 Overview</a:t>
            </a:r>
          </a:p>
        </p:txBody>
      </p:sp>
      <p:sp>
        <p:nvSpPr>
          <p:cNvPr id="149" name="Local Repositor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Local Repository</a:t>
            </a:r>
          </a:p>
          <a:p>
            <a:pPr/>
            <a:r>
              <a:t>Remote Repositories</a:t>
            </a:r>
          </a:p>
          <a:p>
            <a:pPr/>
            <a:r>
              <a:t>Branches</a:t>
            </a:r>
          </a:p>
          <a:p>
            <a:pPr lvl="1"/>
            <a:r>
              <a:t>Master - do not code here</a:t>
            </a:r>
          </a:p>
          <a:p>
            <a:pPr lvl="1"/>
            <a:r>
              <a:t>Feature branches - do code here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Banch and Merge Workfl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Banch and Merge Workflow</a:t>
            </a:r>
          </a:p>
        </p:txBody>
      </p:sp>
      <p:sp>
        <p:nvSpPr>
          <p:cNvPr id="152" name="Create Branch - git checkout -b feature/doSometh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Create Branch - git checkout -b feature/doSomething</a:t>
            </a:r>
          </a:p>
          <a:p>
            <a:pPr/>
            <a:r>
              <a:t>Add changes - git add / git stage</a:t>
            </a:r>
          </a:p>
          <a:p>
            <a:pPr/>
            <a:r>
              <a:t>Commit - git commit</a:t>
            </a:r>
          </a:p>
          <a:p>
            <a:pPr/>
            <a:r>
              <a:t>Squash and Rebase - git rebase -i origin/master</a:t>
            </a:r>
          </a:p>
          <a:p>
            <a:pPr/>
            <a:r>
              <a:t>Pull Request - push, create pull request</a:t>
            </a:r>
          </a:p>
          <a:p>
            <a:pPr/>
            <a:r>
              <a:t>Merge into master - git checkout master; git merge feature/doSomething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