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anchor="b" bIns="0" lIns="0" rIns="0" tIns="0">
            <a:noAutofit/>
          </a:bodyPr>
          <a:lstStyle>
            <a:lvl1pPr algn="ctr">
              <a:defRPr baseline="0" sz="4000" spc="75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bIns="0" lIns="0" rIns="0" tIns="0">
            <a:normAutofit/>
          </a:bodyPr>
          <a:lstStyle>
            <a:lvl1pPr algn="ctr" indent="0" marL="0">
              <a:lnSpc>
                <a:spcPct val="150000"/>
              </a:lnSpc>
              <a:buNone/>
              <a:defRPr baseline="0" cap="all" sz="1600" spc="600">
                <a:solidFill>
                  <a:schemeClr val="tx1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5A5808-3B61-48CC-92EF-85AC2E0DFA56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5E98AF-4574-4509-BF7A-519ACD5BF826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DD97D4-9636-490F-85D0-E926C2B6F3B1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3AF3C6-0FD4-4939-991C-00DDE5C56815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baseline="0" sz="4400" spc="7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indent="0" marL="0">
              <a:buNone/>
              <a:defRPr baseline="0" cap="all" sz="1600" spc="6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807482-8128-47C6-A8DD-6452B0291CFF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903F25-275E-41DE-BE3B-EBF0DB49F9B1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475572-4A44-4171-84AA-64D42C8050A6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4867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C1612E-528E-4FD5-9E9E-E15F1108F171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F6D862-A06D-436F-A92E-EBAAD50B6E5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73E0B7D-2260-4809-8F0A-9E5F3E24F169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baseline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8E4735-C637-46A3-94EB-AB3AC4188D2F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 rot="10800000" flipH="1">
            <a:off x="0" y="6401226"/>
            <a:ext cx="12192000" cy="456773"/>
          </a:xfrm>
          <a:prstGeom prst="rect"/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Rectangle 9"/>
          <p:cNvSpPr/>
          <p:nvPr/>
        </p:nvSpPr>
        <p:spPr>
          <a:xfrm flipH="1">
            <a:off x="4038602" y="6401228"/>
            <a:ext cx="8153398" cy="456772"/>
          </a:xfrm>
          <a:prstGeom prst="rect"/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/>
        </p:spPr>
        <p:txBody>
          <a:bodyPr anchor="b" bIns="0" lIns="0" rIns="0" rtlCol="0" tIns="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/>
        </p:spPr>
        <p:txBody>
          <a:bodyPr bIns="0" lIns="0" rIns="0" rtlCol="0" tIns="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800" spc="30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t>Wednesday, November 30, 2022</a:t>
            </a:fld>
            <a:endParaRPr cap="all"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8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t>‹#›</a:t>
            </a:fld>
            <a:endParaRPr dirty="0" sz="80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100000"/>
        </a:lnSpc>
        <a:spcBef>
          <a:spcPct val="0"/>
        </a:spcBef>
        <a:buNone/>
        <a:defRPr baseline="0" b="1" cap="all" sz="3600" i="0" kern="1200" spc="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hyperlink" Target="https://technofaq.org/posts/2018/07/5-amazing-advanced-gaming-technology-you-should-know-about/" TargetMode="External"/><Relationship Id="rId4" Type="http://schemas.openxmlformats.org/officeDocument/2006/relationships/hyperlink" Target="https://creativecommons.org/licenses/by-nc-sa/3.0/" TargetMode="External"/><Relationship Id="rId5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gigaswagmx.blogspot.com/2015/11/los-lenguajes-de-programacion-mas.html" TargetMode="External"/><Relationship Id="rId3" Type="http://schemas.openxmlformats.org/officeDocument/2006/relationships/hyperlink" Target="https://creativecommons.org/licenses/by-nc/3.0/" TargetMode="Externa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8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9" name="Rectangle 3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-13453" y="-27162"/>
            <a:ext cx="12207698" cy="1578950"/>
          </a:xfrm>
          <a:prstGeom prst="rect"/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Rectangle 3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3261447" y="-3302065"/>
            <a:ext cx="1578950" cy="8128756"/>
          </a:xfrm>
          <a:prstGeom prst="rect"/>
          <a:gradFill>
            <a:gsLst>
              <a:gs pos="20000">
                <a:schemeClr val="accent2">
                  <a:alpha val="63000"/>
                </a:schemeClr>
              </a:gs>
              <a:gs pos="100000">
                <a:schemeClr val="accent4">
                  <a:alpha val="39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1" name="Rectangle 3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-17935" y="-27164"/>
            <a:ext cx="8171335" cy="1577666"/>
          </a:xfrm>
          <a:prstGeom prst="rect"/>
          <a:gradFill>
            <a:gsLst>
              <a:gs pos="0">
                <a:schemeClr val="accent5">
                  <a:alpha val="64000"/>
                </a:schemeClr>
              </a:gs>
              <a:gs pos="80000">
                <a:schemeClr val="accent6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8589447" y="254542"/>
            <a:ext cx="3159780" cy="1064894"/>
          </a:xfrm>
        </p:spPr>
        <p:txBody>
          <a:bodyPr anchor="ctr" bIns="45720" lIns="91440" rIns="91440" rtlCol="0" tIns="45720" vert="horz">
            <a:normAutofit/>
          </a:bodyPr>
          <a:p>
            <a:pPr algn="l"/>
            <a:r>
              <a:rPr sz="1200" lang="en-US">
                <a:solidFill>
                  <a:schemeClr val="bg1"/>
                </a:solidFill>
                <a:cs typeface="Calibri"/>
              </a:rPr>
              <a:t>Struct en lenguaje c</a:t>
            </a:r>
            <a:endParaRPr sz="1200" lang="en-US">
              <a:solidFill>
                <a:schemeClr val="bg1"/>
              </a:solidFill>
            </a:endParaRPr>
          </a:p>
          <a:p>
            <a:pPr algn="l"/>
            <a:endParaRPr sz="1200"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97152" name="Picture 5" descr="A picture containing text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3024" r="25604" b="1"/>
          <a:stretch>
            <a:fillRect/>
          </a:stretch>
        </p:blipFill>
        <p:spPr>
          <a:xfrm>
            <a:off x="8115301" y="1551358"/>
            <a:ext cx="4083426" cy="5305786"/>
          </a:xfrm>
          <a:prstGeom prst="rect"/>
        </p:spPr>
      </p:pic>
      <p:pic>
        <p:nvPicPr>
          <p:cNvPr id="2097153" name="Picture 1" descr="Aesthetic liquid watercolor and ink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r="5778" b="-1"/>
          <a:stretch>
            <a:fillRect/>
          </a:stretch>
        </p:blipFill>
        <p:spPr>
          <a:xfrm>
            <a:off x="-13454" y="1551786"/>
            <a:ext cx="8128755" cy="5305786"/>
          </a:xfrm>
          <a:prstGeom prst="rect"/>
        </p:spPr>
      </p:pic>
      <p:sp>
        <p:nvSpPr>
          <p:cNvPr id="1048593" name="TextBox 5"/>
          <p:cNvSpPr txBox="1"/>
          <p:nvPr/>
        </p:nvSpPr>
        <p:spPr>
          <a:xfrm>
            <a:off x="9420402" y="6657089"/>
            <a:ext cx="2748280" cy="193040"/>
          </a:xfrm>
          <a:prstGeom prst="rect"/>
          <a:solidFill>
            <a:srgbClr val="000000"/>
          </a:solidFill>
        </p:spPr>
        <p:txBody>
          <a:bodyPr wrap="none">
            <a:spAutoFit/>
          </a:bodyPr>
          <a:p>
            <a:pPr algn="r">
              <a:spcAft>
                <a:spcPts val="600"/>
              </a:spcAft>
            </a:pPr>
            <a:r>
              <a:rPr sz="700" lang="en-US">
                <a:solidFill>
                  <a:srgbClr val="FFFFFF"/>
                </a:solidFill>
                <a:hlinkClick r:id="rId3"/>
              </a:rPr>
              <a:t>This Photo</a:t>
            </a:r>
            <a:r>
              <a:rPr sz="700" lang="en-US">
                <a:solidFill>
                  <a:srgbClr val="FFFFFF"/>
                </a:solidFill>
              </a:rPr>
              <a:t> by Unknown author is licensed under </a:t>
            </a:r>
            <a:r>
              <a:rPr sz="700" lang="en-US">
                <a:solidFill>
                  <a:srgbClr val="FFFFFF"/>
                </a:solidFill>
                <a:hlinkClick r:id="rId4"/>
              </a:rPr>
              <a:t>CC BY-SA-NC</a:t>
            </a:r>
            <a:r>
              <a:rPr sz="700" lang="en-US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00" id="7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371600" y="127602"/>
            <a:ext cx="10241280" cy="1234440"/>
          </a:xfrm>
        </p:spPr>
        <p:txBody>
          <a:bodyPr/>
          <a:p>
            <a:r>
              <a:rPr dirty="0" lang="en-US" err="1"/>
              <a:t>Apuntadores</a:t>
            </a:r>
            <a:r>
              <a:rPr dirty="0" lang="en-US"/>
              <a:t> a </a:t>
            </a:r>
            <a:r>
              <a:rPr dirty="0" lang="en-US" err="1"/>
              <a:t>estructuras</a:t>
            </a:r>
          </a:p>
        </p:txBody>
      </p:sp>
      <p:sp>
        <p:nvSpPr>
          <p:cNvPr id="1048634" name="TextBox 6"/>
          <p:cNvSpPr txBox="1"/>
          <p:nvPr/>
        </p:nvSpPr>
        <p:spPr>
          <a:xfrm>
            <a:off x="2286000" y="1843851"/>
            <a:ext cx="10122370" cy="175432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lang="en-US" err="1">
                <a:ea typeface="+mn-lt"/>
                <a:cs typeface="+mn-lt"/>
              </a:rPr>
              <a:t>Así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como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los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apuntadores</a:t>
            </a:r>
            <a:r>
              <a:rPr dirty="0" lang="en-US">
                <a:ea typeface="+mn-lt"/>
                <a:cs typeface="+mn-lt"/>
              </a:rPr>
              <a:t> se </a:t>
            </a:r>
            <a:r>
              <a:rPr dirty="0" lang="en-US" err="1">
                <a:ea typeface="+mn-lt"/>
                <a:cs typeface="+mn-lt"/>
              </a:rPr>
              <a:t>pueden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dirigir</a:t>
            </a:r>
            <a:r>
              <a:rPr dirty="0" lang="en-US">
                <a:ea typeface="+mn-lt"/>
                <a:cs typeface="+mn-lt"/>
              </a:rPr>
              <a:t> a variables o </a:t>
            </a:r>
            <a:r>
              <a:rPr dirty="0" lang="en-US" err="1">
                <a:ea typeface="+mn-lt"/>
                <a:cs typeface="+mn-lt"/>
              </a:rPr>
              <a:t>arreglos</a:t>
            </a:r>
            <a:r>
              <a:rPr dirty="0" lang="en-US">
                <a:ea typeface="+mn-lt"/>
                <a:cs typeface="+mn-lt"/>
              </a:rPr>
              <a:t>,</a:t>
            </a:r>
            <a:endParaRPr dirty="0" lang="en-US"/>
          </a:p>
          <a:p>
            <a:r>
              <a:rPr dirty="0" lang="en-US" err="1">
                <a:ea typeface="+mn-lt"/>
                <a:cs typeface="+mn-lt"/>
              </a:rPr>
              <a:t>también</a:t>
            </a:r>
            <a:r>
              <a:rPr dirty="0" lang="en-US">
                <a:ea typeface="+mn-lt"/>
                <a:cs typeface="+mn-lt"/>
              </a:rPr>
              <a:t> se </a:t>
            </a:r>
            <a:r>
              <a:rPr dirty="0" lang="en-US" err="1">
                <a:ea typeface="+mn-lt"/>
                <a:cs typeface="+mn-lt"/>
              </a:rPr>
              <a:t>pueden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dirigir</a:t>
            </a:r>
            <a:r>
              <a:rPr dirty="0" lang="en-US">
                <a:ea typeface="+mn-lt"/>
                <a:cs typeface="+mn-lt"/>
              </a:rPr>
              <a:t> a </a:t>
            </a:r>
            <a:r>
              <a:rPr dirty="0" lang="en-US" err="1">
                <a:ea typeface="+mn-lt"/>
                <a:cs typeface="+mn-lt"/>
              </a:rPr>
              <a:t>estructuras</a:t>
            </a:r>
            <a:r>
              <a:rPr dirty="0" lang="en-US">
                <a:ea typeface="+mn-lt"/>
                <a:cs typeface="+mn-lt"/>
              </a:rPr>
              <a:t> o structs y </a:t>
            </a:r>
            <a:r>
              <a:rPr dirty="0" lang="en-US" err="1">
                <a:ea typeface="+mn-lt"/>
                <a:cs typeface="+mn-lt"/>
              </a:rPr>
              <a:t>contener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todo</a:t>
            </a:r>
            <a:endParaRPr dirty="0" lang="en-US" err="1"/>
          </a:p>
          <a:p>
            <a:r>
              <a:rPr dirty="0" lang="en-US" err="1">
                <a:ea typeface="+mn-lt"/>
                <a:cs typeface="+mn-lt"/>
              </a:rPr>
              <a:t>el</a:t>
            </a:r>
            <a:r>
              <a:rPr dirty="0" lang="en-US">
                <a:ea typeface="+mn-lt"/>
                <a:cs typeface="+mn-lt"/>
              </a:rPr>
              <a:t> conjunto de </a:t>
            </a:r>
            <a:r>
              <a:rPr dirty="0" lang="en-US" err="1">
                <a:ea typeface="+mn-lt"/>
                <a:cs typeface="+mn-lt"/>
              </a:rPr>
              <a:t>valores</a:t>
            </a:r>
            <a:r>
              <a:rPr dirty="0" lang="en-US">
                <a:ea typeface="+mn-lt"/>
                <a:cs typeface="+mn-lt"/>
              </a:rPr>
              <a:t> que </a:t>
            </a:r>
            <a:r>
              <a:rPr dirty="0" lang="en-US" err="1">
                <a:ea typeface="+mn-lt"/>
                <a:cs typeface="+mn-lt"/>
              </a:rPr>
              <a:t>tiene</a:t>
            </a:r>
            <a:r>
              <a:rPr dirty="0" lang="en-US">
                <a:ea typeface="+mn-lt"/>
                <a:cs typeface="+mn-lt"/>
              </a:rPr>
              <a:t> ese </a:t>
            </a:r>
            <a:r>
              <a:rPr dirty="0" lang="en-US" err="1">
                <a:ea typeface="+mn-lt"/>
                <a:cs typeface="+mn-lt"/>
              </a:rPr>
              <a:t>tipo</a:t>
            </a:r>
            <a:r>
              <a:rPr dirty="0" lang="en-US">
                <a:ea typeface="+mn-lt"/>
                <a:cs typeface="+mn-lt"/>
              </a:rPr>
              <a:t> de </a:t>
            </a:r>
            <a:r>
              <a:rPr dirty="0" lang="en-US" err="1">
                <a:ea typeface="+mn-lt"/>
                <a:cs typeface="+mn-lt"/>
              </a:rPr>
              <a:t>dato</a:t>
            </a:r>
            <a:r>
              <a:rPr dirty="0" lang="en-US">
                <a:ea typeface="+mn-lt"/>
                <a:cs typeface="+mn-lt"/>
              </a:rPr>
              <a:t>.</a:t>
            </a:r>
          </a:p>
          <a:p>
            <a:r>
              <a:rPr dirty="0" lang="en-US">
                <a:ea typeface="+mn-lt"/>
                <a:cs typeface="+mn-lt"/>
              </a:rPr>
              <a:t>Para que un </a:t>
            </a:r>
            <a:r>
              <a:rPr dirty="0" lang="en-US" err="1">
                <a:ea typeface="+mn-lt"/>
                <a:cs typeface="+mn-lt"/>
              </a:rPr>
              <a:t>apuntador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pueda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ingresar</a:t>
            </a:r>
            <a:r>
              <a:rPr dirty="0" lang="en-US">
                <a:ea typeface="+mn-lt"/>
                <a:cs typeface="+mn-lt"/>
              </a:rPr>
              <a:t> a </a:t>
            </a:r>
            <a:r>
              <a:rPr dirty="0" lang="en-US" err="1">
                <a:ea typeface="+mn-lt"/>
                <a:cs typeface="+mn-lt"/>
              </a:rPr>
              <a:t>los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elementos</a:t>
            </a:r>
            <a:r>
              <a:rPr dirty="0" lang="en-US">
                <a:ea typeface="+mn-lt"/>
                <a:cs typeface="+mn-lt"/>
              </a:rPr>
              <a:t> de un struct</a:t>
            </a:r>
            <a:endParaRPr dirty="0" lang="en-US"/>
          </a:p>
          <a:p>
            <a:r>
              <a:rPr dirty="0" lang="en-US">
                <a:ea typeface="+mn-lt"/>
                <a:cs typeface="+mn-lt"/>
              </a:rPr>
              <a:t>se </a:t>
            </a:r>
            <a:r>
              <a:rPr dirty="0" lang="en-US" err="1">
                <a:ea typeface="+mn-lt"/>
                <a:cs typeface="+mn-lt"/>
              </a:rPr>
              <a:t>utiliza</a:t>
            </a:r>
            <a:r>
              <a:rPr dirty="0" lang="en-US">
                <a:ea typeface="+mn-lt"/>
                <a:cs typeface="+mn-lt"/>
              </a:rPr>
              <a:t> -&gt; (</a:t>
            </a:r>
            <a:r>
              <a:rPr dirty="0" lang="en-US" err="1">
                <a:ea typeface="+mn-lt"/>
                <a:cs typeface="+mn-lt"/>
              </a:rPr>
              <a:t>Guión</a:t>
            </a:r>
            <a:r>
              <a:rPr dirty="0" lang="en-US">
                <a:ea typeface="+mn-lt"/>
                <a:cs typeface="+mn-lt"/>
              </a:rPr>
              <a:t> mayor que) sin </a:t>
            </a:r>
            <a:r>
              <a:rPr dirty="0" lang="en-US" err="1">
                <a:ea typeface="+mn-lt"/>
                <a:cs typeface="+mn-lt"/>
              </a:rPr>
              <a:t>colocar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el</a:t>
            </a:r>
            <a:r>
              <a:rPr dirty="0" lang="en-US">
                <a:ea typeface="+mn-lt"/>
                <a:cs typeface="+mn-lt"/>
              </a:rPr>
              <a:t> * (</a:t>
            </a:r>
            <a:r>
              <a:rPr dirty="0" lang="en-US" err="1">
                <a:ea typeface="+mn-lt"/>
                <a:cs typeface="+mn-lt"/>
              </a:rPr>
              <a:t>asterisco</a:t>
            </a:r>
            <a:r>
              <a:rPr dirty="0" lang="en-US">
                <a:ea typeface="+mn-lt"/>
                <a:cs typeface="+mn-lt"/>
              </a:rPr>
              <a:t>) antes</a:t>
            </a:r>
            <a:endParaRPr dirty="0" lang="en-US"/>
          </a:p>
          <a:p>
            <a:r>
              <a:rPr dirty="0" lang="en-US">
                <a:ea typeface="+mn-lt"/>
                <a:cs typeface="+mn-lt"/>
              </a:rPr>
              <a:t>del </a:t>
            </a:r>
            <a:r>
              <a:rPr dirty="0" lang="en-US" err="1">
                <a:ea typeface="+mn-lt"/>
                <a:cs typeface="+mn-lt"/>
              </a:rPr>
              <a:t>apuntador</a:t>
            </a:r>
            <a:r>
              <a:rPr dirty="0" lang="en-US">
                <a:ea typeface="+mn-lt"/>
                <a:cs typeface="+mn-lt"/>
              </a:rPr>
              <a:t>.</a:t>
            </a:r>
            <a:endParaRPr dirty="0" lang="en-US"/>
          </a:p>
        </p:txBody>
      </p:sp>
      <p:pic>
        <p:nvPicPr>
          <p:cNvPr id="209716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4399" y="3637786"/>
            <a:ext cx="2419350" cy="494947"/>
          </a:xfrm>
          <a:prstGeom prst="rect"/>
        </p:spPr>
      </p:pic>
      <p:pic>
        <p:nvPicPr>
          <p:cNvPr id="2097163" name="Picture 10" descr="Tex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45659" y="3245357"/>
            <a:ext cx="6995348" cy="320832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sz="2700" lang="en-US" err="1">
                <a:ea typeface="+mj-lt"/>
                <a:cs typeface="+mj-lt"/>
              </a:rPr>
              <a:t>Operadores</a:t>
            </a:r>
            <a:r>
              <a:rPr dirty="0" sz="2700" lang="en-US">
                <a:ea typeface="+mj-lt"/>
                <a:cs typeface="+mj-lt"/>
              </a:rPr>
              <a:t> con </a:t>
            </a:r>
            <a:r>
              <a:rPr dirty="0" sz="2700" lang="en-US" err="1">
                <a:ea typeface="+mj-lt"/>
                <a:cs typeface="+mj-lt"/>
              </a:rPr>
              <a:t>estructuras</a:t>
            </a:r>
            <a:endParaRPr sz="2700" lang="en-US"/>
          </a:p>
          <a:p>
            <a:endParaRPr dirty="0" sz="2000" lang="en-US"/>
          </a:p>
          <a:p>
            <a:r>
              <a:rPr b="0" dirty="0" sz="2000" lang="en-US">
                <a:ea typeface="+mj-lt"/>
                <a:cs typeface="+mj-lt"/>
              </a:rPr>
              <a:t>Se </a:t>
            </a:r>
            <a:r>
              <a:rPr b="0" dirty="0" sz="2000" lang="en-US" err="1">
                <a:ea typeface="+mj-lt"/>
                <a:cs typeface="+mj-lt"/>
              </a:rPr>
              <a:t>pueden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realizar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operaciones</a:t>
            </a:r>
            <a:r>
              <a:rPr b="0" dirty="0" sz="2000" lang="en-US">
                <a:ea typeface="+mj-lt"/>
                <a:cs typeface="+mj-lt"/>
              </a:rPr>
              <a:t> con </a:t>
            </a:r>
            <a:r>
              <a:rPr b="0" dirty="0" sz="2000" lang="en-US" err="1">
                <a:ea typeface="+mj-lt"/>
                <a:cs typeface="+mj-lt"/>
              </a:rPr>
              <a:t>los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valores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enteros</a:t>
            </a:r>
            <a:r>
              <a:rPr b="0" dirty="0" sz="2000" lang="en-US">
                <a:ea typeface="+mj-lt"/>
                <a:cs typeface="+mj-lt"/>
              </a:rPr>
              <a:t>, </a:t>
            </a:r>
            <a:r>
              <a:rPr b="0" dirty="0" sz="2000" lang="en-US" err="1">
                <a:ea typeface="+mj-lt"/>
                <a:cs typeface="+mj-lt"/>
              </a:rPr>
              <a:t>flotantes</a:t>
            </a:r>
            <a:r>
              <a:rPr b="0" dirty="0" sz="2000" lang="en-US">
                <a:ea typeface="+mj-lt"/>
                <a:cs typeface="+mj-lt"/>
              </a:rPr>
              <a:t> o </a:t>
            </a:r>
            <a:r>
              <a:rPr b="0" dirty="0" sz="2000" lang="en-US" err="1">
                <a:ea typeface="+mj-lt"/>
                <a:cs typeface="+mj-lt"/>
              </a:rPr>
              <a:t>dobles</a:t>
            </a:r>
            <a:r>
              <a:rPr b="0" dirty="0" sz="2000" lang="en-US">
                <a:ea typeface="+mj-lt"/>
                <a:cs typeface="+mj-lt"/>
              </a:rPr>
              <a:t> de </a:t>
            </a:r>
            <a:r>
              <a:rPr b="0" dirty="0" sz="2000" lang="en-US" err="1">
                <a:ea typeface="+mj-lt"/>
                <a:cs typeface="+mj-lt"/>
              </a:rPr>
              <a:t>los</a:t>
            </a:r>
            <a:endParaRPr dirty="0" sz="2000" lang="en-US"/>
          </a:p>
          <a:p>
            <a:r>
              <a:rPr b="0" dirty="0" sz="2000" lang="en-US" err="1">
                <a:ea typeface="+mj-lt"/>
                <a:cs typeface="+mj-lt"/>
              </a:rPr>
              <a:t>elementos</a:t>
            </a:r>
            <a:r>
              <a:rPr b="0" dirty="0" sz="2000" lang="en-US">
                <a:ea typeface="+mj-lt"/>
                <a:cs typeface="+mj-lt"/>
              </a:rPr>
              <a:t> de las </a:t>
            </a:r>
            <a:r>
              <a:rPr b="0" dirty="0" sz="2000" lang="en-US" err="1">
                <a:ea typeface="+mj-lt"/>
                <a:cs typeface="+mj-lt"/>
              </a:rPr>
              <a:t>estructuras</a:t>
            </a:r>
            <a:r>
              <a:rPr b="0" dirty="0" sz="2000" lang="en-US">
                <a:ea typeface="+mj-lt"/>
                <a:cs typeface="+mj-lt"/>
              </a:rPr>
              <a:t>. Se </a:t>
            </a:r>
            <a:r>
              <a:rPr b="0" dirty="0" sz="2000" lang="en-US" err="1">
                <a:ea typeface="+mj-lt"/>
                <a:cs typeface="+mj-lt"/>
              </a:rPr>
              <a:t>acceden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mediante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el</a:t>
            </a:r>
            <a:r>
              <a:rPr b="0" dirty="0" sz="2000" lang="en-US">
                <a:ea typeface="+mj-lt"/>
                <a:cs typeface="+mj-lt"/>
              </a:rPr>
              <a:t> </a:t>
            </a:r>
            <a:r>
              <a:rPr b="0" dirty="0" sz="2000" lang="en-US" err="1">
                <a:ea typeface="+mj-lt"/>
                <a:cs typeface="+mj-lt"/>
              </a:rPr>
              <a:t>operador</a:t>
            </a:r>
            <a:endParaRPr b="0" dirty="0" sz="2000" lang="en-US" err="1"/>
          </a:p>
        </p:txBody>
      </p:sp>
      <p:pic>
        <p:nvPicPr>
          <p:cNvPr id="2097164" name="Picture 4" descr="Text  Description automatically generated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21516" y="2425183"/>
            <a:ext cx="7353300" cy="33147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1606785" y="137009"/>
            <a:ext cx="10241280" cy="1234440"/>
          </a:xfrm>
        </p:spPr>
        <p:txBody>
          <a:bodyPr/>
          <a:p>
            <a:r>
              <a:rPr dirty="0" lang="en-US" err="1"/>
              <a:t>Estructuras</a:t>
            </a:r>
            <a:r>
              <a:rPr dirty="0" lang="en-US"/>
              <a:t> </a:t>
            </a:r>
            <a:r>
              <a:rPr dirty="0" lang="en-US" err="1"/>
              <a:t>anidadas</a:t>
            </a:r>
          </a:p>
        </p:txBody>
      </p:sp>
      <p:sp>
        <p:nvSpPr>
          <p:cNvPr id="1048637" name="Content Placeholder 9"/>
          <p:cNvSpPr>
            <a:spLocks noGrp="1"/>
          </p:cNvSpPr>
          <p:nvPr>
            <p:ph idx="1"/>
          </p:nvPr>
        </p:nvSpPr>
        <p:spPr/>
        <p:txBody>
          <a:bodyPr anchor="t" bIns="0" lIns="0" rIns="0" rtlCol="0" tIns="0" vert="horz">
            <a:normAutofit/>
          </a:bodyPr>
          <a:p>
            <a:pPr indent="0" marL="0">
              <a:buNone/>
            </a:pPr>
            <a:r>
              <a:rPr dirty="0" lang="en-US"/>
              <a:t>Esto se </a:t>
            </a:r>
            <a:r>
              <a:rPr dirty="0" lang="en-US" err="1"/>
              <a:t>refiere</a:t>
            </a:r>
            <a:r>
              <a:rPr dirty="0" lang="en-US"/>
              <a:t> a </a:t>
            </a:r>
            <a:r>
              <a:rPr dirty="0" lang="en-US" err="1"/>
              <a:t>cuando</a:t>
            </a:r>
            <a:r>
              <a:rPr dirty="0" lang="en-US"/>
              <a:t> </a:t>
            </a:r>
            <a:r>
              <a:rPr dirty="0" lang="en-US" err="1"/>
              <a:t>una</a:t>
            </a:r>
            <a:r>
              <a:rPr dirty="0" lang="en-US"/>
              <a:t> </a:t>
            </a:r>
            <a:r>
              <a:rPr dirty="0" lang="en-US" err="1"/>
              <a:t>esctructura</a:t>
            </a:r>
            <a:r>
              <a:rPr dirty="0" lang="en-US"/>
              <a:t> se </a:t>
            </a:r>
            <a:r>
              <a:rPr dirty="0" lang="en-US" err="1"/>
              <a:t>compone</a:t>
            </a:r>
            <a:r>
              <a:rPr dirty="0" lang="en-US"/>
              <a:t> de </a:t>
            </a:r>
            <a:r>
              <a:rPr dirty="0" lang="en-US" err="1"/>
              <a:t>otras</a:t>
            </a:r>
            <a:r>
              <a:rPr dirty="0" lang="en-US"/>
              <a:t> </a:t>
            </a:r>
            <a:r>
              <a:rPr dirty="0" lang="en-US" err="1"/>
              <a:t>estructuras</a:t>
            </a:r>
            <a:endParaRPr lang="en-US"/>
          </a:p>
          <a:p>
            <a:pPr indent="0" marL="0">
              <a:buNone/>
            </a:pPr>
            <a:r>
              <a:rPr dirty="0" lang="en-US" err="1"/>
              <a:t>Cuando</a:t>
            </a:r>
            <a:r>
              <a:rPr dirty="0" lang="en-US"/>
              <a:t> </a:t>
            </a:r>
            <a:r>
              <a:rPr dirty="0" lang="en-US" err="1"/>
              <a:t>los</a:t>
            </a:r>
            <a:r>
              <a:rPr dirty="0" lang="en-US"/>
              <a:t> </a:t>
            </a:r>
            <a:r>
              <a:rPr dirty="0" lang="en-US" err="1"/>
              <a:t>elementos</a:t>
            </a:r>
            <a:r>
              <a:rPr dirty="0" lang="en-US"/>
              <a:t> de </a:t>
            </a:r>
            <a:r>
              <a:rPr dirty="0" lang="en-US" err="1"/>
              <a:t>una</a:t>
            </a:r>
            <a:r>
              <a:rPr dirty="0" lang="en-US"/>
              <a:t> </a:t>
            </a:r>
            <a:r>
              <a:rPr dirty="0" lang="en-US" err="1"/>
              <a:t>afectan</a:t>
            </a:r>
            <a:r>
              <a:rPr dirty="0" lang="en-US"/>
              <a:t> a la </a:t>
            </a:r>
            <a:r>
              <a:rPr dirty="0" lang="en-US" err="1"/>
              <a:t>otra</a:t>
            </a: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65" name="Picture 11" descr="Tex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75659" y="3014589"/>
            <a:ext cx="6186311" cy="311482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9" name="Rectangle 1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371600" y="184385"/>
            <a:ext cx="5268036" cy="2140145"/>
          </a:xfrm>
        </p:spPr>
        <p:txBody>
          <a:bodyPr anchor="b">
            <a:normAutofit/>
          </a:bodyPr>
          <a:p>
            <a:r>
              <a:rPr lang="en-US"/>
              <a:t>Las structs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371599" y="2668841"/>
            <a:ext cx="5268037" cy="2567508"/>
          </a:xfrm>
        </p:spPr>
        <p:txBody>
          <a:bodyPr anchor="t" bIns="0" lIns="0" rIns="0" rtlCol="0" tIns="0" vert="horz">
            <a:normAutofit/>
          </a:bodyPr>
          <a:p>
            <a:pPr indent="0" marL="0">
              <a:lnSpc>
                <a:spcPct val="110000"/>
              </a:lnSpc>
              <a:buNone/>
            </a:pPr>
            <a:r>
              <a:rPr sz="1600" lang="en-US">
                <a:ea typeface="+mn-lt"/>
                <a:cs typeface="+mn-lt"/>
              </a:rPr>
              <a:t>Las estructuras son colecciones de variables relacionadas bajo un nombre. Las estructuras pueden contener variables de muchos tipos diferentes de datos - a diferencia de los arreglos que contienen unicamente elementos de un mismo tipo de datos.Los datos que contiene una estructura pueden ser de tipo simple (caracteres, números enteros o de coma flotante etc.) o a su vez de tipo compuesto (vectores, estructuras, listas, etc.).</a:t>
            </a:r>
            <a:endParaRPr sz="1600" lang="en-US"/>
          </a:p>
        </p:txBody>
      </p:sp>
      <p:pic>
        <p:nvPicPr>
          <p:cNvPr id="2097154" name="Picture 5" descr="A picture containing text, screen, black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4511" r="20990" b="1"/>
          <a:stretch>
            <a:fillRect/>
          </a:stretch>
        </p:blipFill>
        <p:spPr>
          <a:xfrm>
            <a:off x="7047513" y="975645"/>
            <a:ext cx="4443447" cy="4443447"/>
          </a:xfrm>
          <a:custGeom>
            <a:avLst/>
            <a:ah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048602" name="Rectangle 1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/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2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/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TextBox 5"/>
          <p:cNvSpPr txBox="1"/>
          <p:nvPr/>
        </p:nvSpPr>
        <p:spPr>
          <a:xfrm>
            <a:off x="9556343" y="6657945"/>
            <a:ext cx="2608580" cy="193040"/>
          </a:xfrm>
          <a:prstGeom prst="rect"/>
          <a:solidFill>
            <a:srgbClr val="000000"/>
          </a:solidFill>
        </p:spPr>
        <p:txBody>
          <a:bodyPr wrap="none">
            <a:spAutoFit/>
          </a:bodyPr>
          <a:p>
            <a:pPr algn="r">
              <a:spcAft>
                <a:spcPts val="600"/>
              </a:spcAft>
            </a:pPr>
            <a:r>
              <a:rPr sz="700" lang="en-US">
                <a:solidFill>
                  <a:srgbClr val="FFFFFF"/>
                </a:solidFill>
                <a:hlinkClick r:id="rId2"/>
              </a:rPr>
              <a:t>This Photo</a:t>
            </a:r>
            <a:r>
              <a:rPr sz="700" lang="en-US">
                <a:solidFill>
                  <a:srgbClr val="FFFFFF"/>
                </a:solidFill>
              </a:rPr>
              <a:t> by Unknown author is licensed under </a:t>
            </a:r>
            <a:r>
              <a:rPr sz="700" lang="en-US">
                <a:solidFill>
                  <a:srgbClr val="FFFFFF"/>
                </a:solidFill>
                <a:hlinkClick r:id="rId3"/>
              </a:rPr>
              <a:t>CC BY-NC</a:t>
            </a:r>
            <a:r>
              <a:rPr sz="700" lang="en-US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147704" y="436804"/>
            <a:ext cx="10241280" cy="3959352"/>
          </a:xfrm>
        </p:spPr>
        <p:txBody>
          <a:bodyPr anchor="t" bIns="0" lIns="0" rIns="0" rtlCol="0" tIns="0" vert="horz">
            <a:normAutofit/>
          </a:bodyPr>
          <a:p>
            <a:pPr indent="0" marL="0">
              <a:buNone/>
            </a:pPr>
            <a:r>
              <a:rPr b="1" dirty="0" sz="2400" lang="en-US">
                <a:ea typeface="+mn-lt"/>
                <a:cs typeface="+mn-lt"/>
              </a:rPr>
              <a:t> La </a:t>
            </a:r>
            <a:r>
              <a:rPr b="1" dirty="0" sz="2400" lang="en-US" err="1">
                <a:ea typeface="+mn-lt"/>
                <a:cs typeface="+mn-lt"/>
              </a:rPr>
              <a:t>declaración</a:t>
            </a:r>
            <a:r>
              <a:rPr b="1" dirty="0" sz="2400" lang="en-US">
                <a:ea typeface="+mn-lt"/>
                <a:cs typeface="+mn-lt"/>
              </a:rPr>
              <a:t> de variables de un </a:t>
            </a:r>
            <a:r>
              <a:rPr b="1" dirty="0" sz="2400" lang="en-US" err="1">
                <a:ea typeface="+mn-lt"/>
                <a:cs typeface="+mn-lt"/>
              </a:rPr>
              <a:t>determinado</a:t>
            </a:r>
            <a:r>
              <a:rPr b="1" dirty="0" sz="2400" lang="en-US">
                <a:ea typeface="+mn-lt"/>
                <a:cs typeface="+mn-lt"/>
              </a:rPr>
              <a:t> </a:t>
            </a:r>
            <a:r>
              <a:rPr b="1" dirty="0" sz="2400" lang="en-US" err="1">
                <a:ea typeface="+mn-lt"/>
                <a:cs typeface="+mn-lt"/>
              </a:rPr>
              <a:t>tipo</a:t>
            </a:r>
            <a:r>
              <a:rPr b="1" dirty="0" sz="2400" lang="en-US">
                <a:ea typeface="+mn-lt"/>
                <a:cs typeface="+mn-lt"/>
              </a:rPr>
              <a:t> de </a:t>
            </a:r>
            <a:r>
              <a:rPr b="1" dirty="0" sz="2400" lang="en-US" err="1">
                <a:ea typeface="+mn-lt"/>
                <a:cs typeface="+mn-lt"/>
              </a:rPr>
              <a:t>estructura</a:t>
            </a:r>
            <a:r>
              <a:rPr b="1" dirty="0" sz="2400" lang="en-US">
                <a:ea typeface="+mn-lt"/>
                <a:cs typeface="+mn-lt"/>
              </a:rPr>
              <a:t> de </a:t>
            </a:r>
            <a:r>
              <a:rPr b="1" dirty="0" sz="2400" lang="en-US" err="1">
                <a:ea typeface="+mn-lt"/>
                <a:cs typeface="+mn-lt"/>
              </a:rPr>
              <a:t>datos</a:t>
            </a:r>
            <a:r>
              <a:rPr b="1" dirty="0" sz="2400" lang="en-US">
                <a:ea typeface="+mn-lt"/>
                <a:cs typeface="+mn-lt"/>
              </a:rPr>
              <a:t> se </a:t>
            </a:r>
            <a:r>
              <a:rPr b="1" dirty="0" sz="2400" lang="en-US" err="1">
                <a:ea typeface="+mn-lt"/>
                <a:cs typeface="+mn-lt"/>
              </a:rPr>
              <a:t>puede</a:t>
            </a:r>
            <a:r>
              <a:rPr b="1" dirty="0" sz="2400" lang="en-US">
                <a:ea typeface="+mn-lt"/>
                <a:cs typeface="+mn-lt"/>
              </a:rPr>
              <a:t> </a:t>
            </a:r>
            <a:r>
              <a:rPr b="1" dirty="0" sz="2400" lang="en-US" err="1">
                <a:ea typeface="+mn-lt"/>
                <a:cs typeface="+mn-lt"/>
              </a:rPr>
              <a:t>realizar</a:t>
            </a:r>
            <a:r>
              <a:rPr b="1" dirty="0" sz="2400" lang="en-US">
                <a:ea typeface="+mn-lt"/>
                <a:cs typeface="+mn-lt"/>
              </a:rPr>
              <a:t> de dos </a:t>
            </a:r>
            <a:r>
              <a:rPr b="1" dirty="0" sz="2400" lang="en-US" err="1">
                <a:ea typeface="+mn-lt"/>
                <a:cs typeface="+mn-lt"/>
              </a:rPr>
              <a:t>modos</a:t>
            </a:r>
            <a:r>
              <a:rPr b="1" dirty="0" sz="2400" lang="en-US">
                <a:ea typeface="+mn-lt"/>
                <a:cs typeface="+mn-lt"/>
              </a:rPr>
              <a:t>:</a:t>
            </a:r>
            <a:endParaRPr dirty="0" sz="2400" lang="en-US">
              <a:ea typeface="+mn-lt"/>
              <a:cs typeface="+mn-lt"/>
            </a:endParaRPr>
          </a:p>
          <a:p>
            <a:r>
              <a:rPr dirty="0" sz="1800" lang="en-US" err="1">
                <a:ea typeface="+mn-lt"/>
                <a:cs typeface="+mn-lt"/>
              </a:rPr>
              <a:t>Incluir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en</a:t>
            </a:r>
            <a:r>
              <a:rPr dirty="0" sz="1800" lang="en-US">
                <a:ea typeface="+mn-lt"/>
                <a:cs typeface="+mn-lt"/>
              </a:rPr>
              <a:t> la </a:t>
            </a:r>
            <a:r>
              <a:rPr dirty="0" sz="1800" lang="en-US" err="1">
                <a:ea typeface="+mn-lt"/>
                <a:cs typeface="+mn-lt"/>
              </a:rPr>
              <a:t>propia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definición</a:t>
            </a:r>
            <a:r>
              <a:rPr dirty="0" sz="1800" lang="en-US">
                <a:ea typeface="+mn-lt"/>
                <a:cs typeface="+mn-lt"/>
              </a:rPr>
              <a:t> de la </a:t>
            </a:r>
            <a:r>
              <a:rPr dirty="0" sz="1800" lang="en-US" err="1">
                <a:ea typeface="+mn-lt"/>
                <a:cs typeface="+mn-lt"/>
              </a:rPr>
              <a:t>estructura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aquellas</a:t>
            </a:r>
            <a:r>
              <a:rPr dirty="0" sz="1800" lang="en-US">
                <a:ea typeface="+mn-lt"/>
                <a:cs typeface="+mn-lt"/>
              </a:rPr>
              <a:t> variables que se van a </a:t>
            </a:r>
            <a:r>
              <a:rPr dirty="0" sz="1800" lang="en-US" err="1">
                <a:ea typeface="+mn-lt"/>
                <a:cs typeface="+mn-lt"/>
              </a:rPr>
              <a:t>emplear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en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el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programa</a:t>
            </a:r>
            <a:r>
              <a:rPr dirty="0" sz="1800" lang="en-US">
                <a:ea typeface="+mn-lt"/>
                <a:cs typeface="+mn-lt"/>
              </a:rPr>
              <a:t>. </a:t>
            </a:r>
            <a:r>
              <a:rPr dirty="0" sz="1800" lang="en-US" err="1">
                <a:ea typeface="+mn-lt"/>
                <a:cs typeface="+mn-lt"/>
              </a:rPr>
              <a:t>Esta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declaración</a:t>
            </a:r>
            <a:r>
              <a:rPr dirty="0" sz="1800" lang="en-US">
                <a:ea typeface="+mn-lt"/>
                <a:cs typeface="+mn-lt"/>
              </a:rPr>
              <a:t> de variables  </a:t>
            </a:r>
            <a:r>
              <a:rPr dirty="0" sz="1800" lang="en-US" err="1">
                <a:ea typeface="+mn-lt"/>
                <a:cs typeface="+mn-lt"/>
              </a:rPr>
              <a:t>implica</a:t>
            </a:r>
            <a:r>
              <a:rPr dirty="0" sz="1800" lang="en-US">
                <a:ea typeface="+mn-lt"/>
                <a:cs typeface="+mn-lt"/>
              </a:rPr>
              <a:t> que </a:t>
            </a:r>
            <a:r>
              <a:rPr dirty="0" sz="1800" lang="en-US" err="1">
                <a:ea typeface="+mn-lt"/>
                <a:cs typeface="+mn-lt"/>
              </a:rPr>
              <a:t>el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ámbito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en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el</a:t>
            </a:r>
            <a:r>
              <a:rPr dirty="0" sz="1800" lang="en-US">
                <a:ea typeface="+mn-lt"/>
                <a:cs typeface="+mn-lt"/>
              </a:rPr>
              <a:t> que </a:t>
            </a:r>
            <a:r>
              <a:rPr dirty="0" sz="1800" lang="en-US" err="1">
                <a:ea typeface="+mn-lt"/>
                <a:cs typeface="+mn-lt"/>
              </a:rPr>
              <a:t>éstas</a:t>
            </a:r>
            <a:r>
              <a:rPr dirty="0" sz="1800" lang="en-US">
                <a:ea typeface="+mn-lt"/>
                <a:cs typeface="+mn-lt"/>
              </a:rPr>
              <a:t> son </a:t>
            </a:r>
            <a:r>
              <a:rPr dirty="0" sz="1800" lang="en-US" err="1">
                <a:ea typeface="+mn-lt"/>
                <a:cs typeface="+mn-lt"/>
              </a:rPr>
              <a:t>reconocidas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será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el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mismo</a:t>
            </a:r>
            <a:r>
              <a:rPr dirty="0" sz="1800" lang="en-US">
                <a:ea typeface="+mn-lt"/>
                <a:cs typeface="+mn-lt"/>
              </a:rPr>
              <a:t> que </a:t>
            </a:r>
            <a:r>
              <a:rPr dirty="0" sz="1800" lang="en-US" err="1">
                <a:ea typeface="+mn-lt"/>
                <a:cs typeface="+mn-lt"/>
              </a:rPr>
              <a:t>el</a:t>
            </a:r>
            <a:r>
              <a:rPr dirty="0" sz="1800" lang="en-US">
                <a:ea typeface="+mn-lt"/>
                <a:cs typeface="+mn-lt"/>
              </a:rPr>
              <a:t> de la </a:t>
            </a:r>
            <a:r>
              <a:rPr dirty="0" sz="1800" lang="en-US" err="1">
                <a:ea typeface="+mn-lt"/>
                <a:cs typeface="+mn-lt"/>
              </a:rPr>
              <a:t>declaración</a:t>
            </a:r>
            <a:r>
              <a:rPr dirty="0" sz="1800" lang="en-US">
                <a:ea typeface="+mn-lt"/>
                <a:cs typeface="+mn-lt"/>
              </a:rPr>
              <a:t> del </a:t>
            </a:r>
            <a:r>
              <a:rPr dirty="0" sz="1800" lang="en-US" err="1">
                <a:ea typeface="+mn-lt"/>
                <a:cs typeface="+mn-lt"/>
              </a:rPr>
              <a:t>tipo</a:t>
            </a:r>
            <a:r>
              <a:rPr dirty="0" sz="1800" lang="en-US">
                <a:ea typeface="+mn-lt"/>
                <a:cs typeface="+mn-lt"/>
              </a:rPr>
              <a:t> de </a:t>
            </a:r>
            <a:r>
              <a:rPr dirty="0" sz="1800" lang="en-US" err="1">
                <a:ea typeface="+mn-lt"/>
                <a:cs typeface="+mn-lt"/>
              </a:rPr>
              <a:t>dato</a:t>
            </a:r>
            <a:r>
              <a:rPr dirty="0" sz="1800" lang="en-US">
                <a:ea typeface="+mn-lt"/>
                <a:cs typeface="+mn-lt"/>
              </a:rPr>
              <a:t> </a:t>
            </a:r>
            <a:r>
              <a:rPr dirty="0" sz="1800" lang="en-US" err="1">
                <a:ea typeface="+mn-lt"/>
                <a:cs typeface="+mn-lt"/>
              </a:rPr>
              <a:t>estructura</a:t>
            </a:r>
            <a:r>
              <a:rPr dirty="0" sz="1800" lang="en-US">
                <a:ea typeface="+mn-lt"/>
                <a:cs typeface="+mn-lt"/>
              </a:rPr>
              <a:t>.</a:t>
            </a:r>
          </a:p>
          <a:p>
            <a:endParaRPr dirty="0" sz="1600" lang="en-US">
              <a:ea typeface="+mn-lt"/>
              <a:cs typeface="+mn-lt"/>
            </a:endParaRPr>
          </a:p>
          <a:p>
            <a:endParaRPr dirty="0" sz="1600" lang="en-US">
              <a:ea typeface="+mn-lt"/>
              <a:cs typeface="+mn-lt"/>
            </a:endParaRPr>
          </a:p>
          <a:p>
            <a:pPr indent="0" marL="0">
              <a:buNone/>
            </a:pPr>
            <a:br>
              <a:rPr b="1" dirty="0" lang="en-US">
                <a:ea typeface="+mn-lt"/>
                <a:cs typeface="+mn-lt"/>
              </a:rPr>
            </a:br>
            <a:r>
              <a:rPr b="1" dirty="0" lang="en-US">
                <a:ea typeface="+mn-lt"/>
                <a:cs typeface="+mn-lt"/>
              </a:rPr>
              <a:t> </a:t>
            </a:r>
            <a:endParaRPr lang="en-US"/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2455333" y="2760133"/>
          <a:ext cx="6096000" cy="280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688698">
                <a:tc>
                  <a:txBody>
                    <a:bodyPr/>
                    <a:p>
                      <a:r>
                        <a:rPr dirty="0" lang="en-US"/>
                        <a:t>                        struct  {</a:t>
                      </a:r>
                    </a:p>
                  </a:txBody>
                  <a:tcPr anchor="ctr"/>
                </a:tc>
              </a:tr>
              <a:tr h="423058">
                <a:tc>
                  <a:txBody>
                    <a:bodyPr/>
                    <a:p>
                      <a:r>
                        <a:rPr dirty="0" lang="en-US"/>
                        <a:t>          </a:t>
                      </a:r>
                      <a:r>
                        <a:rPr dirty="0" lang="en-US" err="1"/>
                        <a:t>long_int</a:t>
                      </a:r>
                      <a:r>
                        <a:rPr dirty="0" lang="en-US"/>
                        <a:t>  </a:t>
                      </a:r>
                      <a:r>
                        <a:rPr dirty="0" lang="en-US" err="1"/>
                        <a:t>num_tarjeta</a:t>
                      </a:r>
                      <a:r>
                        <a:rPr dirty="0" lang="en-US"/>
                        <a:t>;</a:t>
                      </a:r>
                    </a:p>
                  </a:txBody>
                  <a:tcPr anchor="ctr"/>
                </a:tc>
              </a:tr>
              <a:tr h="423058">
                <a:tc>
                  <a:txBody>
                    <a:bodyPr/>
                    <a:p>
                      <a:r>
                        <a:rPr dirty="0" lang="en-US"/>
                        <a:t>  char </a:t>
                      </a:r>
                      <a:r>
                        <a:rPr dirty="0" lang="en-US" err="1"/>
                        <a:t>tipo_cuenta</a:t>
                      </a:r>
                      <a:r>
                        <a:rPr dirty="0" lang="en-US"/>
                        <a:t>; </a:t>
                      </a:r>
                    </a:p>
                  </a:txBody>
                  <a:tcPr anchor="ctr"/>
                </a:tc>
              </a:tr>
              <a:tr h="423058">
                <a:tc>
                  <a:txBody>
                    <a:bodyPr/>
                    <a:p>
                      <a:r>
                        <a:rPr dirty="0" lang="en-US"/>
                        <a:t>   char </a:t>
                      </a:r>
                      <a:r>
                        <a:rPr dirty="0" lang="en-US" err="1"/>
                        <a:t>nombre</a:t>
                      </a:r>
                      <a:r>
                        <a:rPr dirty="0" lang="en-US"/>
                        <a:t> [80]; </a:t>
                      </a:r>
                    </a:p>
                  </a:txBody>
                  <a:tcPr anchor="ctr"/>
                </a:tc>
              </a:tr>
              <a:tr h="423058">
                <a:tc>
                  <a:txBody>
                    <a:bodyPr/>
                    <a:p>
                      <a:r>
                        <a:rPr dirty="0" lang="en-US"/>
                        <a:t>float  </a:t>
                      </a:r>
                      <a:r>
                        <a:rPr dirty="0" lang="en-US" err="1"/>
                        <a:t>saldo</a:t>
                      </a:r>
                      <a:r>
                        <a:rPr dirty="0" lang="en-US"/>
                        <a:t>; </a:t>
                      </a:r>
                    </a:p>
                  </a:txBody>
                  <a:tcPr anchor="ctr"/>
                </a:tc>
              </a:tr>
              <a:tr h="423058">
                <a:tc>
                  <a:txBody>
                    <a:bodyPr/>
                    <a:p>
                      <a:r>
                        <a:rPr dirty="0" lang="en-US"/>
                        <a:t>} cliente1, cliente2; 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606" name="TextBox 5"/>
          <p:cNvSpPr txBox="1"/>
          <p:nvPr/>
        </p:nvSpPr>
        <p:spPr>
          <a:xfrm>
            <a:off x="8966200" y="3539067"/>
            <a:ext cx="2743200" cy="1691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009900"/>
                </a:solidFill>
                <a:latin typeface="Times New Roman"/>
                <a:cs typeface="Times New Roman"/>
              </a:rPr>
              <a:t>Ejemplo: </a:t>
            </a:r>
            <a:r>
              <a:rPr b="1" lang="en-US">
                <a:latin typeface="Times New Roman"/>
                <a:cs typeface="Times New Roman"/>
              </a:rPr>
              <a:t>estructura de una tarjeta bancaria, utilizando esta primera forma:</a:t>
            </a:r>
            <a:br>
              <a:rPr lang="en-US">
                <a:latin typeface="Times New Roman"/>
                <a:cs typeface="Times New Roman"/>
              </a:rPr>
            </a:br>
            <a:r>
              <a:rPr lang="en-US">
                <a:latin typeface="Times New Roman"/>
                <a:cs typeface="Times New Roman"/>
              </a:rPr>
              <a:t> 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 anchor="b" bIns="0" lIns="0" rIns="0" rtlCol="0" tIns="0" vert="horz">
            <a:noAutofit/>
          </a:bodyPr>
          <a:p>
            <a:r>
              <a:rPr b="0" dirty="0" sz="1600" lang="en-US">
                <a:ea typeface="+mj-lt"/>
                <a:cs typeface="+mj-lt"/>
              </a:rPr>
              <a:t>La </a:t>
            </a:r>
            <a:r>
              <a:rPr b="0" sz="1600" lang="en-US" err="1">
                <a:ea typeface="+mj-lt"/>
                <a:cs typeface="+mj-lt"/>
              </a:rPr>
              <a:t>otra</a:t>
            </a:r>
            <a:r>
              <a:rPr b="0" dirty="0" sz="1600" lang="en-US">
                <a:ea typeface="+mj-lt"/>
                <a:cs typeface="+mj-lt"/>
              </a:rPr>
              <a:t> es </a:t>
            </a:r>
            <a:r>
              <a:rPr b="0" sz="1600" lang="en-US" err="1">
                <a:ea typeface="+mj-lt"/>
                <a:cs typeface="+mj-lt"/>
              </a:rPr>
              <a:t>Definir</a:t>
            </a:r>
            <a:r>
              <a:rPr b="0" dirty="0" sz="1600" lang="en-US">
                <a:ea typeface="+mj-lt"/>
                <a:cs typeface="+mj-lt"/>
              </a:rPr>
              <a:t> </a:t>
            </a:r>
            <a:r>
              <a:rPr b="0" sz="1600" lang="en-US" err="1">
                <a:ea typeface="+mj-lt"/>
                <a:cs typeface="+mj-lt"/>
              </a:rPr>
              <a:t>el</a:t>
            </a:r>
            <a:r>
              <a:rPr b="0" dirty="0" sz="1600" lang="en-US">
                <a:ea typeface="+mj-lt"/>
                <a:cs typeface="+mj-lt"/>
              </a:rPr>
              <a:t> </a:t>
            </a:r>
            <a:r>
              <a:rPr b="0" sz="1600" lang="en-US" err="1">
                <a:ea typeface="+mj-lt"/>
                <a:cs typeface="+mj-lt"/>
              </a:rPr>
              <a:t>tipo</a:t>
            </a:r>
            <a:r>
              <a:rPr b="0" dirty="0" sz="1600" lang="en-US">
                <a:ea typeface="+mj-lt"/>
                <a:cs typeface="+mj-lt"/>
              </a:rPr>
              <a:t> de </a:t>
            </a:r>
            <a:r>
              <a:rPr b="0" sz="1600" lang="en-US" err="1">
                <a:ea typeface="+mj-lt"/>
                <a:cs typeface="+mj-lt"/>
              </a:rPr>
              <a:t>dato</a:t>
            </a:r>
            <a:r>
              <a:rPr b="0" dirty="0" sz="1600" lang="en-US">
                <a:ea typeface="+mj-lt"/>
                <a:cs typeface="+mj-lt"/>
              </a:rPr>
              <a:t> </a:t>
            </a:r>
            <a:r>
              <a:rPr b="0" sz="1600" lang="en-US" err="1">
                <a:ea typeface="+mj-lt"/>
                <a:cs typeface="+mj-lt"/>
              </a:rPr>
              <a:t>estructura</a:t>
            </a:r>
            <a:r>
              <a:rPr b="0" dirty="0" sz="1600" lang="en-US">
                <a:ea typeface="+mj-lt"/>
                <a:cs typeface="+mj-lt"/>
              </a:rPr>
              <a:t> con un </a:t>
            </a:r>
            <a:r>
              <a:rPr b="0" sz="1600" lang="en-US" err="1">
                <a:ea typeface="+mj-lt"/>
                <a:cs typeface="+mj-lt"/>
              </a:rPr>
              <a:t>nombre</a:t>
            </a:r>
            <a:r>
              <a:rPr b="0" dirty="0" sz="1600" lang="en-US">
                <a:ea typeface="+mj-lt"/>
                <a:cs typeface="+mj-lt"/>
              </a:rPr>
              <a:t> </a:t>
            </a:r>
            <a:r>
              <a:rPr b="0" sz="1600" lang="en-US" err="1">
                <a:ea typeface="+mj-lt"/>
                <a:cs typeface="+mj-lt"/>
              </a:rPr>
              <a:t>determinado</a:t>
            </a:r>
            <a:r>
              <a:rPr b="0" dirty="0" sz="1600" lang="en-US">
                <a:ea typeface="+mj-lt"/>
                <a:cs typeface="+mj-lt"/>
              </a:rPr>
              <a:t> y </a:t>
            </a:r>
            <a:r>
              <a:rPr b="0" sz="1600" lang="en-US" err="1">
                <a:ea typeface="+mj-lt"/>
                <a:cs typeface="+mj-lt"/>
              </a:rPr>
              <a:t>declarar</a:t>
            </a:r>
            <a:r>
              <a:rPr b="0" dirty="0" sz="1600" lang="en-US">
                <a:ea typeface="+mj-lt"/>
                <a:cs typeface="+mj-lt"/>
              </a:rPr>
              <a:t> </a:t>
            </a:r>
            <a:r>
              <a:rPr b="0" sz="1600" lang="en-US" err="1">
                <a:ea typeface="+mj-lt"/>
                <a:cs typeface="+mj-lt"/>
              </a:rPr>
              <a:t>posteriormente</a:t>
            </a:r>
            <a:r>
              <a:rPr b="0" dirty="0" sz="1600" lang="en-US">
                <a:ea typeface="+mj-lt"/>
                <a:cs typeface="+mj-lt"/>
              </a:rPr>
              <a:t> las variables de ese </a:t>
            </a:r>
            <a:r>
              <a:rPr b="0" sz="1600" lang="en-US" err="1">
                <a:ea typeface="+mj-lt"/>
                <a:cs typeface="+mj-lt"/>
              </a:rPr>
              <a:t>tipo</a:t>
            </a:r>
            <a:r>
              <a:rPr b="0" dirty="0" sz="1600" lang="en-US">
                <a:ea typeface="+mj-lt"/>
                <a:cs typeface="+mj-lt"/>
              </a:rPr>
              <a:t> de </a:t>
            </a:r>
            <a:r>
              <a:rPr b="0" sz="1600" lang="en-US" err="1">
                <a:ea typeface="+mj-lt"/>
                <a:cs typeface="+mj-lt"/>
              </a:rPr>
              <a:t>dato</a:t>
            </a:r>
            <a:r>
              <a:rPr b="0" dirty="0" sz="1600" lang="en-US">
                <a:ea typeface="+mj-lt"/>
                <a:cs typeface="+mj-lt"/>
              </a:rPr>
              <a:t>. Para </a:t>
            </a:r>
            <a:r>
              <a:rPr b="0" sz="1600" lang="en-US" err="1">
                <a:ea typeface="+mj-lt"/>
                <a:cs typeface="+mj-lt"/>
              </a:rPr>
              <a:t>ello</a:t>
            </a:r>
            <a:r>
              <a:rPr b="0" dirty="0" sz="1600" lang="en-US">
                <a:ea typeface="+mj-lt"/>
                <a:cs typeface="+mj-lt"/>
              </a:rPr>
              <a:t> la </a:t>
            </a:r>
            <a:r>
              <a:rPr b="0" sz="1600" lang="en-US" err="1">
                <a:ea typeface="+mj-lt"/>
                <a:cs typeface="+mj-lt"/>
              </a:rPr>
              <a:t>estructura</a:t>
            </a:r>
            <a:r>
              <a:rPr b="0" dirty="0" sz="1600" lang="en-US">
                <a:ea typeface="+mj-lt"/>
                <a:cs typeface="+mj-lt"/>
              </a:rPr>
              <a:t> se </a:t>
            </a:r>
            <a:r>
              <a:rPr b="0" sz="1600" lang="en-US" err="1">
                <a:ea typeface="+mj-lt"/>
                <a:cs typeface="+mj-lt"/>
              </a:rPr>
              <a:t>identificará</a:t>
            </a:r>
            <a:r>
              <a:rPr b="0" dirty="0" sz="1600" lang="en-US">
                <a:ea typeface="+mj-lt"/>
                <a:cs typeface="+mj-lt"/>
              </a:rPr>
              <a:t> con un </a:t>
            </a:r>
            <a:r>
              <a:rPr b="0" sz="1600" lang="en-US" err="1">
                <a:ea typeface="+mj-lt"/>
                <a:cs typeface="+mj-lt"/>
              </a:rPr>
              <a:t>nombre</a:t>
            </a:r>
            <a:r>
              <a:rPr b="0" dirty="0" sz="1600" lang="en-US">
                <a:ea typeface="+mj-lt"/>
                <a:cs typeface="+mj-lt"/>
              </a:rPr>
              <a:t> de forma </a:t>
            </a:r>
            <a:r>
              <a:rPr b="0" sz="1600" lang="en-US" err="1">
                <a:ea typeface="+mj-lt"/>
                <a:cs typeface="+mj-lt"/>
              </a:rPr>
              <a:t>obligatoria</a:t>
            </a:r>
            <a:r>
              <a:rPr b="0" dirty="0" sz="1600" lang="en-US">
                <a:ea typeface="+mj-lt"/>
                <a:cs typeface="+mj-lt"/>
              </a:rPr>
              <a:t>.</a:t>
            </a:r>
            <a:br>
              <a:rPr b="0" dirty="0" sz="1600" lang="en-US">
                <a:ea typeface="+mj-lt"/>
                <a:cs typeface="+mj-lt"/>
              </a:rPr>
            </a:br>
            <a:endParaRPr b="0" dirty="0" sz="1600" lang="en-US">
              <a:ea typeface="+mj-lt"/>
              <a:cs typeface="+mj-lt"/>
            </a:endParaRPr>
          </a:p>
        </p:txBody>
      </p:sp>
      <p:graphicFrame>
        <p:nvGraphicFramePr>
          <p:cNvPr id="419430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599" y="3145896"/>
          <a:ext cx="102409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963"/>
              </a:tblGrid>
              <a:tr h="0">
                <a:tc>
                  <a:txBody>
                    <a:bodyPr/>
                    <a:p>
                      <a:r>
                        <a:rPr lang="en-US"/>
                        <a:t>                  struct  {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         long_int  num_tarjeta;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  char tipo_cuenta;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   char nombre [80];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float  saldo;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                  }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r>
                        <a:rPr lang="en-US"/>
                        <a:t>struct  tarjetas cli1, cli2; 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608" name="TextBox 5"/>
          <p:cNvSpPr txBox="1"/>
          <p:nvPr/>
        </p:nvSpPr>
        <p:spPr>
          <a:xfrm>
            <a:off x="4478866" y="1955800"/>
            <a:ext cx="2743200" cy="16916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009900"/>
                </a:solidFill>
                <a:latin typeface="Times New Roman"/>
                <a:cs typeface="Times New Roman"/>
              </a:rPr>
              <a:t>Ejemplo: </a:t>
            </a:r>
            <a:r>
              <a:rPr b="1" lang="en-US">
                <a:latin typeface="Times New Roman"/>
                <a:cs typeface="Times New Roman"/>
              </a:rPr>
              <a:t>estructura de una tarjeta bancaria, utilizando la segunda forma:</a:t>
            </a:r>
            <a:br>
              <a:rPr lang="en-US">
                <a:latin typeface="Times New Roman"/>
                <a:cs typeface="Times New Roman"/>
              </a:rPr>
            </a:br>
            <a:r>
              <a:rPr lang="en-US">
                <a:latin typeface="Times New Roman"/>
                <a:cs typeface="Times New Roman"/>
              </a:rPr>
              <a:t> 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946393" y="65513"/>
            <a:ext cx="10241280" cy="1234440"/>
          </a:xfrm>
        </p:spPr>
        <p:txBody>
          <a:bodyPr/>
          <a:p>
            <a:r>
              <a:rPr b="0" dirty="0" lang="en-US" err="1">
                <a:ea typeface="+mj-lt"/>
                <a:cs typeface="+mj-lt"/>
              </a:rPr>
              <a:t>Arreglos</a:t>
            </a:r>
            <a:r>
              <a:rPr b="0" dirty="0" lang="en-US">
                <a:ea typeface="+mj-lt"/>
                <a:cs typeface="+mj-lt"/>
              </a:rPr>
              <a:t> vs </a:t>
            </a:r>
            <a:r>
              <a:rPr b="0" dirty="0" lang="en-US" err="1">
                <a:ea typeface="+mj-lt"/>
                <a:cs typeface="+mj-lt"/>
              </a:rPr>
              <a:t>Estructuras</a:t>
            </a:r>
            <a:endParaRPr dirty="0" lang="en-US" err="1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855134" y="1629665"/>
            <a:ext cx="4380466" cy="3959352"/>
          </a:xfrm>
        </p:spPr>
        <p:txBody>
          <a:bodyPr anchor="t" bIns="0" lIns="0" rIns="0" rtlCol="0" tIns="0" vert="horz">
            <a:normAutofit/>
          </a:bodyPr>
          <a:p>
            <a:pPr indent="0" marL="0">
              <a:buNone/>
            </a:pPr>
            <a:r>
              <a:rPr dirty="0" lang="en-US">
                <a:ea typeface="+mn-lt"/>
                <a:cs typeface="+mn-lt"/>
              </a:rPr>
              <a:t>Los </a:t>
            </a:r>
            <a:r>
              <a:rPr dirty="0" lang="en-US" err="1">
                <a:ea typeface="+mn-lt"/>
                <a:cs typeface="+mn-lt"/>
              </a:rPr>
              <a:t>arreglos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permiten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almacenar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muchos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elementos</a:t>
            </a:r>
            <a:r>
              <a:rPr dirty="0" lang="en-US">
                <a:ea typeface="+mn-lt"/>
                <a:cs typeface="+mn-lt"/>
              </a:rPr>
              <a:t> del </a:t>
            </a:r>
            <a:r>
              <a:rPr dirty="0" lang="en-US" err="1">
                <a:ea typeface="+mn-lt"/>
                <a:cs typeface="+mn-lt"/>
              </a:rPr>
              <a:t>mismo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tipo</a:t>
            </a:r>
            <a:r>
              <a:rPr dirty="0" lang="en-US">
                <a:ea typeface="+mn-lt"/>
                <a:cs typeface="+mn-lt"/>
              </a:rPr>
              <a:t>; </a:t>
            </a:r>
            <a:r>
              <a:rPr dirty="0" lang="en-US" err="1">
                <a:ea typeface="+mn-lt"/>
                <a:cs typeface="+mn-lt"/>
              </a:rPr>
              <a:t>si</a:t>
            </a:r>
            <a:r>
              <a:rPr dirty="0" lang="en-US">
                <a:ea typeface="+mn-lt"/>
                <a:cs typeface="+mn-lt"/>
              </a:rPr>
              <a:t> se </a:t>
            </a:r>
            <a:r>
              <a:rPr dirty="0" lang="en-US" err="1">
                <a:ea typeface="+mn-lt"/>
                <a:cs typeface="+mn-lt"/>
              </a:rPr>
              <a:t>declara</a:t>
            </a:r>
            <a:r>
              <a:rPr dirty="0" lang="en-US">
                <a:ea typeface="+mn-lt"/>
                <a:cs typeface="+mn-lt"/>
              </a:rPr>
              <a:t> un </a:t>
            </a:r>
            <a:r>
              <a:rPr dirty="0" lang="en-US" err="1">
                <a:ea typeface="+mn-lt"/>
                <a:cs typeface="+mn-lt"/>
              </a:rPr>
              <a:t>arreglo</a:t>
            </a:r>
            <a:r>
              <a:rPr dirty="0" lang="en-US">
                <a:ea typeface="+mn-lt"/>
                <a:cs typeface="+mn-lt"/>
              </a:rPr>
              <a:t> de </a:t>
            </a:r>
            <a:r>
              <a:rPr dirty="0" lang="en-US" err="1">
                <a:ea typeface="+mn-lt"/>
                <a:cs typeface="+mn-lt"/>
              </a:rPr>
              <a:t>flotantes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solamente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podrá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almacenar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datos</a:t>
            </a:r>
            <a:r>
              <a:rPr dirty="0" lang="en-US">
                <a:ea typeface="+mn-lt"/>
                <a:cs typeface="+mn-lt"/>
              </a:rPr>
              <a:t> </a:t>
            </a:r>
            <a:r>
              <a:rPr dirty="0" lang="en-US" err="1">
                <a:ea typeface="+mn-lt"/>
                <a:cs typeface="+mn-lt"/>
              </a:rPr>
              <a:t>flotantes</a:t>
            </a:r>
            <a:r>
              <a:rPr dirty="0" lang="en-US">
                <a:ea typeface="+mn-lt"/>
                <a:cs typeface="+mn-lt"/>
              </a:rPr>
              <a:t>.</a:t>
            </a:r>
            <a:endParaRPr dirty="0" lang="en-US"/>
          </a:p>
        </p:txBody>
      </p:sp>
      <p:sp>
        <p:nvSpPr>
          <p:cNvPr id="1048611" name="TextBox 3"/>
          <p:cNvSpPr txBox="1"/>
          <p:nvPr/>
        </p:nvSpPr>
        <p:spPr>
          <a:xfrm>
            <a:off x="6246519" y="1815629"/>
            <a:ext cx="5794962" cy="149476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28600" marL="228600">
              <a:lnSpc>
                <a:spcPct val="120000"/>
              </a:lnSpc>
              <a:spcBef>
                <a:spcPts val="1000"/>
              </a:spcBef>
            </a:pPr>
            <a:r>
              <a:rPr dirty="0" lang="en-US"/>
              <a:t>En </a:t>
            </a:r>
            <a:r>
              <a:rPr dirty="0" lang="en-US" err="1"/>
              <a:t>cambio</a:t>
            </a:r>
            <a:r>
              <a:rPr dirty="0" lang="en-US"/>
              <a:t> las </a:t>
            </a:r>
            <a:r>
              <a:rPr dirty="0" lang="en-US" err="1"/>
              <a:t>estructuras</a:t>
            </a:r>
            <a:r>
              <a:rPr dirty="0" lang="en-US"/>
              <a:t> </a:t>
            </a:r>
            <a:r>
              <a:rPr dirty="0" lang="en-US" err="1"/>
              <a:t>permiten</a:t>
            </a:r>
            <a:r>
              <a:rPr dirty="0" lang="en-US"/>
              <a:t> </a:t>
            </a:r>
            <a:r>
              <a:rPr dirty="0" lang="en-US" err="1"/>
              <a:t>almacenar</a:t>
            </a:r>
            <a:r>
              <a:rPr dirty="0" lang="en-US"/>
              <a:t> </a:t>
            </a:r>
            <a:r>
              <a:rPr dirty="0" lang="en-US" err="1"/>
              <a:t>elementos</a:t>
            </a:r>
            <a:r>
              <a:rPr dirty="0" lang="en-US"/>
              <a:t> de </a:t>
            </a:r>
            <a:r>
              <a:rPr dirty="0" lang="en-US" err="1"/>
              <a:t>diferentes</a:t>
            </a:r>
            <a:r>
              <a:rPr dirty="0" lang="en-US"/>
              <a:t> </a:t>
            </a:r>
            <a:r>
              <a:rPr dirty="0" lang="en-US" err="1"/>
              <a:t>tipos</a:t>
            </a:r>
            <a:r>
              <a:rPr dirty="0" lang="en-US"/>
              <a:t> de </a:t>
            </a:r>
            <a:r>
              <a:rPr dirty="0" lang="en-US" err="1"/>
              <a:t>datos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/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/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14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409318" y="1410082"/>
            <a:ext cx="6858000" cy="4037835"/>
          </a:xfrm>
          <a:prstGeom prst="rect"/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6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-1153806" y="1153804"/>
            <a:ext cx="6346209" cy="4038601"/>
          </a:xfrm>
          <a:prstGeom prst="rect"/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 flipH="1">
            <a:off x="759574" y="3578975"/>
            <a:ext cx="2502407" cy="4055644"/>
          </a:xfrm>
          <a:prstGeom prst="rect"/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Freeform: Shap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1502" y="700132"/>
            <a:ext cx="3801057" cy="3406187"/>
          </a:xfrm>
        </p:spPr>
        <p:txBody>
          <a:bodyPr anchor="b" bIns="0" lIns="0" rIns="0" rtlCol="0" tIns="0" vert="horz">
            <a:normAutofit/>
          </a:bodyPr>
          <a:p>
            <a:pPr algn="r">
              <a:lnSpc>
                <a:spcPct val="90000"/>
              </a:lnSpc>
            </a:pPr>
            <a:r>
              <a:rPr dirty="0" sz="1500" lang="en-US" spc="750" err="1">
                <a:solidFill>
                  <a:schemeClr val="bg1"/>
                </a:solidFill>
              </a:rPr>
              <a:t>Declaración</a:t>
            </a:r>
            <a:r>
              <a:rPr dirty="0" sz="1500" lang="en-US" spc="750">
                <a:solidFill>
                  <a:schemeClr val="bg1"/>
                </a:solidFill>
              </a:rPr>
              <a:t> de </a:t>
            </a:r>
            <a:r>
              <a:rPr dirty="0" sz="1500" lang="en-US" spc="750" err="1">
                <a:solidFill>
                  <a:schemeClr val="bg1"/>
                </a:solidFill>
              </a:rPr>
              <a:t>una</a:t>
            </a:r>
            <a:r>
              <a:rPr dirty="0" sz="1500" lang="en-US" spc="750">
                <a:solidFill>
                  <a:schemeClr val="bg1"/>
                </a:solidFill>
              </a:rPr>
              <a:t> </a:t>
            </a:r>
            <a:r>
              <a:rPr dirty="0" sz="1500" lang="en-US" spc="750" err="1">
                <a:solidFill>
                  <a:schemeClr val="bg1"/>
                </a:solidFill>
              </a:rPr>
              <a:t>estructura</a:t>
            </a:r>
            <a:endParaRPr dirty="0" sz="1500" lang="en-US" spc="75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sz="1500" lang="en-US" spc="75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b="0" dirty="0" sz="1500" lang="en-US" spc="750">
                <a:solidFill>
                  <a:schemeClr val="bg1"/>
                </a:solidFill>
              </a:rPr>
              <a:t>Antes de </a:t>
            </a:r>
            <a:r>
              <a:rPr b="0" dirty="0" sz="1500" lang="en-US" spc="750" err="1">
                <a:solidFill>
                  <a:schemeClr val="bg1"/>
                </a:solidFill>
              </a:rPr>
              <a:t>crear</a:t>
            </a:r>
            <a:r>
              <a:rPr b="0" dirty="0" sz="1500" lang="en-US" spc="750">
                <a:solidFill>
                  <a:schemeClr val="bg1"/>
                </a:solidFill>
              </a:rPr>
              <a:t> variables de </a:t>
            </a:r>
            <a:r>
              <a:rPr b="0" dirty="0" sz="1500" lang="en-US" spc="750" err="1">
                <a:solidFill>
                  <a:schemeClr val="bg1"/>
                </a:solidFill>
              </a:rPr>
              <a:t>tipo</a:t>
            </a:r>
            <a:r>
              <a:rPr b="0" dirty="0" sz="1500" lang="en-US" spc="750">
                <a:solidFill>
                  <a:schemeClr val="bg1"/>
                </a:solidFill>
              </a:rPr>
              <a:t> </a:t>
            </a:r>
            <a:r>
              <a:rPr b="0" dirty="0" sz="1500" lang="en-US" spc="750" err="1">
                <a:solidFill>
                  <a:schemeClr val="bg1"/>
                </a:solidFill>
              </a:rPr>
              <a:t>estructura</a:t>
            </a:r>
            <a:r>
              <a:rPr b="0" dirty="0" sz="1500" lang="en-US" spc="750">
                <a:solidFill>
                  <a:schemeClr val="bg1"/>
                </a:solidFill>
              </a:rPr>
              <a:t> se </a:t>
            </a:r>
            <a:r>
              <a:rPr b="0" dirty="0" sz="1500" lang="en-US" spc="750" err="1">
                <a:solidFill>
                  <a:schemeClr val="bg1"/>
                </a:solidFill>
              </a:rPr>
              <a:t>debe</a:t>
            </a:r>
            <a:r>
              <a:rPr b="0" dirty="0" sz="1500" lang="en-US" spc="750">
                <a:solidFill>
                  <a:schemeClr val="bg1"/>
                </a:solidFill>
              </a:rPr>
              <a:t> </a:t>
            </a:r>
            <a:r>
              <a:rPr b="0" dirty="0" sz="1500" lang="en-US" spc="750" err="1">
                <a:solidFill>
                  <a:schemeClr val="bg1"/>
                </a:solidFill>
              </a:rPr>
              <a:t>definir</a:t>
            </a:r>
            <a:r>
              <a:rPr b="0" dirty="0" sz="1500" lang="en-US" spc="750">
                <a:solidFill>
                  <a:schemeClr val="bg1"/>
                </a:solidFill>
              </a:rPr>
              <a:t> </a:t>
            </a:r>
            <a:r>
              <a:rPr b="0" dirty="0" sz="1500" lang="en-US" spc="750" err="1">
                <a:solidFill>
                  <a:schemeClr val="bg1"/>
                </a:solidFill>
              </a:rPr>
              <a:t>su</a:t>
            </a:r>
            <a:r>
              <a:rPr b="0" dirty="0" sz="1500" lang="en-US" spc="750">
                <a:solidFill>
                  <a:schemeClr val="bg1"/>
                </a:solidFill>
              </a:rPr>
              <a:t> </a:t>
            </a:r>
            <a:r>
              <a:rPr b="0" dirty="0" sz="1500" lang="en-US" spc="750" err="1">
                <a:solidFill>
                  <a:schemeClr val="bg1"/>
                </a:solidFill>
              </a:rPr>
              <a:t>tipo</a:t>
            </a:r>
            <a:r>
              <a:rPr b="0" dirty="0" sz="1500" lang="en-US" spc="750">
                <a:solidFill>
                  <a:schemeClr val="bg1"/>
                </a:solidFill>
              </a:rPr>
              <a:t> de </a:t>
            </a:r>
            <a:r>
              <a:rPr b="0" dirty="0" sz="1500" lang="en-US" spc="750" err="1">
                <a:solidFill>
                  <a:schemeClr val="bg1"/>
                </a:solidFill>
              </a:rPr>
              <a:t>dato</a:t>
            </a:r>
            <a:r>
              <a:rPr b="0" dirty="0" sz="1500" lang="en-US" spc="750">
                <a:solidFill>
                  <a:schemeClr val="bg1"/>
                </a:solidFill>
              </a:rPr>
              <a:t>, y para </a:t>
            </a:r>
            <a:r>
              <a:rPr b="0" dirty="0" sz="1500" lang="en-US" spc="750" err="1">
                <a:solidFill>
                  <a:schemeClr val="bg1"/>
                </a:solidFill>
              </a:rPr>
              <a:t>esto</a:t>
            </a:r>
            <a:r>
              <a:rPr b="0" dirty="0" sz="1500" lang="en-US" spc="750">
                <a:solidFill>
                  <a:schemeClr val="bg1"/>
                </a:solidFill>
              </a:rPr>
              <a:t> se</a:t>
            </a:r>
          </a:p>
          <a:p>
            <a:pPr algn="r">
              <a:lnSpc>
                <a:spcPct val="90000"/>
              </a:lnSpc>
            </a:pPr>
            <a:endParaRPr b="0" dirty="0" sz="1500" lang="en-US" spc="75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b="0" dirty="0" sz="1500" lang="en-US" spc="750" err="1">
                <a:solidFill>
                  <a:schemeClr val="bg1"/>
                </a:solidFill>
              </a:rPr>
              <a:t>utiliza</a:t>
            </a:r>
            <a:r>
              <a:rPr b="0" dirty="0" sz="1500" lang="en-US" spc="750">
                <a:solidFill>
                  <a:schemeClr val="bg1"/>
                </a:solidFill>
              </a:rPr>
              <a:t> la palabra </a:t>
            </a:r>
            <a:r>
              <a:rPr b="0" dirty="0" sz="1500" lang="en-US" spc="750" err="1">
                <a:solidFill>
                  <a:schemeClr val="bg1"/>
                </a:solidFill>
              </a:rPr>
              <a:t>reservada</a:t>
            </a:r>
            <a:r>
              <a:rPr b="0" dirty="0" sz="1500" lang="en-US" spc="750">
                <a:solidFill>
                  <a:schemeClr val="bg1"/>
                </a:solidFill>
              </a:rPr>
              <a:t> struct.</a:t>
            </a:r>
          </a:p>
        </p:txBody>
      </p:sp>
      <p:pic>
        <p:nvPicPr>
          <p:cNvPr id="2097155" name="Picture 4" descr="Text  Description automatically generated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03619" y="1827611"/>
            <a:ext cx="7214138" cy="321029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371600" y="80565"/>
            <a:ext cx="10241280" cy="1234440"/>
          </a:xfrm>
        </p:spPr>
        <p:txBody>
          <a:bodyPr/>
          <a:p>
            <a:r>
              <a:rPr dirty="0" lang="en-US"/>
              <a:t>Variables de </a:t>
            </a:r>
            <a:r>
              <a:rPr dirty="0" lang="en-US" err="1"/>
              <a:t>tipo</a:t>
            </a:r>
            <a:r>
              <a:rPr dirty="0" lang="en-US"/>
              <a:t> struct</a:t>
            </a:r>
          </a:p>
        </p:txBody>
      </p:sp>
      <p:sp>
        <p:nvSpPr>
          <p:cNvPr id="1048621" name="Content Placeholder 11"/>
          <p:cNvSpPr>
            <a:spLocks noGrp="1"/>
          </p:cNvSpPr>
          <p:nvPr>
            <p:ph idx="1"/>
          </p:nvPr>
        </p:nvSpPr>
        <p:spPr>
          <a:xfrm>
            <a:off x="1333970" y="1481968"/>
            <a:ext cx="10241280" cy="3959352"/>
          </a:xfrm>
        </p:spPr>
        <p:txBody>
          <a:bodyPr anchor="t" bIns="0" lIns="0" rIns="0" rtlCol="0" tIns="0" vert="horz">
            <a:normAutofit/>
          </a:bodyPr>
          <a:p>
            <a:pPr indent="0" marL="0">
              <a:buNone/>
            </a:pPr>
            <a:r>
              <a:rPr dirty="0" lang="en-US"/>
              <a:t>Para </a:t>
            </a:r>
            <a:r>
              <a:rPr dirty="0" lang="en-US" err="1"/>
              <a:t>usarse</a:t>
            </a:r>
            <a:r>
              <a:rPr dirty="0" lang="en-US"/>
              <a:t> </a:t>
            </a:r>
            <a:r>
              <a:rPr dirty="0" lang="en-US" err="1"/>
              <a:t>deben</a:t>
            </a:r>
            <a:r>
              <a:rPr dirty="0" lang="en-US"/>
              <a:t> </a:t>
            </a:r>
            <a:r>
              <a:rPr dirty="0" lang="en-US" err="1"/>
              <a:t>declararse</a:t>
            </a:r>
            <a:r>
              <a:rPr dirty="0" lang="en-US"/>
              <a:t>  de la </a:t>
            </a:r>
            <a:r>
              <a:rPr dirty="0" lang="en-US" err="1"/>
              <a:t>siguiente</a:t>
            </a:r>
            <a:r>
              <a:rPr dirty="0" lang="en-US"/>
              <a:t> </a:t>
            </a:r>
            <a:r>
              <a:rPr dirty="0" lang="en-US" err="1"/>
              <a:t>manera,previo</a:t>
            </a:r>
            <a:r>
              <a:rPr dirty="0" lang="en-US"/>
              <a:t> a </a:t>
            </a:r>
            <a:r>
              <a:rPr dirty="0" lang="en-US" err="1"/>
              <a:t>su</a:t>
            </a:r>
            <a:r>
              <a:rPr dirty="0" lang="en-US"/>
              <a:t> </a:t>
            </a:r>
            <a:r>
              <a:rPr dirty="0" lang="en-US" err="1"/>
              <a:t>uso</a:t>
            </a: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56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90326" y="1985190"/>
            <a:ext cx="7014162" cy="1109622"/>
          </a:xfrm>
          <a:prstGeom prst="rect"/>
        </p:spPr>
      </p:pic>
      <p:sp>
        <p:nvSpPr>
          <p:cNvPr id="1048622" name="TextBox 13"/>
          <p:cNvSpPr txBox="1"/>
          <p:nvPr/>
        </p:nvSpPr>
        <p:spPr>
          <a:xfrm>
            <a:off x="1335852" y="3311407"/>
            <a:ext cx="8156222" cy="64633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lang="en-US"/>
              <a:t>Los </a:t>
            </a:r>
            <a:r>
              <a:rPr dirty="0" lang="en-US" err="1"/>
              <a:t>elementos</a:t>
            </a:r>
            <a:r>
              <a:rPr dirty="0" lang="en-US"/>
              <a:t> </a:t>
            </a:r>
            <a:r>
              <a:rPr dirty="0" lang="en-US" err="1"/>
              <a:t>dentro</a:t>
            </a:r>
            <a:r>
              <a:rPr dirty="0" lang="en-US"/>
              <a:t> del struct </a:t>
            </a:r>
            <a:r>
              <a:rPr dirty="0" lang="en-US" err="1"/>
              <a:t>pueden</a:t>
            </a:r>
            <a:r>
              <a:rPr dirty="0" lang="en-US"/>
              <a:t> ser </a:t>
            </a:r>
            <a:r>
              <a:rPr dirty="0" lang="en-US" err="1"/>
              <a:t>accedidos</a:t>
            </a:r>
            <a:r>
              <a:rPr dirty="0" lang="en-US"/>
              <a:t> </a:t>
            </a:r>
            <a:r>
              <a:rPr dirty="0" lang="en-US" err="1"/>
              <a:t>usando</a:t>
            </a:r>
            <a:r>
              <a:rPr dirty="0" lang="en-US"/>
              <a:t> un </a:t>
            </a:r>
            <a:r>
              <a:rPr dirty="0" lang="en-US" err="1"/>
              <a:t>punto;utilizando</a:t>
            </a:r>
            <a:r>
              <a:rPr dirty="0" lang="en-US"/>
              <a:t> </a:t>
            </a:r>
            <a:r>
              <a:rPr dirty="0" lang="en-US" err="1"/>
              <a:t>elejemplo</a:t>
            </a:r>
            <a:r>
              <a:rPr dirty="0" lang="en-US"/>
              <a:t> de </a:t>
            </a:r>
            <a:r>
              <a:rPr dirty="0" lang="en-US" err="1"/>
              <a:t>arriba</a:t>
            </a:r>
            <a:r>
              <a:rPr dirty="0" lang="en-US"/>
              <a:t> </a:t>
            </a:r>
            <a:r>
              <a:rPr dirty="0" lang="en-US" err="1"/>
              <a:t>sería</a:t>
            </a:r>
            <a:r>
              <a:rPr dirty="0" lang="en-US"/>
              <a:t>:</a:t>
            </a:r>
          </a:p>
        </p:txBody>
      </p:sp>
      <p:pic>
        <p:nvPicPr>
          <p:cNvPr id="2097157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28623" y="4132736"/>
            <a:ext cx="4841051" cy="102904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3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746674" y="-380058"/>
            <a:ext cx="3091607" cy="1727643"/>
          </a:xfrm>
        </p:spPr>
        <p:txBody>
          <a:bodyPr anchor="b">
            <a:normAutofit/>
          </a:bodyPr>
          <a:p>
            <a:r>
              <a:rPr sz="2800" lang="en-US"/>
              <a:t>Ejemplo de struct</a:t>
            </a:r>
          </a:p>
        </p:txBody>
      </p:sp>
      <p:pic>
        <p:nvPicPr>
          <p:cNvPr id="2097158" name="Picture 4" descr="Text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0585" b="25194"/>
          <a:stretch>
            <a:fillRect/>
          </a:stretch>
        </p:blipFill>
        <p:spPr>
          <a:xfrm>
            <a:off x="20" y="431"/>
            <a:ext cx="8115280" cy="6483570"/>
          </a:xfrm>
          <a:prstGeom prst="rect"/>
        </p:spPr>
      </p:pic>
      <p:sp>
        <p:nvSpPr>
          <p:cNvPr id="1048625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-1" y="6408741"/>
            <a:ext cx="12191998" cy="449257"/>
          </a:xfrm>
          <a:prstGeom prst="rect"/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6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0" y="6408314"/>
            <a:ext cx="8115300" cy="449258"/>
          </a:xfrm>
          <a:prstGeom prst="rect"/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5" descr="Tex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694326" y="2611971"/>
            <a:ext cx="2743200" cy="172813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7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0800000" flipH="1">
            <a:off x="0" y="-28757"/>
            <a:ext cx="12192002" cy="2378310"/>
          </a:xfrm>
          <a:prstGeom prst="rect"/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29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57203" y="-28758"/>
            <a:ext cx="11734798" cy="2378312"/>
          </a:xfrm>
          <a:prstGeom prst="rect"/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0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6200000">
            <a:off x="3701756" y="-3271597"/>
            <a:ext cx="2376595" cy="8865706"/>
          </a:xfrm>
          <a:prstGeom prst="rect"/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p>
            <a:r>
              <a:rPr sz="3200" lang="en-US">
                <a:solidFill>
                  <a:schemeClr val="bg1"/>
                </a:solidFill>
              </a:rPr>
              <a:t>Arreglosde estructuras</a:t>
            </a:r>
          </a:p>
        </p:txBody>
      </p:sp>
      <p:pic>
        <p:nvPicPr>
          <p:cNvPr id="2097160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1649" y="1675418"/>
            <a:ext cx="2160304" cy="3016078"/>
          </a:xfrm>
          <a:prstGeom prst="rect"/>
        </p:spPr>
      </p:pic>
      <p:pic>
        <p:nvPicPr>
          <p:cNvPr id="2097161" name="Picture 7" descr="Tex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20048" y="1675418"/>
            <a:ext cx="4587190" cy="3016078"/>
          </a:xfrm>
          <a:prstGeom prst="rect"/>
        </p:spPr>
      </p:pic>
      <p:sp>
        <p:nvSpPr>
          <p:cNvPr id="1048632" name="Content Placeholder 5"/>
          <p:cNvSpPr>
            <a:spLocks noGrp="1"/>
          </p:cNvSpPr>
          <p:nvPr>
            <p:ph idx="1"/>
          </p:nvPr>
        </p:nvSpPr>
        <p:spPr>
          <a:xfrm>
            <a:off x="1371601" y="4993537"/>
            <a:ext cx="9448800" cy="1332078"/>
          </a:xfrm>
        </p:spPr>
        <p:txBody>
          <a:bodyPr bIns="0" lIns="0" rIns="0" rtlCol="0" tIns="0" vert="horz">
            <a:normAutofit/>
          </a:bodyPr>
          <a:p>
            <a:pPr indent="0" marL="0">
              <a:buNone/>
            </a:pPr>
            <a:r>
              <a:rPr sz="1400" lang="en-US"/>
              <a:t>Así como los enteros,flotantes,doblers y chars pueden tener arreglos de esos tipos,struct tambien puede generar arreglos.</a:t>
            </a:r>
          </a:p>
          <a:p>
            <a:pPr indent="0" marL="0">
              <a:buNone/>
            </a:pPr>
            <a:r>
              <a:rPr sz="1400" lang="en-US"/>
              <a:t>Sirven para agrupar múltiples datos del mismo conjunto de elementos.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CPH2269</dc:creator>
  <dcterms:created xsi:type="dcterms:W3CDTF">2022-12-01T06:21:33Z</dcterms:created>
  <dcterms:modified xsi:type="dcterms:W3CDTF">2022-11-30T21:40:19Z</dcterms:modified>
</cp:coreProperties>
</file>