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3"/>
  </p:notesMasterIdLst>
  <p:handoutMasterIdLst>
    <p:handoutMasterId r:id="rId24"/>
  </p:handoutMasterIdLst>
  <p:sldIdLst>
    <p:sldId id="430" r:id="rId3"/>
    <p:sldId id="322" r:id="rId4"/>
    <p:sldId id="324" r:id="rId5"/>
    <p:sldId id="362" r:id="rId6"/>
    <p:sldId id="361" r:id="rId7"/>
    <p:sldId id="325" r:id="rId8"/>
    <p:sldId id="418" r:id="rId9"/>
    <p:sldId id="419" r:id="rId10"/>
    <p:sldId id="420" r:id="rId11"/>
    <p:sldId id="397" r:id="rId12"/>
    <p:sldId id="421" r:id="rId13"/>
    <p:sldId id="422" r:id="rId14"/>
    <p:sldId id="423" r:id="rId15"/>
    <p:sldId id="424" r:id="rId16"/>
    <p:sldId id="425" r:id="rId17"/>
    <p:sldId id="426" r:id="rId18"/>
    <p:sldId id="428" r:id="rId19"/>
    <p:sldId id="351" r:id="rId20"/>
    <p:sldId id="432" r:id="rId21"/>
    <p:sldId id="431" r:id="rId2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77728" autoAdjust="0"/>
  </p:normalViewPr>
  <p:slideViewPr>
    <p:cSldViewPr>
      <p:cViewPr>
        <p:scale>
          <a:sx n="75" d="100"/>
          <a:sy n="75" d="100"/>
        </p:scale>
        <p:origin x="-1050" y="-72"/>
      </p:cViewPr>
      <p:guideLst>
        <p:guide orient="horz" pos="2162"/>
        <p:guide pos="2917"/>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930"/>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0.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pPr>
                <a:defRPr/>
              </a:pPr>
              <a:t>12/28/2024</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pPr>
                <a:defRPr/>
              </a:pPr>
              <a:t>‹#›</a:t>
            </a:fld>
            <a:endParaRPr lang="en-US" altLang="en-US" dirty="0"/>
          </a:p>
        </p:txBody>
      </p:sp>
    </p:spTree>
    <p:extLst>
      <p:ext uri="{BB962C8B-B14F-4D97-AF65-F5344CB8AC3E}">
        <p14:creationId xmlns="" xmlns:p14="http://schemas.microsoft.com/office/powerpoint/2010/main" val="233223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pPr>
                <a:defRPr/>
              </a:pPr>
              <a:t>12/28/2024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pPr>
                <a:defRPr/>
              </a:pPr>
              <a:t>‹#›</a:t>
            </a:fld>
            <a:endParaRPr lang="en-US" altLang="en-US" dirty="0"/>
          </a:p>
        </p:txBody>
      </p:sp>
    </p:spTree>
    <p:extLst>
      <p:ext uri="{BB962C8B-B14F-4D97-AF65-F5344CB8AC3E}">
        <p14:creationId xmlns="" xmlns:p14="http://schemas.microsoft.com/office/powerpoint/2010/main" val="3555019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5</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12/28/2024</a:t>
            </a:fld>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pPr>
                <a:defRPr/>
              </a:pPr>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pPr>
                <a:defRPr/>
              </a:pPr>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pPr>
                <a:defRPr/>
              </a:pPr>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pPr>
                <a:defRPr/>
              </a:pPr>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pPr>
                <a:defRPr/>
              </a:pPr>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pPr>
                <a:defRPr/>
              </a:pPr>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544213AF-26F6-41FA-8D85-E2C5388D6E58}" type="datetimeFigureOut">
              <a:rPr lang="en-US" smtClean="0"/>
              <a:pPr/>
              <a:t>12/28/2024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spd="slow">
    <p:comb/>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pPr>
                <a:defRPr/>
              </a:pPr>
              <a:t>‹#›</a:t>
            </a:fld>
            <a:endParaRPr lang="en-US" alt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spd="slow">
    <p:comb/>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12/28/2024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pPr>
                <a:defRPr/>
              </a:pPr>
              <a:t>‹#›</a:t>
            </a:fld>
            <a:endParaRPr lang="en-US" altLang="en-US" dirty="0"/>
          </a:p>
        </p:txBody>
      </p:sp>
    </p:spTree>
  </p:cSld>
  <p:clrMapOvr>
    <a:overrideClrMapping bg1="lt1" tx1="dk1" bg2="lt2" tx2="dk2" accent1="accent1" accent2="accent2" accent3="accent3" accent4="accent4" accent5="accent5" accent6="accent6" hlink="hlink" folHlink="folHlink"/>
  </p:clrMapOvr>
  <p:transition spd="slow">
    <p:comb/>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pPr>
                <a:defRPr/>
              </a:pPr>
              <a:t>‹#›</a:t>
            </a:fld>
            <a:endParaRPr lang="en-US" alt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pPr>
                <a:defRPr/>
              </a:pPr>
              <a:t>‹#›</a:t>
            </a:fld>
            <a:endParaRPr lang="en-US" altLang="en-US"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12/28/2024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transition spd="slow">
    <p:comb/>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544213AF-26F6-41FA-8D85-E2C5388D6E58}" type="datetimeFigureOut">
              <a:rPr lang="en-US" smtClean="0"/>
              <a:pPr/>
              <a:t>12/28/2024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image" Target="../media/image2.jpe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9"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44213AF-26F6-41FA-8D85-E2C5388D6E58}" type="datetimeFigureOut">
              <a:rPr lang="en-US" smtClean="0"/>
              <a:pPr/>
              <a:t>12/28/2024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ransition spd="slow">
    <p:comb/>
  </p:transition>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strip1"/>
          <p:cNvPicPr>
            <a:picLocks noChangeAspect="1" noChangeArrowheads="1"/>
          </p:cNvPicPr>
          <p:nvPr/>
        </p:nvPicPr>
        <p:blipFill>
          <a:blip r:embed="rId3" cstate="print"/>
          <a:srcRect/>
          <a:stretch>
            <a:fillRect/>
          </a:stretch>
        </p:blipFill>
        <p:spPr bwMode="auto">
          <a:xfrm>
            <a:off x="762000" y="990600"/>
            <a:ext cx="7620000" cy="76200"/>
          </a:xfrm>
          <a:prstGeom prst="rect">
            <a:avLst/>
          </a:prstGeom>
          <a:noFill/>
          <a:ln w="9525">
            <a:noFill/>
            <a:miter lim="800000"/>
            <a:headEnd/>
            <a:tailEnd/>
          </a:ln>
        </p:spPr>
      </p:pic>
      <p:sp>
        <p:nvSpPr>
          <p:cNvPr id="3076" name="Rectangle 5"/>
          <p:cNvSpPr>
            <a:spLocks noChangeArrowheads="1"/>
          </p:cNvSpPr>
          <p:nvPr/>
        </p:nvSpPr>
        <p:spPr bwMode="auto">
          <a:xfrm>
            <a:off x="1319942" y="76200"/>
            <a:ext cx="7024836" cy="792088"/>
          </a:xfrm>
          <a:prstGeom prst="rect">
            <a:avLst/>
          </a:prstGeom>
          <a:solidFill>
            <a:srgbClr val="FFFFFF"/>
          </a:solidFill>
          <a:ln w="9525">
            <a:noFill/>
            <a:miter lim="800000"/>
            <a:headEnd/>
            <a:tailEnd/>
          </a:ln>
        </p:spPr>
        <p:txBody>
          <a:bodyPr anchor="ctr"/>
          <a:lstStyle/>
          <a:p>
            <a:pPr algn="ctr" eaLnBrk="0" fontAlgn="auto" hangingPunct="0">
              <a:spcBef>
                <a:spcPts val="0"/>
              </a:spcBef>
              <a:spcAft>
                <a:spcPts val="0"/>
              </a:spcAft>
              <a:defRPr/>
            </a:pPr>
            <a:endParaRPr lang="en-US" sz="2800" b="1" dirty="0">
              <a:solidFill>
                <a:schemeClr val="accent4">
                  <a:lumMod val="25000"/>
                </a:schemeClr>
              </a:solidFill>
              <a:latin typeface="Tahoma" pitchFamily="34" charset="0"/>
              <a:cs typeface="+mn-cs"/>
            </a:endParaRPr>
          </a:p>
        </p:txBody>
      </p:sp>
      <p:sp>
        <p:nvSpPr>
          <p:cNvPr id="8" name="Rectangle 7"/>
          <p:cNvSpPr/>
          <p:nvPr/>
        </p:nvSpPr>
        <p:spPr>
          <a:xfrm>
            <a:off x="3339373" y="2032337"/>
            <a:ext cx="2957861" cy="1107996"/>
          </a:xfrm>
          <a:prstGeom prst="rect">
            <a:avLst/>
          </a:prstGeom>
          <a:noFill/>
        </p:spPr>
        <p:txBody>
          <a:bodyPr wrap="none">
            <a:spAutoFit/>
          </a:bodyPr>
          <a:lstStyle/>
          <a:p>
            <a:pPr algn="ctr" fontAlgn="auto">
              <a:spcBef>
                <a:spcPts val="0"/>
              </a:spcBef>
              <a:spcAft>
                <a:spcPts val="0"/>
              </a:spcAft>
              <a:defRPr/>
            </a:pPr>
            <a:r>
              <a:rPr lang="en-US" altLang="en-US" sz="6600" b="1" dirty="0" smtClean="0">
                <a:latin typeface="Times New Roman" pitchFamily="18" charset="0"/>
                <a:cs typeface="Times New Roman" pitchFamily="18" charset="0"/>
              </a:rPr>
              <a:t>Sensors</a:t>
            </a:r>
            <a:endParaRPr lang="en-US" sz="6600" b="1" spc="300" dirty="0">
              <a:ln w="11430" cmpd="sng">
                <a:solidFill>
                  <a:schemeClr val="accent1">
                    <a:tint val="10000"/>
                  </a:schemeClr>
                </a:solidFill>
                <a:prstDash val="solid"/>
                <a:miter lim="800000"/>
              </a:ln>
              <a:solidFill>
                <a:schemeClr val="tx2">
                  <a:lumMod val="60000"/>
                  <a:lumOff val="40000"/>
                </a:schemeClr>
              </a:solidFill>
              <a:effectLst>
                <a:glow rad="45500">
                  <a:schemeClr val="accent1">
                    <a:satMod val="220000"/>
                    <a:alpha val="35000"/>
                  </a:schemeClr>
                </a:glow>
              </a:effectLst>
            </a:endParaRPr>
          </a:p>
        </p:txBody>
      </p:sp>
      <p:sp>
        <p:nvSpPr>
          <p:cNvPr id="7" name="TextBox 6"/>
          <p:cNvSpPr txBox="1"/>
          <p:nvPr/>
        </p:nvSpPr>
        <p:spPr>
          <a:xfrm>
            <a:off x="6096000" y="5638800"/>
            <a:ext cx="2667000" cy="913070"/>
          </a:xfrm>
          <a:prstGeom prst="rect">
            <a:avLst/>
          </a:prstGeom>
          <a:noFill/>
        </p:spPr>
        <p:txBody>
          <a:bodyPr wrap="square" rtlCol="0">
            <a:spAutoFit/>
          </a:bodyPr>
          <a:lstStyle/>
          <a:p>
            <a:r>
              <a:rPr lang="en-IN" sz="4000" b="1" baseline="-25000" dirty="0" smtClean="0">
                <a:solidFill>
                  <a:schemeClr val="bg1"/>
                </a:solidFill>
              </a:rPr>
              <a:t>By</a:t>
            </a:r>
          </a:p>
          <a:p>
            <a:r>
              <a:rPr lang="en-IN" sz="4000" b="1" baseline="-25000" dirty="0" err="1" smtClean="0">
                <a:solidFill>
                  <a:schemeClr val="bg1"/>
                </a:solidFill>
              </a:rPr>
              <a:t>Ramu</a:t>
            </a:r>
            <a:r>
              <a:rPr lang="en-IN" sz="4000" b="1" baseline="-25000" dirty="0" smtClean="0">
                <a:solidFill>
                  <a:schemeClr val="bg1"/>
                </a:solidFill>
              </a:rPr>
              <a:t> Roy</a:t>
            </a:r>
            <a:endParaRPr lang="en-US" sz="4000" b="1" baseline="-25000" dirty="0">
              <a:solidFill>
                <a:schemeClr val="bg1"/>
              </a:solidFill>
            </a:endParaRPr>
          </a:p>
        </p:txBody>
      </p:sp>
    </p:spTree>
    <p:extLst>
      <p:ext uri="{BB962C8B-B14F-4D97-AF65-F5344CB8AC3E}">
        <p14:creationId xmlns="" xmlns:p14="http://schemas.microsoft.com/office/powerpoint/2010/main" val="66158571"/>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696200" cy="3538220"/>
          </a:xfrm>
          <a:prstGeom prst="rect">
            <a:avLst/>
          </a:prstGeom>
          <a:noFill/>
        </p:spPr>
        <p:txBody>
          <a:bodyPr wrap="square">
            <a:spAutoFit/>
          </a:bodyPr>
          <a:lstStyle/>
          <a:p>
            <a:pPr marL="0" indent="0">
              <a:buFont typeface="Arial" panose="020B0604020202020204" pitchFamily="34" charset="0"/>
              <a:buNone/>
            </a:pPr>
            <a:r>
              <a:rPr lang="en-US" sz="3200" b="1" dirty="0" smtClean="0"/>
              <a:t>Temperature Sensor</a:t>
            </a:r>
          </a:p>
          <a:p>
            <a:pPr marL="514350" indent="-514350">
              <a:buFont typeface="Arial" panose="020B0604020202020204" pitchFamily="34" charset="0"/>
              <a:buChar char="•"/>
            </a:pPr>
            <a:r>
              <a:rPr lang="en-US" sz="3200" dirty="0" smtClean="0"/>
              <a:t>One of the most common and most popular sensors is the Temperature Sensor. A Temperature Sensor, as the name suggests, senses the temperature i.e., it measures the changes in the temperature.</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891145" cy="3353435"/>
          </a:xfrm>
          <a:prstGeom prst="rect">
            <a:avLst/>
          </a:prstGeom>
          <a:noFill/>
        </p:spPr>
        <p:txBody>
          <a:bodyPr wrap="square">
            <a:spAutoFit/>
          </a:bodyPr>
          <a:lstStyle/>
          <a:p>
            <a:pPr marL="0" indent="0">
              <a:buFont typeface="Arial" panose="020B0604020202020204" pitchFamily="34" charset="0"/>
              <a:buNone/>
            </a:pPr>
            <a:r>
              <a:rPr lang="en-US" sz="3200" b="1" dirty="0" smtClean="0"/>
              <a:t>Proximity Sensors</a:t>
            </a:r>
          </a:p>
          <a:p>
            <a:pPr marL="457200" indent="-457200">
              <a:buFont typeface="Arial" panose="020B0604020202020204" pitchFamily="34" charset="0"/>
              <a:buChar char="•"/>
            </a:pPr>
            <a:r>
              <a:rPr lang="en-US" sz="3000" dirty="0" smtClean="0"/>
              <a:t>A Proximity Sensor is a non-contact type sensor that detects the presence of an object. Proximity Sensors can be implemented using different techniques like Optical (like Infrared or Laser), Sound (Ultrasonic), Magnetic (Hall Effect), Capacitive, etc.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891145" cy="3046095"/>
          </a:xfrm>
          <a:prstGeom prst="rect">
            <a:avLst/>
          </a:prstGeom>
          <a:noFill/>
        </p:spPr>
        <p:txBody>
          <a:bodyPr wrap="square">
            <a:spAutoFit/>
          </a:bodyPr>
          <a:lstStyle/>
          <a:p>
            <a:pPr marL="0" indent="0">
              <a:buFont typeface="Arial" panose="020B0604020202020204" pitchFamily="34" charset="0"/>
              <a:buNone/>
            </a:pPr>
            <a:r>
              <a:rPr lang="en-US" sz="3200" b="1" dirty="0" smtClean="0"/>
              <a:t>Infrared Sensor (IR Sensor)</a:t>
            </a:r>
          </a:p>
          <a:p>
            <a:pPr marL="457200" indent="-457200">
              <a:buFont typeface="Arial" panose="020B0604020202020204" pitchFamily="34" charset="0"/>
              <a:buChar char="•"/>
            </a:pPr>
            <a:r>
              <a:rPr lang="en-US" sz="3200" dirty="0" smtClean="0"/>
              <a:t>IR Sensors or Infrared Sensor are light based sensor that are used in various applications like Proximity and Object Detection. IR Sensors are used as proximity sensors in almost all mobile phones.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524000"/>
            <a:ext cx="7891145" cy="4030980"/>
          </a:xfrm>
          <a:prstGeom prst="rect">
            <a:avLst/>
          </a:prstGeom>
          <a:noFill/>
        </p:spPr>
        <p:txBody>
          <a:bodyPr wrap="square">
            <a:spAutoFit/>
          </a:bodyPr>
          <a:lstStyle/>
          <a:p>
            <a:pPr marL="0" indent="0">
              <a:buFont typeface="Arial" panose="020B0604020202020204" pitchFamily="34" charset="0"/>
              <a:buNone/>
            </a:pPr>
            <a:r>
              <a:rPr lang="en-US" sz="3200" b="1" dirty="0" smtClean="0"/>
              <a:t>Light Sensor</a:t>
            </a:r>
          </a:p>
          <a:p>
            <a:pPr marL="457200" indent="-457200">
              <a:buFont typeface="Arial" panose="020B0604020202020204" pitchFamily="34" charset="0"/>
              <a:buChar char="•"/>
            </a:pPr>
            <a:r>
              <a:rPr lang="en-US" sz="2800" dirty="0" smtClean="0"/>
              <a:t>Sometimes also known as Photo Sensors, Light Sensors are one of the important sensors. A simple Light Sensor available today is the Light Dependent Resistor or LDR. </a:t>
            </a:r>
          </a:p>
          <a:p>
            <a:pPr marL="457200" indent="-457200">
              <a:buFont typeface="Arial" panose="020B0604020202020204" pitchFamily="34" charset="0"/>
              <a:buChar char="•"/>
            </a:pPr>
            <a:r>
              <a:rPr lang="en-US" sz="2800" dirty="0" smtClean="0"/>
              <a:t>The property of LDR is that its resistance is inversely proportional to the intensity of the ambient light i.e., when the intensity of light increases, its resistance decreases and vise-versa.</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4030980"/>
          </a:xfrm>
          <a:prstGeom prst="rect">
            <a:avLst/>
          </a:prstGeom>
          <a:noFill/>
        </p:spPr>
        <p:txBody>
          <a:bodyPr wrap="square">
            <a:spAutoFit/>
          </a:bodyPr>
          <a:lstStyle/>
          <a:p>
            <a:pPr marL="0" indent="0">
              <a:buFont typeface="Arial" panose="020B0604020202020204" pitchFamily="34" charset="0"/>
              <a:buNone/>
            </a:pPr>
            <a:r>
              <a:rPr lang="en-US" sz="3200" b="1" dirty="0" smtClean="0"/>
              <a:t>Smoke and Gas Sensors</a:t>
            </a:r>
          </a:p>
          <a:p>
            <a:pPr marL="457200" indent="-457200">
              <a:buFont typeface="Arial" panose="020B0604020202020204" pitchFamily="34" charset="0"/>
              <a:buChar char="•"/>
            </a:pPr>
            <a:r>
              <a:rPr lang="en-US" sz="3200" dirty="0" smtClean="0"/>
              <a:t>One of the very useful sensors in safety related applications are Smoke and Gas Sensors. </a:t>
            </a:r>
          </a:p>
          <a:p>
            <a:pPr marL="457200" indent="-457200">
              <a:buFont typeface="Arial" panose="020B0604020202020204" pitchFamily="34" charset="0"/>
              <a:buChar char="•"/>
            </a:pPr>
            <a:r>
              <a:rPr lang="en-US" sz="3200" dirty="0" smtClean="0"/>
              <a:t>Almost all offices and industries are equipped with several smoke detectors, which detect any smoke (due to fire) and sound an alarm.</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3353435"/>
          </a:xfrm>
          <a:prstGeom prst="rect">
            <a:avLst/>
          </a:prstGeom>
          <a:noFill/>
        </p:spPr>
        <p:txBody>
          <a:bodyPr wrap="square">
            <a:spAutoFit/>
          </a:bodyPr>
          <a:lstStyle/>
          <a:p>
            <a:pPr marL="0" indent="0">
              <a:buFont typeface="Arial" panose="020B0604020202020204" pitchFamily="34" charset="0"/>
              <a:buNone/>
            </a:pPr>
            <a:r>
              <a:rPr lang="en-US" sz="3200" b="1" dirty="0" smtClean="0"/>
              <a:t>Alcohol Sensor</a:t>
            </a:r>
          </a:p>
          <a:p>
            <a:pPr marL="457200" indent="-457200">
              <a:buFont typeface="Arial" panose="020B0604020202020204" pitchFamily="34" charset="0"/>
              <a:buChar char="•"/>
            </a:pPr>
            <a:r>
              <a:rPr lang="en-US" sz="3000" dirty="0" smtClean="0"/>
              <a:t>As the name suggests, an Alcohol Sensor detects alcohol. Usually, alcohol sensors are used in breathalyzer devices, which determine whether a person is drunk or not. </a:t>
            </a:r>
          </a:p>
          <a:p>
            <a:pPr marL="457200" indent="-457200">
              <a:buFont typeface="Arial" panose="020B0604020202020204" pitchFamily="34" charset="0"/>
              <a:buChar char="•"/>
            </a:pPr>
            <a:r>
              <a:rPr lang="en-US" sz="3000" dirty="0" smtClean="0"/>
              <a:t>Law enforcement personnel uses breathalyzers to catch drunk-and-drive culprits.</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3538220"/>
          </a:xfrm>
          <a:prstGeom prst="rect">
            <a:avLst/>
          </a:prstGeom>
          <a:noFill/>
        </p:spPr>
        <p:txBody>
          <a:bodyPr wrap="square">
            <a:spAutoFit/>
          </a:bodyPr>
          <a:lstStyle/>
          <a:p>
            <a:pPr marL="0" indent="0">
              <a:buFont typeface="Arial" panose="020B0604020202020204" pitchFamily="34" charset="0"/>
              <a:buNone/>
            </a:pPr>
            <a:r>
              <a:rPr lang="en-US" sz="3200" b="1" dirty="0" smtClean="0"/>
              <a:t>Touch Sensor</a:t>
            </a:r>
          </a:p>
          <a:p>
            <a:pPr marL="457200" indent="-457200">
              <a:buFont typeface="Arial" panose="020B0604020202020204" pitchFamily="34" charset="0"/>
              <a:buChar char="•"/>
            </a:pPr>
            <a:r>
              <a:rPr lang="en-US" sz="3200" dirty="0" smtClean="0"/>
              <a:t>We do not give much importance to touch sensors but they became an integral part of our life. </a:t>
            </a:r>
          </a:p>
          <a:p>
            <a:pPr marL="457200" indent="-457200">
              <a:buFont typeface="Arial" panose="020B0604020202020204" pitchFamily="34" charset="0"/>
              <a:buChar char="•"/>
            </a:pPr>
            <a:r>
              <a:rPr lang="en-US" sz="3200" dirty="0" smtClean="0"/>
              <a:t>Whether you know or not, all touch screen devices (Mobile Phones, Tablets, Laptops, etc.) have touch sensors in them.</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600200"/>
            <a:ext cx="7891145" cy="3384550"/>
          </a:xfrm>
          <a:prstGeom prst="rect">
            <a:avLst/>
          </a:prstGeom>
          <a:noFill/>
        </p:spPr>
        <p:txBody>
          <a:bodyPr wrap="square">
            <a:spAutoFit/>
          </a:bodyPr>
          <a:lstStyle/>
          <a:p>
            <a:pPr marL="0" indent="0">
              <a:buFont typeface="Arial" panose="020B0604020202020204" pitchFamily="34" charset="0"/>
              <a:buNone/>
            </a:pPr>
            <a:r>
              <a:rPr lang="en-US" sz="3200" b="1" dirty="0" smtClean="0"/>
              <a:t>Humidity Sensor</a:t>
            </a:r>
          </a:p>
          <a:p>
            <a:pPr marL="457200" indent="-457200">
              <a:buFont typeface="Arial" panose="020B0604020202020204" pitchFamily="34" charset="0"/>
              <a:buChar char="•"/>
            </a:pPr>
            <a:r>
              <a:rPr lang="en-US" sz="3200" b="1" dirty="0" smtClean="0"/>
              <a:t>I</a:t>
            </a:r>
            <a:r>
              <a:rPr lang="en-US" sz="3000" dirty="0" smtClean="0"/>
              <a:t>f you see Weather Monitoring Systems, they often provide temperature as well as humidity data. </a:t>
            </a:r>
          </a:p>
          <a:p>
            <a:pPr marL="457200" indent="-457200">
              <a:buFont typeface="Arial" panose="020B0604020202020204" pitchFamily="34" charset="0"/>
              <a:buChar char="•"/>
            </a:pPr>
            <a:r>
              <a:rPr lang="en-US" sz="3000" dirty="0" smtClean="0"/>
              <a:t>So, measuring humidity is an important task in many applications and Humidity Sensors help us in achieving this.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676525"/>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Sensors are central to industrial applications being used for process control, monitoring, and safety. </a:t>
            </a:r>
          </a:p>
          <a:p>
            <a:pPr marL="514350" indent="-514350">
              <a:buFont typeface="Wingdings" panose="05000000000000000000" pitchFamily="2" charset="2"/>
              <a:buChar char="ü"/>
            </a:pPr>
            <a:r>
              <a:rPr lang="en-US" sz="2800" dirty="0" smtClean="0"/>
              <a:t>Sensors are also central to medicine being used for diagnostics, monitoring, critical care, and public health.</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odoreroosevelt1-2x.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smtClean="0">
                <a:solidFill>
                  <a:schemeClr val="accent2"/>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00200"/>
            <a:ext cx="8229600" cy="358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Definition</a:t>
            </a:r>
          </a:p>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Introduction</a:t>
            </a:r>
          </a:p>
          <a:p>
            <a:pPr lvl="1" eaLnBrk="1" hangingPunct="1">
              <a:buClr>
                <a:srgbClr val="0039A6"/>
              </a:buClr>
            </a:pPr>
            <a:r>
              <a:rPr lang="en-IN" altLang="en-US" sz="2600" dirty="0" smtClean="0">
                <a:latin typeface="Times New Roman" panose="02020603050405020304" pitchFamily="18" charset="0"/>
                <a:cs typeface="Times New Roman" panose="02020603050405020304" pitchFamily="18" charset="0"/>
                <a:sym typeface="+mn-ea"/>
              </a:rPr>
              <a:t>Classification </a:t>
            </a:r>
            <a:r>
              <a:rPr lang="en-US" altLang="en-US" sz="2600" dirty="0" smtClean="0">
                <a:latin typeface="Times New Roman" panose="02020603050405020304" pitchFamily="18" charset="0"/>
                <a:cs typeface="Times New Roman" panose="02020603050405020304" pitchFamily="18" charset="0"/>
                <a:sym typeface="+mn-ea"/>
              </a:rPr>
              <a:t>of Sensors</a:t>
            </a:r>
            <a:r>
              <a:rPr lang="en-US" altLang="en-US" sz="2600" b="1" dirty="0" smtClean="0">
                <a:solidFill>
                  <a:schemeClr val="accent2"/>
                </a:solidFill>
                <a:latin typeface="Times New Roman" panose="02020603050405020304" pitchFamily="18" charset="0"/>
                <a:cs typeface="Times New Roman" panose="02020603050405020304" pitchFamily="18" charset="0"/>
                <a:sym typeface="+mn-ea"/>
              </a:rPr>
              <a:t> </a:t>
            </a:r>
            <a:endParaRPr lang="en-IN" altLang="en-US" sz="2600" dirty="0">
              <a:latin typeface="Times New Roman" panose="02020603050405020304" pitchFamily="18" charset="0"/>
              <a:cs typeface="Times New Roman" panose="02020603050405020304" pitchFamily="18" charset="0"/>
            </a:endParaRPr>
          </a:p>
          <a:p>
            <a:pPr lvl="1" eaLnBrk="1" hangingPunct="1">
              <a:buClr>
                <a:srgbClr val="0039A6"/>
              </a:buClr>
            </a:pPr>
            <a:r>
              <a:rPr lang="en-US" altLang="en-US" sz="2600" dirty="0" smtClean="0">
                <a:solidFill>
                  <a:schemeClr val="tx1"/>
                </a:solidFill>
                <a:latin typeface="Times New Roman" panose="02020603050405020304" pitchFamily="18" charset="0"/>
                <a:cs typeface="Times New Roman" panose="02020603050405020304" pitchFamily="18" charset="0"/>
                <a:sym typeface="+mn-ea"/>
              </a:rPr>
              <a:t>Types of Sensors</a:t>
            </a:r>
            <a:r>
              <a:rPr lang="en-US" altLang="en-US" sz="2600" b="1" dirty="0" smtClean="0">
                <a:solidFill>
                  <a:schemeClr val="accent2"/>
                </a:solidFill>
                <a:latin typeface="Times New Roman" panose="02020603050405020304" pitchFamily="18" charset="0"/>
                <a:cs typeface="Times New Roman" panose="02020603050405020304" pitchFamily="18" charset="0"/>
                <a:sym typeface="+mn-ea"/>
              </a:rPr>
              <a:t> </a:t>
            </a:r>
          </a:p>
          <a:p>
            <a:pPr lvl="1" eaLnBrk="1" hangingPunct="1">
              <a:buClr>
                <a:srgbClr val="0039A6"/>
              </a:buClr>
            </a:pPr>
            <a:r>
              <a:rPr lang="en-IN" altLang="en-US" sz="2600" dirty="0" smtClean="0">
                <a:solidFill>
                  <a:schemeClr val="tx1"/>
                </a:solidFill>
                <a:latin typeface="Times New Roman" panose="02020603050405020304" pitchFamily="18" charset="0"/>
                <a:cs typeface="Times New Roman" panose="02020603050405020304" pitchFamily="18" charset="0"/>
                <a:sym typeface="+mn-ea"/>
              </a:rPr>
              <a:t>Conclusion</a:t>
            </a:r>
            <a:endParaRPr lang="en-IN"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None/>
            </a:pP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p:txBody>
      </p:sp>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876995">
            <a:off x="2057400" y="2133600"/>
            <a:ext cx="5562600" cy="2667000"/>
          </a:xfrm>
          <a:noFill/>
        </p:spPr>
        <p:txBody>
          <a:bodyPr>
            <a:normAutofit/>
          </a:bodyPr>
          <a:lstStyle/>
          <a:p>
            <a:pPr marL="0" indent="0" algn="ctr"/>
            <a:r>
              <a:rPr lang="en-IN" sz="5400" b="1" dirty="0" smtClean="0">
                <a:solidFill>
                  <a:schemeClr val="tx1">
                    <a:lumMod val="75000"/>
                    <a:lumOff val="25000"/>
                  </a:schemeClr>
                </a:solidFill>
              </a:rPr>
              <a:t>Thanks for reading.</a:t>
            </a:r>
            <a:endParaRPr lang="en-US" sz="5400" b="1" dirty="0">
              <a:solidFill>
                <a:schemeClr val="tx1">
                  <a:lumMod val="75000"/>
                  <a:lumOff val="25000"/>
                </a:schemeClr>
              </a:solidFill>
            </a:endParaRPr>
          </a:p>
        </p:txBody>
      </p:sp>
    </p:spTree>
    <p:extLst>
      <p:ext uri="{BB962C8B-B14F-4D97-AF65-F5344CB8AC3E}">
        <p14:creationId xmlns="" xmlns:p14="http://schemas.microsoft.com/office/powerpoint/2010/main" val="3676505270"/>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Definition</a:t>
            </a:r>
            <a:endParaRPr lang="en-US"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5645" y="1450911"/>
            <a:ext cx="82296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dirty="0" smtClean="0"/>
              <a:t>    </a:t>
            </a:r>
            <a:r>
              <a:rPr dirty="0" smtClean="0"/>
              <a:t>It is a device that converts signals from one energy domain to electrical domain.</a:t>
            </a: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Common-sensor-categories-including-magnetic-sensors-in-IoT-applications-Magnetic-sensors"/>
          <p:cNvPicPr>
            <a:picLocks noChangeAspect="1"/>
          </p:cNvPicPr>
          <p:nvPr/>
        </p:nvPicPr>
        <p:blipFill>
          <a:blip r:embed="rId3" cstate="print"/>
          <a:stretch>
            <a:fillRect/>
          </a:stretch>
        </p:blipFill>
        <p:spPr>
          <a:xfrm>
            <a:off x="1524000" y="2585720"/>
            <a:ext cx="5881370" cy="3570605"/>
          </a:xfrm>
          <a:prstGeom prst="rect">
            <a:avLst/>
          </a:prstGeom>
        </p:spPr>
      </p:pic>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smtClean="0">
                <a:solidFill>
                  <a:schemeClr val="accent2"/>
                </a:solidFill>
                <a:latin typeface="Times New Roman" panose="02020603050405020304" pitchFamily="18" charset="0"/>
                <a:cs typeface="Times New Roman" panose="02020603050405020304" pitchFamily="18" charset="0"/>
              </a:rPr>
              <a:t>Introduction</a:t>
            </a:r>
            <a:endParaRPr lang="en-US" altLang="en-US"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727075" y="1672590"/>
            <a:ext cx="79248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800" dirty="0" smtClean="0"/>
              <a:t>There are numerous definitions as to what a sensor is but I would like to define a Sensor as an input device which provides an output (signal) with respect to a specific physical quantity (input).</a:t>
            </a:r>
          </a:p>
          <a:p>
            <a:r>
              <a:rPr lang="en-US" sz="2800" dirty="0" smtClean="0"/>
              <a:t>The term “input device” in the definition of a Sensor means that it is part of a bigger system which provides input to a main control system (like a Processor or a Microcontroller).</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p:txBody>
      </p:sp>
      <p:pic>
        <p:nvPicPr>
          <p:cNvPr id="2" name="Picture 1" descr="Types-of-Sensors-Featured-Image"/>
          <p:cNvPicPr>
            <a:picLocks noChangeAspect="1"/>
          </p:cNvPicPr>
          <p:nvPr/>
        </p:nvPicPr>
        <p:blipFill>
          <a:blip r:embed="rId3" cstate="print"/>
          <a:stretch>
            <a:fillRect/>
          </a:stretch>
        </p:blipFill>
        <p:spPr>
          <a:xfrm>
            <a:off x="590550" y="381000"/>
            <a:ext cx="7962265" cy="5165090"/>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4030980"/>
          </a:xfrm>
          <a:prstGeom prst="rect">
            <a:avLst/>
          </a:prstGeom>
          <a:noFill/>
        </p:spPr>
        <p:txBody>
          <a:bodyPr wrap="square">
            <a:spAutoFit/>
          </a:bodyPr>
          <a:lstStyle/>
          <a:p>
            <a:pPr marL="514350" indent="-514350">
              <a:buFont typeface="Arial" panose="020B0604020202020204" pitchFamily="34" charset="0"/>
              <a:buChar char="•"/>
            </a:pPr>
            <a:r>
              <a:rPr lang="en-US" sz="3200" dirty="0" smtClean="0"/>
              <a:t>There are several classifications of sensors made by different authors and experts. Some are very simple and some are very complex. </a:t>
            </a:r>
          </a:p>
          <a:p>
            <a:pPr marL="514350" indent="-514350">
              <a:buFont typeface="Arial" panose="020B0604020202020204" pitchFamily="34" charset="0"/>
              <a:buChar char="•"/>
            </a:pPr>
            <a:r>
              <a:rPr lang="en-US" sz="3200" dirty="0" smtClean="0"/>
              <a:t>The following classification of sensors may already be used by an expert in the subject but this is a very simple classification of sensors.</a:t>
            </a: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3538220"/>
          </a:xfrm>
          <a:prstGeom prst="rect">
            <a:avLst/>
          </a:prstGeom>
          <a:noFill/>
        </p:spPr>
        <p:txBody>
          <a:bodyPr wrap="square">
            <a:spAutoFit/>
          </a:bodyPr>
          <a:lstStyle/>
          <a:p>
            <a:pPr marL="0" indent="0">
              <a:buFont typeface="Arial" panose="020B0604020202020204" pitchFamily="34" charset="0"/>
              <a:buNone/>
            </a:pPr>
            <a:r>
              <a:rPr lang="en-US" sz="3200" b="1" smtClean="0"/>
              <a:t>In the first classification of the sensors, they are divided in to Active and Passive.</a:t>
            </a:r>
          </a:p>
          <a:p>
            <a:pPr marL="514350" indent="-514350">
              <a:buFont typeface="Arial" panose="020B0604020202020204" pitchFamily="34" charset="0"/>
              <a:buChar char="•"/>
            </a:pPr>
            <a:r>
              <a:rPr lang="en-US" sz="3200" smtClean="0"/>
              <a:t>Active Sensors are those which require an external excitation signal or a power signal.</a:t>
            </a:r>
          </a:p>
          <a:p>
            <a:pPr marL="514350" indent="-514350">
              <a:buFont typeface="Arial" panose="020B0604020202020204" pitchFamily="34" charset="0"/>
              <a:buChar char="•"/>
            </a:pPr>
            <a:r>
              <a:rPr lang="en-US" sz="3200" smtClean="0"/>
              <a:t>Passive Sensors, on the other hand, do not require any external power signal and directly generates output response.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3538220"/>
          </a:xfrm>
          <a:prstGeom prst="rect">
            <a:avLst/>
          </a:prstGeom>
          <a:noFill/>
        </p:spPr>
        <p:txBody>
          <a:bodyPr wrap="square">
            <a:spAutoFit/>
          </a:bodyPr>
          <a:lstStyle/>
          <a:p>
            <a:pPr marL="0" indent="0">
              <a:buFont typeface="Arial" panose="020B0604020202020204" pitchFamily="34" charset="0"/>
              <a:buNone/>
            </a:pPr>
            <a:r>
              <a:rPr lang="en-US" sz="3200" b="1" smtClean="0"/>
              <a:t>The next classification is based on conversion phenomenon </a:t>
            </a:r>
          </a:p>
          <a:p>
            <a:pPr marL="457200" indent="-457200">
              <a:buFont typeface="Arial" panose="020B0604020202020204" pitchFamily="34" charset="0"/>
              <a:buChar char="•"/>
            </a:pPr>
            <a:r>
              <a:rPr lang="en-US" sz="3200" smtClean="0"/>
              <a:t>i.e., the input and the output. Some of the common conversion phenomena are Photoelectric, Thermoelectric, Electrochemical, Electromagnetic, Thermooptic, etc.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4246245"/>
          </a:xfrm>
          <a:prstGeom prst="rect">
            <a:avLst/>
          </a:prstGeom>
          <a:noFill/>
        </p:spPr>
        <p:txBody>
          <a:bodyPr wrap="square">
            <a:spAutoFit/>
          </a:bodyPr>
          <a:lstStyle/>
          <a:p>
            <a:pPr marL="457200" indent="-457200">
              <a:buFont typeface="Arial" panose="020B0604020202020204" pitchFamily="34" charset="0"/>
              <a:buChar char="•"/>
            </a:pPr>
            <a:r>
              <a:rPr lang="en-US" sz="3000" b="1" smtClean="0"/>
              <a:t>Analog Sensors</a:t>
            </a:r>
            <a:r>
              <a:rPr lang="en-US" sz="3000" smtClean="0"/>
              <a:t> produce an analog output i.e., a continuous output signal (usually voltage but sometimes other quantities like Resistance etc.) with respect to the quantity being measured.</a:t>
            </a:r>
          </a:p>
          <a:p>
            <a:pPr marL="457200" indent="-457200">
              <a:buFont typeface="Arial" panose="020B0604020202020204" pitchFamily="34" charset="0"/>
              <a:buChar char="•"/>
            </a:pPr>
            <a:r>
              <a:rPr lang="en-US" sz="3000" b="1" smtClean="0"/>
              <a:t>Digital Sensors,</a:t>
            </a:r>
            <a:r>
              <a:rPr lang="en-US" sz="3000" smtClean="0"/>
              <a:t> in contrast to Analog Sensors, work with discrete or digital data. The data in digital sensors, which is used for conversion and transmission, is digital in nature.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823</Words>
  <Application>Microsoft Office PowerPoint</Application>
  <PresentationFormat>On-screen Show (4:3)</PresentationFormat>
  <Paragraphs>224</Paragraphs>
  <Slides>20</Slides>
  <Notes>18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7_SEPDPO</vt: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Thanks for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Ramu Roy</cp:lastModifiedBy>
  <cp:revision>906</cp:revision>
  <cp:lastPrinted>2014-09-05T11:57:00Z</cp:lastPrinted>
  <dcterms:created xsi:type="dcterms:W3CDTF">2014-04-08T13:15:00Z</dcterms:created>
  <dcterms:modified xsi:type="dcterms:W3CDTF">2024-12-28T11:29:04Z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41E8008AE1E249DAB0DAD2E60B52F5E4</vt:lpwstr>
  </property>
  <property fmtid="{D5CDD505-2E9C-101B-9397-08002B2CF9AE}" pid="3" name="KSOProductBuildVer">
    <vt:lpwstr>1033-11.2.0.11380</vt:lpwstr>
  </property>
</Properties>
</file>