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66" r:id="rId5"/>
    <p:sldId id="261" r:id="rId6"/>
    <p:sldId id="262" r:id="rId7"/>
    <p:sldId id="264" r:id="rId8"/>
    <p:sldId id="263" r:id="rId9"/>
    <p:sldId id="265" r:id="rId10"/>
    <p:sldId id="259" r:id="rId11"/>
    <p:sldId id="267" r:id="rId12"/>
    <p:sldId id="25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889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11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11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9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8439-FF2F-4DEB-9AC8-4C6B7E093386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DF85FC-E94F-4719-B389-AC100F535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-304800" y="3614047"/>
            <a:ext cx="10554788" cy="1487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dirty="0" smtClean="0"/>
              <a:t> „</a:t>
            </a:r>
            <a:r>
              <a:rPr lang="en-US" sz="2800" b="1" dirty="0" smtClean="0"/>
              <a:t>Наблюдение дейността на студентите по време на изпити провеждани в електронен вариант</a:t>
            </a:r>
            <a:r>
              <a:rPr lang="bg-BG" sz="2800" b="1" dirty="0" smtClean="0"/>
              <a:t>“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02" y="412330"/>
            <a:ext cx="1922333" cy="202325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335383" y="5187570"/>
            <a:ext cx="6084734" cy="79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bg-BG" sz="1800" b="1" dirty="0" smtClean="0"/>
              <a:t>Иван Николаев Коле</a:t>
            </a:r>
            <a:r>
              <a:rPr lang="bg-BG" sz="1800" b="1" dirty="0" smtClean="0"/>
              <a:t>в, </a:t>
            </a:r>
            <a:r>
              <a:rPr lang="bg-BG" sz="1800" b="1" dirty="0" smtClean="0"/>
              <a:t>Фак. </a:t>
            </a:r>
            <a:r>
              <a:rPr lang="bg-BG" sz="1800" b="1" dirty="0" smtClean="0"/>
              <a:t>№</a:t>
            </a:r>
            <a:r>
              <a:rPr lang="bg-BG" sz="1800" b="1" dirty="0" smtClean="0"/>
              <a:t>121213114, гр. 43</a:t>
            </a:r>
            <a:endParaRPr lang="en-US" sz="1800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22811" y="2865120"/>
            <a:ext cx="10197737" cy="662894"/>
          </a:xfrm>
        </p:spPr>
        <p:txBody>
          <a:bodyPr/>
          <a:lstStyle/>
          <a:p>
            <a:pPr algn="l"/>
            <a:r>
              <a:rPr lang="bg-BG" sz="3600" dirty="0" smtClean="0"/>
              <a:t>Презентация на дипломна работа на тема: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219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48" y="578031"/>
            <a:ext cx="8596668" cy="1320800"/>
          </a:xfrm>
        </p:spPr>
        <p:txBody>
          <a:bodyPr/>
          <a:lstStyle/>
          <a:p>
            <a:r>
              <a:rPr lang="bg-BG" dirty="0" smtClean="0"/>
              <a:t>Архитектура на системата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8" y="1238431"/>
            <a:ext cx="9276612" cy="4134495"/>
          </a:xfrm>
        </p:spPr>
      </p:pic>
    </p:spTree>
    <p:extLst>
      <p:ext uri="{BB962C8B-B14F-4D97-AF65-F5344CB8AC3E}">
        <p14:creationId xmlns:p14="http://schemas.microsoft.com/office/powerpoint/2010/main" val="415797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48" y="635181"/>
            <a:ext cx="8596668" cy="761819"/>
          </a:xfrm>
        </p:spPr>
        <p:txBody>
          <a:bodyPr/>
          <a:lstStyle/>
          <a:p>
            <a:r>
              <a:rPr lang="bg-BG" dirty="0" smtClean="0"/>
              <a:t>Потенциално развитие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4" y="1614489"/>
            <a:ext cx="8596668" cy="2868611"/>
          </a:xfrm>
        </p:spPr>
        <p:txBody>
          <a:bodyPr/>
          <a:lstStyle/>
          <a:p>
            <a:r>
              <a:rPr lang="bg-BG" dirty="0" smtClean="0"/>
              <a:t>Събираните данни могат да бъдат използвани за различен вид анализ на характеристики на потребителя и изграждане на поведенчески модели.</a:t>
            </a:r>
          </a:p>
          <a:p>
            <a:r>
              <a:rPr lang="bg-BG" dirty="0" smtClean="0"/>
              <a:t>Лицево разпознаване</a:t>
            </a:r>
          </a:p>
          <a:p>
            <a:r>
              <a:rPr lang="bg-BG" dirty="0" smtClean="0"/>
              <a:t>Анализ на емоции и чувства</a:t>
            </a:r>
          </a:p>
          <a:p>
            <a:r>
              <a:rPr lang="bg-BG" dirty="0" smtClean="0"/>
              <a:t>Дигитален </a:t>
            </a:r>
            <a:r>
              <a:rPr lang="bg-BG" dirty="0"/>
              <a:t>профил (бързина на писане, паузи, посещавани уеб сайтове, използвани </a:t>
            </a:r>
            <a:r>
              <a:rPr lang="bg-BG" dirty="0" smtClean="0"/>
              <a:t>приложения)</a:t>
            </a:r>
          </a:p>
          <a:p>
            <a:r>
              <a:rPr lang="bg-BG" dirty="0" smtClean="0"/>
              <a:t>Анализ на производителността на потребителя и начина му на работа.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721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978" y="1911497"/>
            <a:ext cx="2570389" cy="2570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06" y="1522497"/>
            <a:ext cx="3172143" cy="1072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123" y="2890941"/>
            <a:ext cx="4257485" cy="1303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341" y="3814249"/>
            <a:ext cx="2700746" cy="14178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14" y="1853403"/>
            <a:ext cx="1900237" cy="1900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77" y="366794"/>
            <a:ext cx="2563341" cy="997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23" y="1623072"/>
            <a:ext cx="1954798" cy="11453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87" y="827338"/>
            <a:ext cx="2446973" cy="9279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9" y="2215416"/>
            <a:ext cx="2054632" cy="6198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11" y="4846041"/>
            <a:ext cx="3387253" cy="16936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95" y="3289752"/>
            <a:ext cx="2554757" cy="25547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10" y="5486173"/>
            <a:ext cx="3020650" cy="799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4" y="503108"/>
            <a:ext cx="1816255" cy="4593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2784" y="4316733"/>
            <a:ext cx="1907258" cy="9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62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196" y="2254614"/>
            <a:ext cx="7926602" cy="1549219"/>
          </a:xfrm>
        </p:spPr>
        <p:txBody>
          <a:bodyPr>
            <a:noAutofit/>
          </a:bodyPr>
          <a:lstStyle/>
          <a:p>
            <a:pPr algn="ctr"/>
            <a:r>
              <a:rPr lang="bg-BG" sz="6600" dirty="0" smtClean="0"/>
              <a:t>Край</a:t>
            </a:r>
            <a:br>
              <a:rPr lang="bg-BG" sz="6600" dirty="0" smtClean="0"/>
            </a:br>
            <a:r>
              <a:rPr lang="bg-BG" sz="4000" dirty="0" smtClean="0"/>
              <a:t>(Благодаря за вниманието)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119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14" y="1270863"/>
            <a:ext cx="8596668" cy="977037"/>
          </a:xfrm>
        </p:spPr>
        <p:txBody>
          <a:bodyPr/>
          <a:lstStyle/>
          <a:p>
            <a:r>
              <a:rPr lang="bg-BG" dirty="0" smtClean="0"/>
              <a:t>Основни цели на дипломната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46" y="2744926"/>
            <a:ext cx="8222826" cy="1523137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Наблюдение дейността на потребителите (ученици, студенти, служители)</a:t>
            </a:r>
          </a:p>
          <a:p>
            <a:r>
              <a:rPr lang="bg-BG" sz="2400" dirty="0"/>
              <a:t>Мониторинг на </a:t>
            </a:r>
            <a:r>
              <a:rPr lang="bg-BG" sz="2400" dirty="0" smtClean="0"/>
              <a:t>системите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4429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54" y="1202283"/>
            <a:ext cx="8596668" cy="1320800"/>
          </a:xfrm>
        </p:spPr>
        <p:txBody>
          <a:bodyPr/>
          <a:lstStyle/>
          <a:p>
            <a:r>
              <a:rPr lang="bg-BG" dirty="0" smtClean="0"/>
              <a:t>Основни цели на 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194" y="2523083"/>
            <a:ext cx="3551766" cy="1552754"/>
          </a:xfrm>
        </p:spPr>
        <p:txBody>
          <a:bodyPr>
            <a:normAutofit/>
          </a:bodyPr>
          <a:lstStyle/>
          <a:p>
            <a:r>
              <a:rPr lang="bg-BG" sz="2400" dirty="0" smtClean="0"/>
              <a:t>Разкаченост</a:t>
            </a:r>
            <a:endParaRPr lang="en-US" sz="2400" dirty="0" smtClean="0"/>
          </a:p>
          <a:p>
            <a:r>
              <a:rPr lang="bg-BG" sz="2400" dirty="0" smtClean="0"/>
              <a:t>Скалируемост</a:t>
            </a:r>
            <a:endParaRPr lang="bg-BG" sz="2400" dirty="0"/>
          </a:p>
          <a:p>
            <a:r>
              <a:rPr lang="bg-BG" sz="2400" dirty="0" smtClean="0"/>
              <a:t>Дистрибутивност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01905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54" y="1202283"/>
            <a:ext cx="8596668" cy="1320800"/>
          </a:xfrm>
        </p:spPr>
        <p:txBody>
          <a:bodyPr/>
          <a:lstStyle/>
          <a:p>
            <a:r>
              <a:rPr lang="bg-BG" dirty="0" smtClean="0"/>
              <a:t>Съществуващи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544" y="2357983"/>
            <a:ext cx="4354406" cy="12234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Proctor Track</a:t>
            </a:r>
          </a:p>
          <a:p>
            <a:r>
              <a:rPr lang="en-US" sz="2400" dirty="0" smtClean="0"/>
              <a:t>Telerik Academy Anti-cheat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16133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844" y="1363664"/>
            <a:ext cx="8596668" cy="1320800"/>
          </a:xfrm>
        </p:spPr>
        <p:txBody>
          <a:bodyPr/>
          <a:lstStyle/>
          <a:p>
            <a:r>
              <a:rPr lang="bg-BG" dirty="0" smtClean="0"/>
              <a:t>Изследвани архитектурни модели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669" y="2789239"/>
            <a:ext cx="4763346" cy="1375091"/>
          </a:xfrm>
        </p:spPr>
        <p:txBody>
          <a:bodyPr/>
          <a:lstStyle/>
          <a:p>
            <a:r>
              <a:rPr lang="bg-BG" sz="2400" dirty="0" smtClean="0"/>
              <a:t>Монолит</a:t>
            </a:r>
            <a:endParaRPr lang="bg-BG" dirty="0" smtClean="0"/>
          </a:p>
          <a:p>
            <a:r>
              <a:rPr lang="bg-BG" sz="2400" dirty="0" smtClean="0"/>
              <a:t>Микросървиси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0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44" y="1173164"/>
            <a:ext cx="8596668" cy="1320800"/>
          </a:xfrm>
        </p:spPr>
        <p:txBody>
          <a:bodyPr/>
          <a:lstStyle/>
          <a:p>
            <a:r>
              <a:rPr lang="bg-BG" dirty="0" smtClean="0"/>
              <a:t>Предимства на Монолитния модел</a:t>
            </a:r>
            <a:r>
              <a:rPr lang="en-US" dirty="0" smtClean="0"/>
              <a:t>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sz="2400" dirty="0" smtClean="0"/>
              <a:t>(</a:t>
            </a:r>
            <a:r>
              <a:rPr lang="bg-BG" sz="2400" dirty="0" smtClean="0"/>
              <a:t>в ранния етап на разработка)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794" y="2493964"/>
            <a:ext cx="5776806" cy="3021011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Лесна разработка</a:t>
            </a:r>
          </a:p>
          <a:p>
            <a:r>
              <a:rPr lang="bg-BG" sz="2400" dirty="0" smtClean="0"/>
              <a:t>Лесно тестване</a:t>
            </a:r>
          </a:p>
          <a:p>
            <a:r>
              <a:rPr lang="bg-BG" sz="2400" dirty="0" smtClean="0"/>
              <a:t>Лесно стартиране</a:t>
            </a:r>
          </a:p>
          <a:p>
            <a:r>
              <a:rPr lang="bg-BG" sz="2400" dirty="0" smtClean="0"/>
              <a:t>Лесно качване на хостинг сървър</a:t>
            </a:r>
          </a:p>
        </p:txBody>
      </p:sp>
    </p:spTree>
    <p:extLst>
      <p:ext uri="{BB962C8B-B14F-4D97-AF65-F5344CB8AC3E}">
        <p14:creationId xmlns:p14="http://schemas.microsoft.com/office/powerpoint/2010/main" val="4657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44" y="948575"/>
            <a:ext cx="8596668" cy="908135"/>
          </a:xfrm>
        </p:spPr>
        <p:txBody>
          <a:bodyPr/>
          <a:lstStyle/>
          <a:p>
            <a:r>
              <a:rPr lang="bg-BG" dirty="0" smtClean="0"/>
              <a:t>Недостатъци на Монолитния модел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244" y="2081299"/>
            <a:ext cx="8879807" cy="4335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000" dirty="0" smtClean="0"/>
              <a:t>Системите имат тенденция да стават огромни по размер и сложност.</a:t>
            </a:r>
          </a:p>
          <a:p>
            <a:r>
              <a:rPr lang="bg-BG" sz="2000" dirty="0" smtClean="0"/>
              <a:t>Всяко въвеждане на промяна става все по-бавно с увеличение размера на код-базата.</a:t>
            </a:r>
          </a:p>
          <a:p>
            <a:r>
              <a:rPr lang="bg-BG" sz="2000" dirty="0" smtClean="0"/>
              <a:t>Размерът на приложението забавя значително времето за стартиране.</a:t>
            </a:r>
          </a:p>
          <a:p>
            <a:r>
              <a:rPr lang="bg-BG" sz="2000" dirty="0" smtClean="0"/>
              <a:t>При всяка промяна, в който и да е модул, трябва да се качва наново цялата система.</a:t>
            </a:r>
          </a:p>
          <a:p>
            <a:r>
              <a:rPr lang="bg-BG" sz="2000" dirty="0" smtClean="0"/>
              <a:t>Трудно скалиране на системата, когато отделните модули имат различни изисквания за ресурси.</a:t>
            </a:r>
          </a:p>
          <a:p>
            <a:r>
              <a:rPr lang="bg-BG" sz="2000" dirty="0" smtClean="0"/>
              <a:t>Трудно въвеждане на нови технологии.</a:t>
            </a:r>
          </a:p>
          <a:p>
            <a:r>
              <a:rPr lang="bg-BG" sz="2000" dirty="0" smtClean="0"/>
              <a:t>Бъг в който и да е от модулите, потенциално може да събори цялата система (например </a:t>
            </a:r>
            <a:r>
              <a:rPr lang="en-US" sz="2000" dirty="0" smtClean="0"/>
              <a:t>memory leak).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7378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44" y="916490"/>
            <a:ext cx="8596668" cy="848141"/>
          </a:xfrm>
        </p:spPr>
        <p:txBody>
          <a:bodyPr/>
          <a:lstStyle/>
          <a:p>
            <a:r>
              <a:rPr lang="bg-BG" dirty="0" smtClean="0"/>
              <a:t>Предимства на Микросървисите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244" y="1876926"/>
            <a:ext cx="8172450" cy="418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 smtClean="0"/>
              <a:t>Атакуват проблема със сложността на системата, като я декомпозират на множество отделни и независими подсистеми, които са много по-лесни за разработка и по-лесни за поддръжка в бъдеще.</a:t>
            </a:r>
          </a:p>
          <a:p>
            <a:r>
              <a:rPr lang="bg-BG" sz="2400" dirty="0" smtClean="0"/>
              <a:t>Позволяват всеки модул да бъде разработван от отделен екип, с ясно определен фокус.</a:t>
            </a:r>
          </a:p>
          <a:p>
            <a:r>
              <a:rPr lang="bg-BG" sz="2400" dirty="0" smtClean="0"/>
              <a:t>Позволяват по-бързото усвояване на нови технологии, тъй като това не засяга цялата система.</a:t>
            </a:r>
          </a:p>
          <a:p>
            <a:r>
              <a:rPr lang="bg-BG" sz="2400" dirty="0" smtClean="0"/>
              <a:t>Позволяват скалиране само на модулите, които имат нужда от повече ресурси.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25960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44" y="1173164"/>
            <a:ext cx="8596668" cy="848141"/>
          </a:xfrm>
        </p:spPr>
        <p:txBody>
          <a:bodyPr/>
          <a:lstStyle/>
          <a:p>
            <a:r>
              <a:rPr lang="bg-BG" dirty="0" smtClean="0"/>
              <a:t>Недостатъци на Микросървисите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244" y="2021305"/>
            <a:ext cx="8172450" cy="4184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 smtClean="0"/>
              <a:t>По подразбиране, архитектура базирана на микросървиси е дистрибутирана система, а това увеличава сложността при комуникация между модулите и при менажиране на проекта.</a:t>
            </a:r>
          </a:p>
          <a:p>
            <a:r>
              <a:rPr lang="bg-BG" sz="2400" dirty="0" smtClean="0"/>
              <a:t>Изпълняване на транзакции между дистрибутирани бази става невъзможно и често се стига до използване на подход наречен </a:t>
            </a:r>
            <a:r>
              <a:rPr lang="bg-BG" sz="2400" b="1" dirty="0" smtClean="0"/>
              <a:t>„евентуална консистентност“, </a:t>
            </a:r>
            <a:r>
              <a:rPr lang="bg-BG" sz="2400" dirty="0" smtClean="0"/>
              <a:t>което носи допълнителни предизвикателства за софтуерните инженери.</a:t>
            </a:r>
          </a:p>
          <a:p>
            <a:r>
              <a:rPr lang="bg-BG" sz="2400" dirty="0" smtClean="0"/>
              <a:t>Тестването е трудно, когато даден модул разчита на комуникация с много други компоненти.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472536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391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Презентация на дипломна работа на тема:</vt:lpstr>
      <vt:lpstr>Основни цели на дипломната работа</vt:lpstr>
      <vt:lpstr>Основни цели на системата</vt:lpstr>
      <vt:lpstr>Съществуващи решения</vt:lpstr>
      <vt:lpstr>Изследвани архитектурни модели</vt:lpstr>
      <vt:lpstr>Предимства на Монолитния модел  (в ранния етап на разработка)</vt:lpstr>
      <vt:lpstr>Недостатъци на Монолитния модел</vt:lpstr>
      <vt:lpstr>Предимства на Микросървисите</vt:lpstr>
      <vt:lpstr>Недостатъци на Микросървисите</vt:lpstr>
      <vt:lpstr>Архитектура на системата</vt:lpstr>
      <vt:lpstr>Потенциално развитие</vt:lpstr>
      <vt:lpstr>PowerPoint Presentation</vt:lpstr>
      <vt:lpstr>Край (Благодаря за вниманието)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Технически Университет – София</dc:title>
  <dc:creator>Ivan Kolev</dc:creator>
  <cp:lastModifiedBy>Ivan Kolev</cp:lastModifiedBy>
  <cp:revision>44</cp:revision>
  <dcterms:created xsi:type="dcterms:W3CDTF">2017-09-26T21:52:19Z</dcterms:created>
  <dcterms:modified xsi:type="dcterms:W3CDTF">2017-09-27T00:18:10Z</dcterms:modified>
</cp:coreProperties>
</file>