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64" r:id="rId7"/>
    <p:sldId id="258" r:id="rId8"/>
    <p:sldId id="284" r:id="rId9"/>
    <p:sldId id="259" r:id="rId10"/>
    <p:sldId id="272" r:id="rId11"/>
    <p:sldId id="285" r:id="rId12"/>
    <p:sldId id="265" r:id="rId13"/>
    <p:sldId id="273" r:id="rId14"/>
    <p:sldId id="286" r:id="rId15"/>
    <p:sldId id="261" r:id="rId16"/>
    <p:sldId id="287" r:id="rId17"/>
    <p:sldId id="280" r:id="rId18"/>
    <p:sldId id="281" r:id="rId19"/>
    <p:sldId id="282" r:id="rId20"/>
    <p:sldId id="262" r:id="rId21"/>
    <p:sldId id="269" r:id="rId22"/>
    <p:sldId id="268" r:id="rId23"/>
    <p:sldId id="270" r:id="rId24"/>
    <p:sldId id="267" r:id="rId25"/>
    <p:sldId id="271" r:id="rId26"/>
    <p:sldId id="278" r:id="rId27"/>
    <p:sldId id="263" r:id="rId28"/>
    <p:sldId id="260" r:id="rId29"/>
  </p:sldIdLst>
  <p:sldSz cx="9902825" cy="6858000"/>
  <p:notesSz cx="6858000" cy="9144000"/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6B246"/>
    <a:srgbClr val="44B874"/>
    <a:srgbClr val="FFFFFF"/>
    <a:srgbClr val="43BDA7"/>
    <a:srgbClr val="44A3C0"/>
    <a:srgbClr val="0C2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A6FFF-7833-7EBF-183C-A2B834C79B24}" v="322" dt="2024-03-23T02:01:19.711"/>
    <p1510:client id="{1A530F63-47FB-CA63-CC9E-92282F0B1D64}" v="1079" dt="2024-03-22T04:30:44.260"/>
    <p1510:client id="{39445EE7-B533-690C-1F71-68ADF3D4C200}" v="90" dt="2024-03-23T01:40:37.264"/>
    <p1510:client id="{5C4D38CE-3A7A-4BE2-844D-F6522B94E948}" v="26" dt="2024-03-23T02:12:34.693"/>
    <p1510:client id="{72D493A0-E0B2-414E-9F33-04939C627DCA}" v="408" dt="2024-03-23T03:26:30.359"/>
    <p1510:client id="{77F6600B-847B-9E4B-387E-E427C6F40867}" v="390" dt="2024-03-22T05:10:19.006"/>
    <p1510:client id="{7B482791-2555-4799-BCC6-9BB594810699}" v="1264" dt="2024-03-23T03:36:20.939"/>
    <p1510:client id="{8A06CCAB-C30F-1791-77E3-8409351741A7}" v="212" dt="2024-03-23T02:51:23.385"/>
    <p1510:client id="{8CA17466-2311-F5B8-010E-1743F7AFC543}" v="262" dt="2024-03-22T04:42:35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8" y="60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71974-853F-474F-8468-E3DD0D9BCCA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CDA0958-EB63-4109-9A78-330E34F41E3E}">
      <dgm:prSet phldrT="[Texto]" phldr="0"/>
      <dgm:spPr/>
      <dgm:t>
        <a:bodyPr/>
        <a:lstStyle/>
        <a:p>
          <a:pPr rtl="0"/>
          <a:r>
            <a:rPr lang="es-ES">
              <a:latin typeface="+mn-lt"/>
              <a:cs typeface="Times New Roman"/>
            </a:rPr>
            <a:t>¿Qué valor social genera su idea?</a:t>
          </a:r>
        </a:p>
      </dgm:t>
    </dgm:pt>
    <dgm:pt modelId="{3E3DB972-1AB1-4258-A0D3-A9CA72F8A197}" type="parTrans" cxnId="{3F71A10B-03C0-4374-ABA5-812085D26290}">
      <dgm:prSet/>
      <dgm:spPr/>
      <dgm:t>
        <a:bodyPr/>
        <a:lstStyle/>
        <a:p>
          <a:endParaRPr lang="es-ES"/>
        </a:p>
      </dgm:t>
    </dgm:pt>
    <dgm:pt modelId="{7B99519E-DA1C-4080-81B3-188958BE878D}" type="sibTrans" cxnId="{3F71A10B-03C0-4374-ABA5-812085D26290}">
      <dgm:prSet/>
      <dgm:spPr/>
      <dgm:t>
        <a:bodyPr/>
        <a:lstStyle/>
        <a:p>
          <a:endParaRPr lang="es-ES"/>
        </a:p>
      </dgm:t>
    </dgm:pt>
    <dgm:pt modelId="{23D71982-C5E6-4D46-ABB8-1148E1D62D6D}">
      <dgm:prSet phldrT="[Texto]" phldr="0"/>
      <dgm:spPr>
        <a:solidFill>
          <a:srgbClr val="44A3C0"/>
        </a:solidFill>
      </dgm:spPr>
      <dgm:t>
        <a:bodyPr/>
        <a:lstStyle/>
        <a:p>
          <a:pPr rtl="0"/>
          <a:r>
            <a:rPr lang="es-ES">
              <a:latin typeface="+mn-lt"/>
              <a:cs typeface="Times New Roman"/>
            </a:rPr>
            <a:t>¿Hay alguna consideración que deba tenerse en cuenta para la comunidad?</a:t>
          </a:r>
          <a:endParaRPr lang="es-ES">
            <a:latin typeface="+mn-lt"/>
            <a:cs typeface="Arial"/>
          </a:endParaRPr>
        </a:p>
      </dgm:t>
    </dgm:pt>
    <dgm:pt modelId="{BE079D71-D42E-4172-8D73-4673F436DD9E}" type="parTrans" cxnId="{179FCDEC-F6A6-427D-9917-9746A8EB51ED}">
      <dgm:prSet/>
      <dgm:spPr/>
      <dgm:t>
        <a:bodyPr/>
        <a:lstStyle/>
        <a:p>
          <a:endParaRPr lang="es-ES"/>
        </a:p>
      </dgm:t>
    </dgm:pt>
    <dgm:pt modelId="{EAF75544-BC5C-499E-8782-B7CF5C9E3CC4}" type="sibTrans" cxnId="{179FCDEC-F6A6-427D-9917-9746A8EB51ED}">
      <dgm:prSet/>
      <dgm:spPr/>
      <dgm:t>
        <a:bodyPr/>
        <a:lstStyle/>
        <a:p>
          <a:endParaRPr lang="es-ES"/>
        </a:p>
      </dgm:t>
    </dgm:pt>
    <dgm:pt modelId="{32EA9C52-AD02-4E7B-B0BD-69DB8F9A8349}">
      <dgm:prSet phldr="0"/>
      <dgm:spPr/>
      <dgm:t>
        <a:bodyPr/>
        <a:lstStyle/>
        <a:p>
          <a:pPr rtl="0"/>
          <a:r>
            <a:rPr lang="es-ES">
              <a:latin typeface="+mn-lt"/>
            </a:rPr>
            <a:t>Analizamos datos para </a:t>
          </a:r>
          <a:r>
            <a:rPr lang="es-ES" b="1" i="1">
              <a:latin typeface="+mn-lt"/>
            </a:rPr>
            <a:t>identificar soluciones</a:t>
          </a:r>
          <a:r>
            <a:rPr lang="es-ES">
              <a:latin typeface="+mn-lt"/>
            </a:rPr>
            <a:t> que mitiguen el cambio climático, promoviendo </a:t>
          </a:r>
          <a:r>
            <a:rPr lang="es-ES" b="1" i="1">
              <a:latin typeface="+mn-lt"/>
            </a:rPr>
            <a:t>beneficios ambientales</a:t>
          </a:r>
          <a:r>
            <a:rPr lang="es-ES">
              <a:latin typeface="+mn-lt"/>
            </a:rPr>
            <a:t> y económicos.</a:t>
          </a:r>
          <a:endParaRPr lang="es-ES">
            <a:latin typeface="+mn-lt"/>
            <a:cs typeface="Times New Roman"/>
          </a:endParaRPr>
        </a:p>
      </dgm:t>
    </dgm:pt>
    <dgm:pt modelId="{350307AA-2DA7-4E62-9568-A8866DA51CE8}" type="parTrans" cxnId="{13FC0FDE-FFB0-40C1-966F-08E9C9DBA03A}">
      <dgm:prSet/>
      <dgm:spPr/>
      <dgm:t>
        <a:bodyPr/>
        <a:lstStyle/>
        <a:p>
          <a:endParaRPr lang="es-PA"/>
        </a:p>
      </dgm:t>
    </dgm:pt>
    <dgm:pt modelId="{830912AC-D72E-44ED-AEE9-F44D019DB59A}" type="sibTrans" cxnId="{13FC0FDE-FFB0-40C1-966F-08E9C9DBA03A}">
      <dgm:prSet/>
      <dgm:spPr/>
      <dgm:t>
        <a:bodyPr/>
        <a:lstStyle/>
        <a:p>
          <a:endParaRPr lang="es-PA"/>
        </a:p>
      </dgm:t>
    </dgm:pt>
    <dgm:pt modelId="{82E9B474-7ADA-4DEA-B26C-53F14D545BB9}">
      <dgm:prSet phldr="0"/>
      <dgm:spPr>
        <a:ln>
          <a:solidFill>
            <a:srgbClr val="44A3C0"/>
          </a:solidFill>
        </a:ln>
      </dgm:spPr>
      <dgm:t>
        <a:bodyPr/>
        <a:lstStyle/>
        <a:p>
          <a:pPr rtl="0"/>
          <a:r>
            <a:rPr lang="es-ES">
              <a:latin typeface="+mn-lt"/>
            </a:rPr>
            <a:t>Nuestro análisis busca guiar hacia</a:t>
          </a:r>
          <a:r>
            <a:rPr lang="es-ES" b="1" i="1">
              <a:latin typeface="+mn-lt"/>
            </a:rPr>
            <a:t> prácticas sostenibles</a:t>
          </a:r>
          <a:r>
            <a:rPr lang="es-ES">
              <a:latin typeface="+mn-lt"/>
            </a:rPr>
            <a:t>, conscientes de los </a:t>
          </a:r>
          <a:r>
            <a:rPr lang="es-ES" b="1" i="1">
              <a:latin typeface="+mn-lt"/>
            </a:rPr>
            <a:t>retos económicos</a:t>
          </a:r>
          <a:r>
            <a:rPr lang="es-ES">
              <a:latin typeface="+mn-lt"/>
            </a:rPr>
            <a:t> para algunas comunidades.</a:t>
          </a:r>
          <a:endParaRPr lang="es-ES">
            <a:latin typeface="+mn-lt"/>
            <a:cs typeface="Times New Roman"/>
          </a:endParaRPr>
        </a:p>
      </dgm:t>
    </dgm:pt>
    <dgm:pt modelId="{DD257856-A586-4EA7-BB15-5E7636056A92}" type="parTrans" cxnId="{FE7C908E-5BC5-4F70-8A8C-B0042A810882}">
      <dgm:prSet/>
      <dgm:spPr/>
      <dgm:t>
        <a:bodyPr/>
        <a:lstStyle/>
        <a:p>
          <a:endParaRPr lang="es-PA"/>
        </a:p>
      </dgm:t>
    </dgm:pt>
    <dgm:pt modelId="{B867245F-4846-4B9B-A916-D8BCC951B99C}" type="sibTrans" cxnId="{FE7C908E-5BC5-4F70-8A8C-B0042A810882}">
      <dgm:prSet/>
      <dgm:spPr/>
      <dgm:t>
        <a:bodyPr/>
        <a:lstStyle/>
        <a:p>
          <a:endParaRPr lang="es-PA"/>
        </a:p>
      </dgm:t>
    </dgm:pt>
    <dgm:pt modelId="{C7B1E627-6C17-4747-A6DD-5B98D24B8301}" type="pres">
      <dgm:prSet presAssocID="{8F771974-853F-474F-8468-E3DD0D9BCCAF}" presName="linear" presStyleCnt="0">
        <dgm:presLayoutVars>
          <dgm:dir/>
          <dgm:animLvl val="lvl"/>
          <dgm:resizeHandles val="exact"/>
        </dgm:presLayoutVars>
      </dgm:prSet>
      <dgm:spPr/>
    </dgm:pt>
    <dgm:pt modelId="{70B4B7A6-41CF-4BBF-BF41-697F20DC5A76}" type="pres">
      <dgm:prSet presAssocID="{ECDA0958-EB63-4109-9A78-330E34F41E3E}" presName="parentLin" presStyleCnt="0"/>
      <dgm:spPr/>
    </dgm:pt>
    <dgm:pt modelId="{3AFFDC36-702E-4C15-9F74-A8B4AA39D545}" type="pres">
      <dgm:prSet presAssocID="{ECDA0958-EB63-4109-9A78-330E34F41E3E}" presName="parentLeftMargin" presStyleLbl="node1" presStyleIdx="0" presStyleCnt="2"/>
      <dgm:spPr/>
    </dgm:pt>
    <dgm:pt modelId="{195C3C78-7558-4E62-B74B-8DEC0F501989}" type="pres">
      <dgm:prSet presAssocID="{ECDA0958-EB63-4109-9A78-330E34F41E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87C090-AAF9-420A-8562-57684186976D}" type="pres">
      <dgm:prSet presAssocID="{ECDA0958-EB63-4109-9A78-330E34F41E3E}" presName="negativeSpace" presStyleCnt="0"/>
      <dgm:spPr/>
    </dgm:pt>
    <dgm:pt modelId="{63BF08DF-89A7-4815-AC51-9C92E0043A82}" type="pres">
      <dgm:prSet presAssocID="{ECDA0958-EB63-4109-9A78-330E34F41E3E}" presName="childText" presStyleLbl="conFgAcc1" presStyleIdx="0" presStyleCnt="2">
        <dgm:presLayoutVars>
          <dgm:bulletEnabled val="1"/>
        </dgm:presLayoutVars>
      </dgm:prSet>
      <dgm:spPr/>
    </dgm:pt>
    <dgm:pt modelId="{2DC06EA0-DBF9-4BD3-B5B2-0AF5F7057C08}" type="pres">
      <dgm:prSet presAssocID="{7B99519E-DA1C-4080-81B3-188958BE878D}" presName="spaceBetweenRectangles" presStyleCnt="0"/>
      <dgm:spPr/>
    </dgm:pt>
    <dgm:pt modelId="{48C8CE07-2E72-43E9-9C25-3170F3CD0123}" type="pres">
      <dgm:prSet presAssocID="{23D71982-C5E6-4D46-ABB8-1148E1D62D6D}" presName="parentLin" presStyleCnt="0"/>
      <dgm:spPr/>
    </dgm:pt>
    <dgm:pt modelId="{E478DE0F-7929-43B4-8980-972F8AA22F83}" type="pres">
      <dgm:prSet presAssocID="{23D71982-C5E6-4D46-ABB8-1148E1D62D6D}" presName="parentLeftMargin" presStyleLbl="node1" presStyleIdx="0" presStyleCnt="2"/>
      <dgm:spPr/>
    </dgm:pt>
    <dgm:pt modelId="{D0444C77-220E-4C76-93DF-092D542A43B6}" type="pres">
      <dgm:prSet presAssocID="{23D71982-C5E6-4D46-ABB8-1148E1D62D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673A86-CEBD-4BB5-9659-B9997E4BDEB8}" type="pres">
      <dgm:prSet presAssocID="{23D71982-C5E6-4D46-ABB8-1148E1D62D6D}" presName="negativeSpace" presStyleCnt="0"/>
      <dgm:spPr/>
    </dgm:pt>
    <dgm:pt modelId="{35802005-C8DC-4F5F-9C1A-F29F45BC243F}" type="pres">
      <dgm:prSet presAssocID="{23D71982-C5E6-4D46-ABB8-1148E1D62D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6A7907-0FBD-47E1-A152-192A675BA84A}" type="presOf" srcId="{8F771974-853F-474F-8468-E3DD0D9BCCAF}" destId="{C7B1E627-6C17-4747-A6DD-5B98D24B8301}" srcOrd="0" destOrd="0" presId="urn:microsoft.com/office/officeart/2005/8/layout/list1"/>
    <dgm:cxn modelId="{3F71A10B-03C0-4374-ABA5-812085D26290}" srcId="{8F771974-853F-474F-8468-E3DD0D9BCCAF}" destId="{ECDA0958-EB63-4109-9A78-330E34F41E3E}" srcOrd="0" destOrd="0" parTransId="{3E3DB972-1AB1-4258-A0D3-A9CA72F8A197}" sibTransId="{7B99519E-DA1C-4080-81B3-188958BE878D}"/>
    <dgm:cxn modelId="{32BB7F5C-46BE-4F35-8D9C-166C447D5352}" type="presOf" srcId="{23D71982-C5E6-4D46-ABB8-1148E1D62D6D}" destId="{E478DE0F-7929-43B4-8980-972F8AA22F83}" srcOrd="0" destOrd="0" presId="urn:microsoft.com/office/officeart/2005/8/layout/list1"/>
    <dgm:cxn modelId="{4B71C17A-7A44-43E3-B814-CB570949D0B0}" type="presOf" srcId="{23D71982-C5E6-4D46-ABB8-1148E1D62D6D}" destId="{D0444C77-220E-4C76-93DF-092D542A43B6}" srcOrd="1" destOrd="0" presId="urn:microsoft.com/office/officeart/2005/8/layout/list1"/>
    <dgm:cxn modelId="{FE7C908E-5BC5-4F70-8A8C-B0042A810882}" srcId="{23D71982-C5E6-4D46-ABB8-1148E1D62D6D}" destId="{82E9B474-7ADA-4DEA-B26C-53F14D545BB9}" srcOrd="0" destOrd="0" parTransId="{DD257856-A586-4EA7-BB15-5E7636056A92}" sibTransId="{B867245F-4846-4B9B-A916-D8BCC951B99C}"/>
    <dgm:cxn modelId="{61959AA3-4471-4310-AFD2-FD19387832F8}" type="presOf" srcId="{32EA9C52-AD02-4E7B-B0BD-69DB8F9A8349}" destId="{63BF08DF-89A7-4815-AC51-9C92E0043A82}" srcOrd="0" destOrd="0" presId="urn:microsoft.com/office/officeart/2005/8/layout/list1"/>
    <dgm:cxn modelId="{AE7DC3AC-AF8C-41C2-9C84-D694AFCDF8F2}" type="presOf" srcId="{ECDA0958-EB63-4109-9A78-330E34F41E3E}" destId="{195C3C78-7558-4E62-B74B-8DEC0F501989}" srcOrd="1" destOrd="0" presId="urn:microsoft.com/office/officeart/2005/8/layout/list1"/>
    <dgm:cxn modelId="{469F40B2-620C-433D-A374-2F5D5531DBF9}" type="presOf" srcId="{ECDA0958-EB63-4109-9A78-330E34F41E3E}" destId="{3AFFDC36-702E-4C15-9F74-A8B4AA39D545}" srcOrd="0" destOrd="0" presId="urn:microsoft.com/office/officeart/2005/8/layout/list1"/>
    <dgm:cxn modelId="{13FC0FDE-FFB0-40C1-966F-08E9C9DBA03A}" srcId="{ECDA0958-EB63-4109-9A78-330E34F41E3E}" destId="{32EA9C52-AD02-4E7B-B0BD-69DB8F9A8349}" srcOrd="0" destOrd="0" parTransId="{350307AA-2DA7-4E62-9568-A8866DA51CE8}" sibTransId="{830912AC-D72E-44ED-AEE9-F44D019DB59A}"/>
    <dgm:cxn modelId="{179FCDEC-F6A6-427D-9917-9746A8EB51ED}" srcId="{8F771974-853F-474F-8468-E3DD0D9BCCAF}" destId="{23D71982-C5E6-4D46-ABB8-1148E1D62D6D}" srcOrd="1" destOrd="0" parTransId="{BE079D71-D42E-4172-8D73-4673F436DD9E}" sibTransId="{EAF75544-BC5C-499E-8782-B7CF5C9E3CC4}"/>
    <dgm:cxn modelId="{E9C417F7-5AAB-45EC-8D6D-BF173A2B719B}" type="presOf" srcId="{82E9B474-7ADA-4DEA-B26C-53F14D545BB9}" destId="{35802005-C8DC-4F5F-9C1A-F29F45BC243F}" srcOrd="0" destOrd="0" presId="urn:microsoft.com/office/officeart/2005/8/layout/list1"/>
    <dgm:cxn modelId="{A3B92BC4-70F1-482B-94D4-31C32BDBC935}" type="presParOf" srcId="{C7B1E627-6C17-4747-A6DD-5B98D24B8301}" destId="{70B4B7A6-41CF-4BBF-BF41-697F20DC5A76}" srcOrd="0" destOrd="0" presId="urn:microsoft.com/office/officeart/2005/8/layout/list1"/>
    <dgm:cxn modelId="{E374FF42-9E3A-4EBE-AF22-2753C3B37C6E}" type="presParOf" srcId="{70B4B7A6-41CF-4BBF-BF41-697F20DC5A76}" destId="{3AFFDC36-702E-4C15-9F74-A8B4AA39D545}" srcOrd="0" destOrd="0" presId="urn:microsoft.com/office/officeart/2005/8/layout/list1"/>
    <dgm:cxn modelId="{38233156-A686-4C58-AEF1-7858827D91C8}" type="presParOf" srcId="{70B4B7A6-41CF-4BBF-BF41-697F20DC5A76}" destId="{195C3C78-7558-4E62-B74B-8DEC0F501989}" srcOrd="1" destOrd="0" presId="urn:microsoft.com/office/officeart/2005/8/layout/list1"/>
    <dgm:cxn modelId="{F5353031-0363-4990-B786-E63B00A2DEAC}" type="presParOf" srcId="{C7B1E627-6C17-4747-A6DD-5B98D24B8301}" destId="{8887C090-AAF9-420A-8562-57684186976D}" srcOrd="1" destOrd="0" presId="urn:microsoft.com/office/officeart/2005/8/layout/list1"/>
    <dgm:cxn modelId="{4061DC65-6170-4892-8956-C9800CCE05F6}" type="presParOf" srcId="{C7B1E627-6C17-4747-A6DD-5B98D24B8301}" destId="{63BF08DF-89A7-4815-AC51-9C92E0043A82}" srcOrd="2" destOrd="0" presId="urn:microsoft.com/office/officeart/2005/8/layout/list1"/>
    <dgm:cxn modelId="{DF9F14C1-18DA-4369-BCAD-240523175CC2}" type="presParOf" srcId="{C7B1E627-6C17-4747-A6DD-5B98D24B8301}" destId="{2DC06EA0-DBF9-4BD3-B5B2-0AF5F7057C08}" srcOrd="3" destOrd="0" presId="urn:microsoft.com/office/officeart/2005/8/layout/list1"/>
    <dgm:cxn modelId="{46E98C55-4FFB-4DB2-B683-FF8D46CCA375}" type="presParOf" srcId="{C7B1E627-6C17-4747-A6DD-5B98D24B8301}" destId="{48C8CE07-2E72-43E9-9C25-3170F3CD0123}" srcOrd="4" destOrd="0" presId="urn:microsoft.com/office/officeart/2005/8/layout/list1"/>
    <dgm:cxn modelId="{8B3BBF00-B712-4828-87A9-9E674988C89E}" type="presParOf" srcId="{48C8CE07-2E72-43E9-9C25-3170F3CD0123}" destId="{E478DE0F-7929-43B4-8980-972F8AA22F83}" srcOrd="0" destOrd="0" presId="urn:microsoft.com/office/officeart/2005/8/layout/list1"/>
    <dgm:cxn modelId="{64D6B95C-CC16-498A-B7C9-B72F75ED5D1B}" type="presParOf" srcId="{48C8CE07-2E72-43E9-9C25-3170F3CD0123}" destId="{D0444C77-220E-4C76-93DF-092D542A43B6}" srcOrd="1" destOrd="0" presId="urn:microsoft.com/office/officeart/2005/8/layout/list1"/>
    <dgm:cxn modelId="{E2B773EA-A564-46F1-B79E-E760694D7AFA}" type="presParOf" srcId="{C7B1E627-6C17-4747-A6DD-5B98D24B8301}" destId="{47673A86-CEBD-4BB5-9659-B9997E4BDEB8}" srcOrd="5" destOrd="0" presId="urn:microsoft.com/office/officeart/2005/8/layout/list1"/>
    <dgm:cxn modelId="{E3A7314A-409D-4B76-831C-E5D517BC5451}" type="presParOf" srcId="{C7B1E627-6C17-4747-A6DD-5B98D24B8301}" destId="{35802005-C8DC-4F5F-9C1A-F29F45BC24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71974-853F-474F-8468-E3DD0D9BCCA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CDA0958-EB63-4109-9A78-330E34F41E3E}">
      <dgm:prSet phldrT="[Texto]" phldr="0"/>
      <dgm:spPr>
        <a:solidFill>
          <a:srgbClr val="43BDA7"/>
        </a:solidFill>
      </dgm:spPr>
      <dgm:t>
        <a:bodyPr/>
        <a:lstStyle/>
        <a:p>
          <a:pPr rtl="0"/>
          <a:r>
            <a:rPr lang="es-ES">
              <a:latin typeface="+mn-lt"/>
              <a:cs typeface="Times New Roman"/>
            </a:rPr>
            <a:t>¿Cómo afectará a la comunidad?</a:t>
          </a:r>
        </a:p>
      </dgm:t>
    </dgm:pt>
    <dgm:pt modelId="{3E3DB972-1AB1-4258-A0D3-A9CA72F8A197}" type="parTrans" cxnId="{3F71A10B-03C0-4374-ABA5-812085D26290}">
      <dgm:prSet/>
      <dgm:spPr/>
      <dgm:t>
        <a:bodyPr/>
        <a:lstStyle/>
        <a:p>
          <a:endParaRPr lang="es-ES"/>
        </a:p>
      </dgm:t>
    </dgm:pt>
    <dgm:pt modelId="{7B99519E-DA1C-4080-81B3-188958BE878D}" type="sibTrans" cxnId="{3F71A10B-03C0-4374-ABA5-812085D26290}">
      <dgm:prSet/>
      <dgm:spPr/>
      <dgm:t>
        <a:bodyPr/>
        <a:lstStyle/>
        <a:p>
          <a:endParaRPr lang="es-ES"/>
        </a:p>
      </dgm:t>
    </dgm:pt>
    <dgm:pt modelId="{23D71982-C5E6-4D46-ABB8-1148E1D62D6D}">
      <dgm:prSet phldrT="[Texto]" phldr="0"/>
      <dgm:spPr>
        <a:solidFill>
          <a:srgbClr val="44B874"/>
        </a:solidFill>
      </dgm:spPr>
      <dgm:t>
        <a:bodyPr/>
        <a:lstStyle/>
        <a:p>
          <a:pPr rtl="0"/>
          <a:r>
            <a:rPr lang="es-ES">
              <a:latin typeface="+mn-lt"/>
              <a:cs typeface="Times New Roman"/>
            </a:rPr>
            <a:t>¿Alguna pregunta pendiente y/o suposición a la que pueda responder sobre su idea?</a:t>
          </a:r>
          <a:endParaRPr lang="es-ES">
            <a:latin typeface="+mn-lt"/>
            <a:cs typeface="Arial"/>
          </a:endParaRPr>
        </a:p>
      </dgm:t>
    </dgm:pt>
    <dgm:pt modelId="{BE079D71-D42E-4172-8D73-4673F436DD9E}" type="parTrans" cxnId="{179FCDEC-F6A6-427D-9917-9746A8EB51ED}">
      <dgm:prSet/>
      <dgm:spPr/>
      <dgm:t>
        <a:bodyPr/>
        <a:lstStyle/>
        <a:p>
          <a:endParaRPr lang="es-ES"/>
        </a:p>
      </dgm:t>
    </dgm:pt>
    <dgm:pt modelId="{EAF75544-BC5C-499E-8782-B7CF5C9E3CC4}" type="sibTrans" cxnId="{179FCDEC-F6A6-427D-9917-9746A8EB51ED}">
      <dgm:prSet/>
      <dgm:spPr/>
      <dgm:t>
        <a:bodyPr/>
        <a:lstStyle/>
        <a:p>
          <a:endParaRPr lang="es-ES"/>
        </a:p>
      </dgm:t>
    </dgm:pt>
    <dgm:pt modelId="{32EA9C52-AD02-4E7B-B0BD-69DB8F9A8349}">
      <dgm:prSet phldr="0"/>
      <dgm:spPr>
        <a:ln>
          <a:solidFill>
            <a:srgbClr val="43BDA7"/>
          </a:solidFill>
        </a:ln>
      </dgm:spPr>
      <dgm:t>
        <a:bodyPr/>
        <a:lstStyle/>
        <a:p>
          <a:pPr rtl="0"/>
          <a:r>
            <a:rPr lang="es-PA">
              <a:latin typeface="+mn-lt"/>
            </a:rPr>
            <a:t>El proyecto aspira a </a:t>
          </a:r>
          <a:r>
            <a:rPr lang="es-PA" b="1" i="1">
              <a:latin typeface="+mn-lt"/>
            </a:rPr>
            <a:t>influir positivamente </a:t>
          </a:r>
          <a:r>
            <a:rPr lang="es-PA">
              <a:latin typeface="+mn-lt"/>
            </a:rPr>
            <a:t>en la adopción de </a:t>
          </a:r>
          <a:r>
            <a:rPr lang="es-PA" b="1" i="1">
              <a:latin typeface="+mn-lt"/>
            </a:rPr>
            <a:t>acciones sostenibles</a:t>
          </a:r>
          <a:r>
            <a:rPr lang="es-PA">
              <a:latin typeface="+mn-lt"/>
            </a:rPr>
            <a:t>, minimizando repercusiones económicas negativas.</a:t>
          </a:r>
          <a:endParaRPr lang="es-ES">
            <a:latin typeface="+mn-lt"/>
            <a:cs typeface="Times New Roman"/>
          </a:endParaRPr>
        </a:p>
      </dgm:t>
    </dgm:pt>
    <dgm:pt modelId="{350307AA-2DA7-4E62-9568-A8866DA51CE8}" type="parTrans" cxnId="{15954BE3-11B1-491D-843F-51015B77B2DC}">
      <dgm:prSet/>
      <dgm:spPr/>
      <dgm:t>
        <a:bodyPr/>
        <a:lstStyle/>
        <a:p>
          <a:endParaRPr lang="es-PA"/>
        </a:p>
      </dgm:t>
    </dgm:pt>
    <dgm:pt modelId="{830912AC-D72E-44ED-AEE9-F44D019DB59A}" type="sibTrans" cxnId="{15954BE3-11B1-491D-843F-51015B77B2DC}">
      <dgm:prSet/>
      <dgm:spPr/>
      <dgm:t>
        <a:bodyPr/>
        <a:lstStyle/>
        <a:p>
          <a:endParaRPr lang="es-PA"/>
        </a:p>
      </dgm:t>
    </dgm:pt>
    <dgm:pt modelId="{82E9B474-7ADA-4DEA-B26C-53F14D545BB9}">
      <dgm:prSet phldr="0"/>
      <dgm:spPr>
        <a:ln>
          <a:solidFill>
            <a:srgbClr val="44B874"/>
          </a:solidFill>
        </a:ln>
      </dgm:spPr>
      <dgm:t>
        <a:bodyPr/>
        <a:lstStyle/>
        <a:p>
          <a:pPr rtl="0"/>
          <a:r>
            <a:rPr lang="es-PA">
              <a:latin typeface="+mn-lt"/>
            </a:rPr>
            <a:t>Centramos en cómo los datos pueden ayudar a equilibrar la </a:t>
          </a:r>
          <a:r>
            <a:rPr lang="es-PA" b="1" i="1">
              <a:latin typeface="+mn-lt"/>
            </a:rPr>
            <a:t>sostenibilidad </a:t>
          </a:r>
          <a:r>
            <a:rPr lang="es-PA">
              <a:latin typeface="+mn-lt"/>
            </a:rPr>
            <a:t>con el </a:t>
          </a:r>
          <a:r>
            <a:rPr lang="es-PA" b="1" i="1">
              <a:latin typeface="+mn-lt"/>
            </a:rPr>
            <a:t>crecimiento económico </a:t>
          </a:r>
          <a:r>
            <a:rPr lang="es-PA">
              <a:latin typeface="+mn-lt"/>
            </a:rPr>
            <a:t>y superar obstáculos para la </a:t>
          </a:r>
          <a:r>
            <a:rPr lang="es-PA" b="1" i="1">
              <a:latin typeface="+mn-lt"/>
            </a:rPr>
            <a:t>acción climática</a:t>
          </a:r>
          <a:r>
            <a:rPr lang="es-PA">
              <a:latin typeface="+mn-lt"/>
            </a:rPr>
            <a:t>.</a:t>
          </a:r>
          <a:endParaRPr lang="es-ES">
            <a:latin typeface="+mn-lt"/>
            <a:cs typeface="Times New Roman"/>
          </a:endParaRPr>
        </a:p>
      </dgm:t>
    </dgm:pt>
    <dgm:pt modelId="{DD257856-A586-4EA7-BB15-5E7636056A92}" type="parTrans" cxnId="{CCC824AC-8AED-4FD5-B29B-3E27DB3D645B}">
      <dgm:prSet/>
      <dgm:spPr/>
      <dgm:t>
        <a:bodyPr/>
        <a:lstStyle/>
        <a:p>
          <a:endParaRPr lang="es-PA"/>
        </a:p>
      </dgm:t>
    </dgm:pt>
    <dgm:pt modelId="{B867245F-4846-4B9B-A916-D8BCC951B99C}" type="sibTrans" cxnId="{CCC824AC-8AED-4FD5-B29B-3E27DB3D645B}">
      <dgm:prSet/>
      <dgm:spPr/>
      <dgm:t>
        <a:bodyPr/>
        <a:lstStyle/>
        <a:p>
          <a:endParaRPr lang="es-PA"/>
        </a:p>
      </dgm:t>
    </dgm:pt>
    <dgm:pt modelId="{C7B1E627-6C17-4747-A6DD-5B98D24B8301}" type="pres">
      <dgm:prSet presAssocID="{8F771974-853F-474F-8468-E3DD0D9BCCAF}" presName="linear" presStyleCnt="0">
        <dgm:presLayoutVars>
          <dgm:dir/>
          <dgm:animLvl val="lvl"/>
          <dgm:resizeHandles val="exact"/>
        </dgm:presLayoutVars>
      </dgm:prSet>
      <dgm:spPr/>
    </dgm:pt>
    <dgm:pt modelId="{70B4B7A6-41CF-4BBF-BF41-697F20DC5A76}" type="pres">
      <dgm:prSet presAssocID="{ECDA0958-EB63-4109-9A78-330E34F41E3E}" presName="parentLin" presStyleCnt="0"/>
      <dgm:spPr/>
    </dgm:pt>
    <dgm:pt modelId="{3AFFDC36-702E-4C15-9F74-A8B4AA39D545}" type="pres">
      <dgm:prSet presAssocID="{ECDA0958-EB63-4109-9A78-330E34F41E3E}" presName="parentLeftMargin" presStyleLbl="node1" presStyleIdx="0" presStyleCnt="2"/>
      <dgm:spPr/>
    </dgm:pt>
    <dgm:pt modelId="{195C3C78-7558-4E62-B74B-8DEC0F501989}" type="pres">
      <dgm:prSet presAssocID="{ECDA0958-EB63-4109-9A78-330E34F41E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87C090-AAF9-420A-8562-57684186976D}" type="pres">
      <dgm:prSet presAssocID="{ECDA0958-EB63-4109-9A78-330E34F41E3E}" presName="negativeSpace" presStyleCnt="0"/>
      <dgm:spPr/>
    </dgm:pt>
    <dgm:pt modelId="{63BF08DF-89A7-4815-AC51-9C92E0043A82}" type="pres">
      <dgm:prSet presAssocID="{ECDA0958-EB63-4109-9A78-330E34F41E3E}" presName="childText" presStyleLbl="conFgAcc1" presStyleIdx="0" presStyleCnt="2">
        <dgm:presLayoutVars>
          <dgm:bulletEnabled val="1"/>
        </dgm:presLayoutVars>
      </dgm:prSet>
      <dgm:spPr/>
    </dgm:pt>
    <dgm:pt modelId="{2DC06EA0-DBF9-4BD3-B5B2-0AF5F7057C08}" type="pres">
      <dgm:prSet presAssocID="{7B99519E-DA1C-4080-81B3-188958BE878D}" presName="spaceBetweenRectangles" presStyleCnt="0"/>
      <dgm:spPr/>
    </dgm:pt>
    <dgm:pt modelId="{48C8CE07-2E72-43E9-9C25-3170F3CD0123}" type="pres">
      <dgm:prSet presAssocID="{23D71982-C5E6-4D46-ABB8-1148E1D62D6D}" presName="parentLin" presStyleCnt="0"/>
      <dgm:spPr/>
    </dgm:pt>
    <dgm:pt modelId="{E478DE0F-7929-43B4-8980-972F8AA22F83}" type="pres">
      <dgm:prSet presAssocID="{23D71982-C5E6-4D46-ABB8-1148E1D62D6D}" presName="parentLeftMargin" presStyleLbl="node1" presStyleIdx="0" presStyleCnt="2"/>
      <dgm:spPr/>
    </dgm:pt>
    <dgm:pt modelId="{D0444C77-220E-4C76-93DF-092D542A43B6}" type="pres">
      <dgm:prSet presAssocID="{23D71982-C5E6-4D46-ABB8-1148E1D62D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673A86-CEBD-4BB5-9659-B9997E4BDEB8}" type="pres">
      <dgm:prSet presAssocID="{23D71982-C5E6-4D46-ABB8-1148E1D62D6D}" presName="negativeSpace" presStyleCnt="0"/>
      <dgm:spPr/>
    </dgm:pt>
    <dgm:pt modelId="{35802005-C8DC-4F5F-9C1A-F29F45BC243F}" type="pres">
      <dgm:prSet presAssocID="{23D71982-C5E6-4D46-ABB8-1148E1D62D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6A7907-0FBD-47E1-A152-192A675BA84A}" type="presOf" srcId="{8F771974-853F-474F-8468-E3DD0D9BCCAF}" destId="{C7B1E627-6C17-4747-A6DD-5B98D24B8301}" srcOrd="0" destOrd="0" presId="urn:microsoft.com/office/officeart/2005/8/layout/list1"/>
    <dgm:cxn modelId="{3F71A10B-03C0-4374-ABA5-812085D26290}" srcId="{8F771974-853F-474F-8468-E3DD0D9BCCAF}" destId="{ECDA0958-EB63-4109-9A78-330E34F41E3E}" srcOrd="0" destOrd="0" parTransId="{3E3DB972-1AB1-4258-A0D3-A9CA72F8A197}" sibTransId="{7B99519E-DA1C-4080-81B3-188958BE878D}"/>
    <dgm:cxn modelId="{F7C3270F-75CA-4812-95CB-63DCB11BB939}" type="presOf" srcId="{23D71982-C5E6-4D46-ABB8-1148E1D62D6D}" destId="{E478DE0F-7929-43B4-8980-972F8AA22F83}" srcOrd="0" destOrd="0" presId="urn:microsoft.com/office/officeart/2005/8/layout/list1"/>
    <dgm:cxn modelId="{53DD1B37-34EB-4A9E-A9B9-F336B4BD6E47}" type="presOf" srcId="{82E9B474-7ADA-4DEA-B26C-53F14D545BB9}" destId="{35802005-C8DC-4F5F-9C1A-F29F45BC243F}" srcOrd="0" destOrd="0" presId="urn:microsoft.com/office/officeart/2005/8/layout/list1"/>
    <dgm:cxn modelId="{04C6364C-AF3C-4CBC-82F8-8E654B54C9C1}" type="presOf" srcId="{23D71982-C5E6-4D46-ABB8-1148E1D62D6D}" destId="{D0444C77-220E-4C76-93DF-092D542A43B6}" srcOrd="1" destOrd="0" presId="urn:microsoft.com/office/officeart/2005/8/layout/list1"/>
    <dgm:cxn modelId="{803EAF6D-3193-4CF2-9E37-67AC47BD963D}" type="presOf" srcId="{ECDA0958-EB63-4109-9A78-330E34F41E3E}" destId="{195C3C78-7558-4E62-B74B-8DEC0F501989}" srcOrd="1" destOrd="0" presId="urn:microsoft.com/office/officeart/2005/8/layout/list1"/>
    <dgm:cxn modelId="{106B6DA0-7C72-44CD-A6E7-31B996957F0F}" type="presOf" srcId="{ECDA0958-EB63-4109-9A78-330E34F41E3E}" destId="{3AFFDC36-702E-4C15-9F74-A8B4AA39D545}" srcOrd="0" destOrd="0" presId="urn:microsoft.com/office/officeart/2005/8/layout/list1"/>
    <dgm:cxn modelId="{CCC824AC-8AED-4FD5-B29B-3E27DB3D645B}" srcId="{23D71982-C5E6-4D46-ABB8-1148E1D62D6D}" destId="{82E9B474-7ADA-4DEA-B26C-53F14D545BB9}" srcOrd="0" destOrd="0" parTransId="{DD257856-A586-4EA7-BB15-5E7636056A92}" sibTransId="{B867245F-4846-4B9B-A916-D8BCC951B99C}"/>
    <dgm:cxn modelId="{15954BE3-11B1-491D-843F-51015B77B2DC}" srcId="{ECDA0958-EB63-4109-9A78-330E34F41E3E}" destId="{32EA9C52-AD02-4E7B-B0BD-69DB8F9A8349}" srcOrd="0" destOrd="0" parTransId="{350307AA-2DA7-4E62-9568-A8866DA51CE8}" sibTransId="{830912AC-D72E-44ED-AEE9-F44D019DB59A}"/>
    <dgm:cxn modelId="{1B54F8EB-BE72-4091-A6C9-B30DEBBD7253}" type="presOf" srcId="{32EA9C52-AD02-4E7B-B0BD-69DB8F9A8349}" destId="{63BF08DF-89A7-4815-AC51-9C92E0043A82}" srcOrd="0" destOrd="0" presId="urn:microsoft.com/office/officeart/2005/8/layout/list1"/>
    <dgm:cxn modelId="{179FCDEC-F6A6-427D-9917-9746A8EB51ED}" srcId="{8F771974-853F-474F-8468-E3DD0D9BCCAF}" destId="{23D71982-C5E6-4D46-ABB8-1148E1D62D6D}" srcOrd="1" destOrd="0" parTransId="{BE079D71-D42E-4172-8D73-4673F436DD9E}" sibTransId="{EAF75544-BC5C-499E-8782-B7CF5C9E3CC4}"/>
    <dgm:cxn modelId="{DEB1CBBD-E11C-4314-ACEB-674BB465D43A}" type="presParOf" srcId="{C7B1E627-6C17-4747-A6DD-5B98D24B8301}" destId="{70B4B7A6-41CF-4BBF-BF41-697F20DC5A76}" srcOrd="0" destOrd="0" presId="urn:microsoft.com/office/officeart/2005/8/layout/list1"/>
    <dgm:cxn modelId="{C79E4EC3-566D-4829-85F4-BCB8F1694B52}" type="presParOf" srcId="{70B4B7A6-41CF-4BBF-BF41-697F20DC5A76}" destId="{3AFFDC36-702E-4C15-9F74-A8B4AA39D545}" srcOrd="0" destOrd="0" presId="urn:microsoft.com/office/officeart/2005/8/layout/list1"/>
    <dgm:cxn modelId="{6C751ABD-2E0F-4C0C-8A02-23076A2B9ED3}" type="presParOf" srcId="{70B4B7A6-41CF-4BBF-BF41-697F20DC5A76}" destId="{195C3C78-7558-4E62-B74B-8DEC0F501989}" srcOrd="1" destOrd="0" presId="urn:microsoft.com/office/officeart/2005/8/layout/list1"/>
    <dgm:cxn modelId="{D92996B4-0A83-4368-B2CD-EDE7F94C92A1}" type="presParOf" srcId="{C7B1E627-6C17-4747-A6DD-5B98D24B8301}" destId="{8887C090-AAF9-420A-8562-57684186976D}" srcOrd="1" destOrd="0" presId="urn:microsoft.com/office/officeart/2005/8/layout/list1"/>
    <dgm:cxn modelId="{AADDD05D-2BED-4A7D-9CA7-6ABC2E20BFFD}" type="presParOf" srcId="{C7B1E627-6C17-4747-A6DD-5B98D24B8301}" destId="{63BF08DF-89A7-4815-AC51-9C92E0043A82}" srcOrd="2" destOrd="0" presId="urn:microsoft.com/office/officeart/2005/8/layout/list1"/>
    <dgm:cxn modelId="{4223C6C2-86EB-42D5-A4B3-CFFEB6561A6E}" type="presParOf" srcId="{C7B1E627-6C17-4747-A6DD-5B98D24B8301}" destId="{2DC06EA0-DBF9-4BD3-B5B2-0AF5F7057C08}" srcOrd="3" destOrd="0" presId="urn:microsoft.com/office/officeart/2005/8/layout/list1"/>
    <dgm:cxn modelId="{A47B7F2D-B2CE-4C94-9CC1-C71FE0B4CADC}" type="presParOf" srcId="{C7B1E627-6C17-4747-A6DD-5B98D24B8301}" destId="{48C8CE07-2E72-43E9-9C25-3170F3CD0123}" srcOrd="4" destOrd="0" presId="urn:microsoft.com/office/officeart/2005/8/layout/list1"/>
    <dgm:cxn modelId="{50AB023A-8EEB-4345-85A0-8BE6D600EBD7}" type="presParOf" srcId="{48C8CE07-2E72-43E9-9C25-3170F3CD0123}" destId="{E478DE0F-7929-43B4-8980-972F8AA22F83}" srcOrd="0" destOrd="0" presId="urn:microsoft.com/office/officeart/2005/8/layout/list1"/>
    <dgm:cxn modelId="{1958A94B-E345-4E52-BCD7-68196028257A}" type="presParOf" srcId="{48C8CE07-2E72-43E9-9C25-3170F3CD0123}" destId="{D0444C77-220E-4C76-93DF-092D542A43B6}" srcOrd="1" destOrd="0" presId="urn:microsoft.com/office/officeart/2005/8/layout/list1"/>
    <dgm:cxn modelId="{79D41D0E-5315-4767-A55D-CA9F70D51946}" type="presParOf" srcId="{C7B1E627-6C17-4747-A6DD-5B98D24B8301}" destId="{47673A86-CEBD-4BB5-9659-B9997E4BDEB8}" srcOrd="5" destOrd="0" presId="urn:microsoft.com/office/officeart/2005/8/layout/list1"/>
    <dgm:cxn modelId="{2A1BA782-D455-4C03-9F25-0D611004F51C}" type="presParOf" srcId="{C7B1E627-6C17-4747-A6DD-5B98D24B8301}" destId="{35802005-C8DC-4F5F-9C1A-F29F45BC24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771974-853F-474F-8468-E3DD0D9BCCA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CDA0958-EB63-4109-9A78-330E34F41E3E}">
      <dgm:prSet phldrT="[Texto]" phldr="0"/>
      <dgm:spPr>
        <a:solidFill>
          <a:srgbClr val="46B246"/>
        </a:solidFill>
      </dgm:spPr>
      <dgm:t>
        <a:bodyPr/>
        <a:lstStyle/>
        <a:p>
          <a:pPr rtl="0"/>
          <a:r>
            <a:rPr lang="es-MX" dirty="0">
              <a:latin typeface="+mn-lt"/>
              <a:cs typeface="Times New Roman"/>
            </a:rPr>
            <a:t>¿Cuáles son las preguntas más importantes que quedan por responder?</a:t>
          </a:r>
          <a:endParaRPr lang="es-ES" dirty="0">
            <a:latin typeface="+mn-lt"/>
            <a:cs typeface="Times New Roman"/>
          </a:endParaRPr>
        </a:p>
      </dgm:t>
    </dgm:pt>
    <dgm:pt modelId="{3E3DB972-1AB1-4258-A0D3-A9CA72F8A197}" type="parTrans" cxnId="{3F71A10B-03C0-4374-ABA5-812085D26290}">
      <dgm:prSet/>
      <dgm:spPr/>
      <dgm:t>
        <a:bodyPr/>
        <a:lstStyle/>
        <a:p>
          <a:endParaRPr lang="es-ES"/>
        </a:p>
      </dgm:t>
    </dgm:pt>
    <dgm:pt modelId="{7B99519E-DA1C-4080-81B3-188958BE878D}" type="sibTrans" cxnId="{3F71A10B-03C0-4374-ABA5-812085D26290}">
      <dgm:prSet/>
      <dgm:spPr/>
      <dgm:t>
        <a:bodyPr/>
        <a:lstStyle/>
        <a:p>
          <a:endParaRPr lang="es-ES"/>
        </a:p>
      </dgm:t>
    </dgm:pt>
    <dgm:pt modelId="{23D71982-C5E6-4D46-ABB8-1148E1D62D6D}">
      <dgm:prSet phldrT="[Texto]" phldr="0"/>
      <dgm:spPr>
        <a:solidFill>
          <a:srgbClr val="70AD47"/>
        </a:solidFill>
      </dgm:spPr>
      <dgm:t>
        <a:bodyPr/>
        <a:lstStyle/>
        <a:p>
          <a:pPr rtl="0"/>
          <a:r>
            <a:rPr lang="es-MX">
              <a:latin typeface="+mn-lt"/>
              <a:cs typeface="Times New Roman"/>
            </a:rPr>
            <a:t>¿Cuál es el objetivo principal o la métrica sobre la que intenta influir con esta prueba?</a:t>
          </a:r>
          <a:endParaRPr lang="es-ES">
            <a:latin typeface="+mn-lt"/>
            <a:cs typeface="Arial"/>
          </a:endParaRPr>
        </a:p>
      </dgm:t>
    </dgm:pt>
    <dgm:pt modelId="{BE079D71-D42E-4172-8D73-4673F436DD9E}" type="parTrans" cxnId="{179FCDEC-F6A6-427D-9917-9746A8EB51ED}">
      <dgm:prSet/>
      <dgm:spPr/>
      <dgm:t>
        <a:bodyPr/>
        <a:lstStyle/>
        <a:p>
          <a:endParaRPr lang="es-ES"/>
        </a:p>
      </dgm:t>
    </dgm:pt>
    <dgm:pt modelId="{EAF75544-BC5C-499E-8782-B7CF5C9E3CC4}" type="sibTrans" cxnId="{179FCDEC-F6A6-427D-9917-9746A8EB51ED}">
      <dgm:prSet/>
      <dgm:spPr/>
      <dgm:t>
        <a:bodyPr/>
        <a:lstStyle/>
        <a:p>
          <a:endParaRPr lang="es-ES"/>
        </a:p>
      </dgm:t>
    </dgm:pt>
    <dgm:pt modelId="{32EA9C52-AD02-4E7B-B0BD-69DB8F9A8349}">
      <dgm:prSet phldr="0"/>
      <dgm:spPr>
        <a:ln>
          <a:solidFill>
            <a:srgbClr val="46B246"/>
          </a:solidFill>
        </a:ln>
      </dgm:spPr>
      <dgm:t>
        <a:bodyPr/>
        <a:lstStyle/>
        <a:p>
          <a:pPr rtl="0"/>
          <a:r>
            <a:rPr lang="es-PA" b="0" i="0">
              <a:latin typeface="+mn-lt"/>
            </a:rPr>
            <a:t>Priorizamos comprender las contribuciones a las </a:t>
          </a:r>
          <a:r>
            <a:rPr lang="es-PA" b="1" i="1">
              <a:latin typeface="+mn-lt"/>
            </a:rPr>
            <a:t>emisiones</a:t>
          </a:r>
          <a:r>
            <a:rPr lang="es-PA" b="0" i="0">
              <a:latin typeface="+mn-lt"/>
            </a:rPr>
            <a:t> para diseñar </a:t>
          </a:r>
          <a:r>
            <a:rPr lang="es-PA" b="1" i="1">
              <a:latin typeface="+mn-lt"/>
            </a:rPr>
            <a:t>políticas justas y efectivas</a:t>
          </a:r>
          <a:r>
            <a:rPr lang="es-PA" b="0" i="0">
              <a:latin typeface="+mn-lt"/>
            </a:rPr>
            <a:t>.</a:t>
          </a:r>
          <a:endParaRPr lang="es-ES">
            <a:latin typeface="+mn-lt"/>
            <a:cs typeface="Times New Roman"/>
          </a:endParaRPr>
        </a:p>
      </dgm:t>
    </dgm:pt>
    <dgm:pt modelId="{350307AA-2DA7-4E62-9568-A8866DA51CE8}" type="parTrans" cxnId="{15954BE3-11B1-491D-843F-51015B77B2DC}">
      <dgm:prSet/>
      <dgm:spPr/>
      <dgm:t>
        <a:bodyPr/>
        <a:lstStyle/>
        <a:p>
          <a:endParaRPr lang="es-PA"/>
        </a:p>
      </dgm:t>
    </dgm:pt>
    <dgm:pt modelId="{830912AC-D72E-44ED-AEE9-F44D019DB59A}" type="sibTrans" cxnId="{15954BE3-11B1-491D-843F-51015B77B2DC}">
      <dgm:prSet/>
      <dgm:spPr/>
      <dgm:t>
        <a:bodyPr/>
        <a:lstStyle/>
        <a:p>
          <a:endParaRPr lang="es-PA"/>
        </a:p>
      </dgm:t>
    </dgm:pt>
    <dgm:pt modelId="{82E9B474-7ADA-4DEA-B26C-53F14D545BB9}">
      <dgm:prSet phldr="0"/>
      <dgm:spPr>
        <a:ln>
          <a:solidFill>
            <a:srgbClr val="70AD47"/>
          </a:solidFill>
        </a:ln>
      </dgm:spPr>
      <dgm:t>
        <a:bodyPr/>
        <a:lstStyle/>
        <a:p>
          <a:pPr rtl="0"/>
          <a:r>
            <a:rPr lang="es-PA" b="0" i="0">
              <a:latin typeface="+mn-lt"/>
            </a:rPr>
            <a:t>Nuestra meta es usar el </a:t>
          </a:r>
          <a:r>
            <a:rPr lang="es-PA" b="1" i="1">
              <a:latin typeface="+mn-lt"/>
            </a:rPr>
            <a:t>análisis de datos </a:t>
          </a:r>
          <a:r>
            <a:rPr lang="es-PA" b="0" i="0">
              <a:latin typeface="+mn-lt"/>
            </a:rPr>
            <a:t>para apoyar la </a:t>
          </a:r>
          <a:r>
            <a:rPr lang="es-PA" b="1" i="1">
              <a:latin typeface="+mn-lt"/>
            </a:rPr>
            <a:t>reducción de CO2</a:t>
          </a:r>
          <a:r>
            <a:rPr lang="es-PA" b="0" i="0">
              <a:latin typeface="+mn-lt"/>
            </a:rPr>
            <a:t>, buscando </a:t>
          </a:r>
          <a:r>
            <a:rPr lang="es-PA" b="1" i="1">
              <a:latin typeface="+mn-lt"/>
            </a:rPr>
            <a:t>soluciones que sean viables </a:t>
          </a:r>
          <a:r>
            <a:rPr lang="es-PA" b="0" i="0">
              <a:latin typeface="+mn-lt"/>
            </a:rPr>
            <a:t>económicamente.</a:t>
          </a:r>
          <a:endParaRPr lang="es-ES">
            <a:latin typeface="+mn-lt"/>
            <a:cs typeface="Times New Roman"/>
          </a:endParaRPr>
        </a:p>
      </dgm:t>
    </dgm:pt>
    <dgm:pt modelId="{DD257856-A586-4EA7-BB15-5E7636056A92}" type="parTrans" cxnId="{CCC824AC-8AED-4FD5-B29B-3E27DB3D645B}">
      <dgm:prSet/>
      <dgm:spPr/>
      <dgm:t>
        <a:bodyPr/>
        <a:lstStyle/>
        <a:p>
          <a:endParaRPr lang="es-PA"/>
        </a:p>
      </dgm:t>
    </dgm:pt>
    <dgm:pt modelId="{B867245F-4846-4B9B-A916-D8BCC951B99C}" type="sibTrans" cxnId="{CCC824AC-8AED-4FD5-B29B-3E27DB3D645B}">
      <dgm:prSet/>
      <dgm:spPr/>
      <dgm:t>
        <a:bodyPr/>
        <a:lstStyle/>
        <a:p>
          <a:endParaRPr lang="es-PA"/>
        </a:p>
      </dgm:t>
    </dgm:pt>
    <dgm:pt modelId="{C7B1E627-6C17-4747-A6DD-5B98D24B8301}" type="pres">
      <dgm:prSet presAssocID="{8F771974-853F-474F-8468-E3DD0D9BCCAF}" presName="linear" presStyleCnt="0">
        <dgm:presLayoutVars>
          <dgm:dir/>
          <dgm:animLvl val="lvl"/>
          <dgm:resizeHandles val="exact"/>
        </dgm:presLayoutVars>
      </dgm:prSet>
      <dgm:spPr/>
    </dgm:pt>
    <dgm:pt modelId="{70B4B7A6-41CF-4BBF-BF41-697F20DC5A76}" type="pres">
      <dgm:prSet presAssocID="{ECDA0958-EB63-4109-9A78-330E34F41E3E}" presName="parentLin" presStyleCnt="0"/>
      <dgm:spPr/>
    </dgm:pt>
    <dgm:pt modelId="{3AFFDC36-702E-4C15-9F74-A8B4AA39D545}" type="pres">
      <dgm:prSet presAssocID="{ECDA0958-EB63-4109-9A78-330E34F41E3E}" presName="parentLeftMargin" presStyleLbl="node1" presStyleIdx="0" presStyleCnt="2"/>
      <dgm:spPr/>
    </dgm:pt>
    <dgm:pt modelId="{195C3C78-7558-4E62-B74B-8DEC0F501989}" type="pres">
      <dgm:prSet presAssocID="{ECDA0958-EB63-4109-9A78-330E34F41E3E}" presName="parentText" presStyleLbl="node1" presStyleIdx="0" presStyleCnt="2" custScaleY="144001">
        <dgm:presLayoutVars>
          <dgm:chMax val="0"/>
          <dgm:bulletEnabled val="1"/>
        </dgm:presLayoutVars>
      </dgm:prSet>
      <dgm:spPr/>
    </dgm:pt>
    <dgm:pt modelId="{8887C090-AAF9-420A-8562-57684186976D}" type="pres">
      <dgm:prSet presAssocID="{ECDA0958-EB63-4109-9A78-330E34F41E3E}" presName="negativeSpace" presStyleCnt="0"/>
      <dgm:spPr/>
    </dgm:pt>
    <dgm:pt modelId="{63BF08DF-89A7-4815-AC51-9C92E0043A82}" type="pres">
      <dgm:prSet presAssocID="{ECDA0958-EB63-4109-9A78-330E34F41E3E}" presName="childText" presStyleLbl="conFgAcc1" presStyleIdx="0" presStyleCnt="2">
        <dgm:presLayoutVars>
          <dgm:bulletEnabled val="1"/>
        </dgm:presLayoutVars>
      </dgm:prSet>
      <dgm:spPr/>
    </dgm:pt>
    <dgm:pt modelId="{2DC06EA0-DBF9-4BD3-B5B2-0AF5F7057C08}" type="pres">
      <dgm:prSet presAssocID="{7B99519E-DA1C-4080-81B3-188958BE878D}" presName="spaceBetweenRectangles" presStyleCnt="0"/>
      <dgm:spPr/>
    </dgm:pt>
    <dgm:pt modelId="{48C8CE07-2E72-43E9-9C25-3170F3CD0123}" type="pres">
      <dgm:prSet presAssocID="{23D71982-C5E6-4D46-ABB8-1148E1D62D6D}" presName="parentLin" presStyleCnt="0"/>
      <dgm:spPr/>
    </dgm:pt>
    <dgm:pt modelId="{E478DE0F-7929-43B4-8980-972F8AA22F83}" type="pres">
      <dgm:prSet presAssocID="{23D71982-C5E6-4D46-ABB8-1148E1D62D6D}" presName="parentLeftMargin" presStyleLbl="node1" presStyleIdx="0" presStyleCnt="2"/>
      <dgm:spPr/>
    </dgm:pt>
    <dgm:pt modelId="{D0444C77-220E-4C76-93DF-092D542A43B6}" type="pres">
      <dgm:prSet presAssocID="{23D71982-C5E6-4D46-ABB8-1148E1D62D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673A86-CEBD-4BB5-9659-B9997E4BDEB8}" type="pres">
      <dgm:prSet presAssocID="{23D71982-C5E6-4D46-ABB8-1148E1D62D6D}" presName="negativeSpace" presStyleCnt="0"/>
      <dgm:spPr/>
    </dgm:pt>
    <dgm:pt modelId="{35802005-C8DC-4F5F-9C1A-F29F45BC243F}" type="pres">
      <dgm:prSet presAssocID="{23D71982-C5E6-4D46-ABB8-1148E1D62D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6A7907-0FBD-47E1-A152-192A675BA84A}" type="presOf" srcId="{8F771974-853F-474F-8468-E3DD0D9BCCAF}" destId="{C7B1E627-6C17-4747-A6DD-5B98D24B8301}" srcOrd="0" destOrd="0" presId="urn:microsoft.com/office/officeart/2005/8/layout/list1"/>
    <dgm:cxn modelId="{3F71A10B-03C0-4374-ABA5-812085D26290}" srcId="{8F771974-853F-474F-8468-E3DD0D9BCCAF}" destId="{ECDA0958-EB63-4109-9A78-330E34F41E3E}" srcOrd="0" destOrd="0" parTransId="{3E3DB972-1AB1-4258-A0D3-A9CA72F8A197}" sibTransId="{7B99519E-DA1C-4080-81B3-188958BE878D}"/>
    <dgm:cxn modelId="{F7C3270F-75CA-4812-95CB-63DCB11BB939}" type="presOf" srcId="{23D71982-C5E6-4D46-ABB8-1148E1D62D6D}" destId="{E478DE0F-7929-43B4-8980-972F8AA22F83}" srcOrd="0" destOrd="0" presId="urn:microsoft.com/office/officeart/2005/8/layout/list1"/>
    <dgm:cxn modelId="{53DD1B37-34EB-4A9E-A9B9-F336B4BD6E47}" type="presOf" srcId="{82E9B474-7ADA-4DEA-B26C-53F14D545BB9}" destId="{35802005-C8DC-4F5F-9C1A-F29F45BC243F}" srcOrd="0" destOrd="0" presId="urn:microsoft.com/office/officeart/2005/8/layout/list1"/>
    <dgm:cxn modelId="{04C6364C-AF3C-4CBC-82F8-8E654B54C9C1}" type="presOf" srcId="{23D71982-C5E6-4D46-ABB8-1148E1D62D6D}" destId="{D0444C77-220E-4C76-93DF-092D542A43B6}" srcOrd="1" destOrd="0" presId="urn:microsoft.com/office/officeart/2005/8/layout/list1"/>
    <dgm:cxn modelId="{803EAF6D-3193-4CF2-9E37-67AC47BD963D}" type="presOf" srcId="{ECDA0958-EB63-4109-9A78-330E34F41E3E}" destId="{195C3C78-7558-4E62-B74B-8DEC0F501989}" srcOrd="1" destOrd="0" presId="urn:microsoft.com/office/officeart/2005/8/layout/list1"/>
    <dgm:cxn modelId="{106B6DA0-7C72-44CD-A6E7-31B996957F0F}" type="presOf" srcId="{ECDA0958-EB63-4109-9A78-330E34F41E3E}" destId="{3AFFDC36-702E-4C15-9F74-A8B4AA39D545}" srcOrd="0" destOrd="0" presId="urn:microsoft.com/office/officeart/2005/8/layout/list1"/>
    <dgm:cxn modelId="{CCC824AC-8AED-4FD5-B29B-3E27DB3D645B}" srcId="{23D71982-C5E6-4D46-ABB8-1148E1D62D6D}" destId="{82E9B474-7ADA-4DEA-B26C-53F14D545BB9}" srcOrd="0" destOrd="0" parTransId="{DD257856-A586-4EA7-BB15-5E7636056A92}" sibTransId="{B867245F-4846-4B9B-A916-D8BCC951B99C}"/>
    <dgm:cxn modelId="{15954BE3-11B1-491D-843F-51015B77B2DC}" srcId="{ECDA0958-EB63-4109-9A78-330E34F41E3E}" destId="{32EA9C52-AD02-4E7B-B0BD-69DB8F9A8349}" srcOrd="0" destOrd="0" parTransId="{350307AA-2DA7-4E62-9568-A8866DA51CE8}" sibTransId="{830912AC-D72E-44ED-AEE9-F44D019DB59A}"/>
    <dgm:cxn modelId="{1B54F8EB-BE72-4091-A6C9-B30DEBBD7253}" type="presOf" srcId="{32EA9C52-AD02-4E7B-B0BD-69DB8F9A8349}" destId="{63BF08DF-89A7-4815-AC51-9C92E0043A82}" srcOrd="0" destOrd="0" presId="urn:microsoft.com/office/officeart/2005/8/layout/list1"/>
    <dgm:cxn modelId="{179FCDEC-F6A6-427D-9917-9746A8EB51ED}" srcId="{8F771974-853F-474F-8468-E3DD0D9BCCAF}" destId="{23D71982-C5E6-4D46-ABB8-1148E1D62D6D}" srcOrd="1" destOrd="0" parTransId="{BE079D71-D42E-4172-8D73-4673F436DD9E}" sibTransId="{EAF75544-BC5C-499E-8782-B7CF5C9E3CC4}"/>
    <dgm:cxn modelId="{DEB1CBBD-E11C-4314-ACEB-674BB465D43A}" type="presParOf" srcId="{C7B1E627-6C17-4747-A6DD-5B98D24B8301}" destId="{70B4B7A6-41CF-4BBF-BF41-697F20DC5A76}" srcOrd="0" destOrd="0" presId="urn:microsoft.com/office/officeart/2005/8/layout/list1"/>
    <dgm:cxn modelId="{C79E4EC3-566D-4829-85F4-BCB8F1694B52}" type="presParOf" srcId="{70B4B7A6-41CF-4BBF-BF41-697F20DC5A76}" destId="{3AFFDC36-702E-4C15-9F74-A8B4AA39D545}" srcOrd="0" destOrd="0" presId="urn:microsoft.com/office/officeart/2005/8/layout/list1"/>
    <dgm:cxn modelId="{6C751ABD-2E0F-4C0C-8A02-23076A2B9ED3}" type="presParOf" srcId="{70B4B7A6-41CF-4BBF-BF41-697F20DC5A76}" destId="{195C3C78-7558-4E62-B74B-8DEC0F501989}" srcOrd="1" destOrd="0" presId="urn:microsoft.com/office/officeart/2005/8/layout/list1"/>
    <dgm:cxn modelId="{D92996B4-0A83-4368-B2CD-EDE7F94C92A1}" type="presParOf" srcId="{C7B1E627-6C17-4747-A6DD-5B98D24B8301}" destId="{8887C090-AAF9-420A-8562-57684186976D}" srcOrd="1" destOrd="0" presId="urn:microsoft.com/office/officeart/2005/8/layout/list1"/>
    <dgm:cxn modelId="{AADDD05D-2BED-4A7D-9CA7-6ABC2E20BFFD}" type="presParOf" srcId="{C7B1E627-6C17-4747-A6DD-5B98D24B8301}" destId="{63BF08DF-89A7-4815-AC51-9C92E0043A82}" srcOrd="2" destOrd="0" presId="urn:microsoft.com/office/officeart/2005/8/layout/list1"/>
    <dgm:cxn modelId="{4223C6C2-86EB-42D5-A4B3-CFFEB6561A6E}" type="presParOf" srcId="{C7B1E627-6C17-4747-A6DD-5B98D24B8301}" destId="{2DC06EA0-DBF9-4BD3-B5B2-0AF5F7057C08}" srcOrd="3" destOrd="0" presId="urn:microsoft.com/office/officeart/2005/8/layout/list1"/>
    <dgm:cxn modelId="{A47B7F2D-B2CE-4C94-9CC1-C71FE0B4CADC}" type="presParOf" srcId="{C7B1E627-6C17-4747-A6DD-5B98D24B8301}" destId="{48C8CE07-2E72-43E9-9C25-3170F3CD0123}" srcOrd="4" destOrd="0" presId="urn:microsoft.com/office/officeart/2005/8/layout/list1"/>
    <dgm:cxn modelId="{50AB023A-8EEB-4345-85A0-8BE6D600EBD7}" type="presParOf" srcId="{48C8CE07-2E72-43E9-9C25-3170F3CD0123}" destId="{E478DE0F-7929-43B4-8980-972F8AA22F83}" srcOrd="0" destOrd="0" presId="urn:microsoft.com/office/officeart/2005/8/layout/list1"/>
    <dgm:cxn modelId="{1958A94B-E345-4E52-BCD7-68196028257A}" type="presParOf" srcId="{48C8CE07-2E72-43E9-9C25-3170F3CD0123}" destId="{D0444C77-220E-4C76-93DF-092D542A43B6}" srcOrd="1" destOrd="0" presId="urn:microsoft.com/office/officeart/2005/8/layout/list1"/>
    <dgm:cxn modelId="{79D41D0E-5315-4767-A55D-CA9F70D51946}" type="presParOf" srcId="{C7B1E627-6C17-4747-A6DD-5B98D24B8301}" destId="{47673A86-CEBD-4BB5-9659-B9997E4BDEB8}" srcOrd="5" destOrd="0" presId="urn:microsoft.com/office/officeart/2005/8/layout/list1"/>
    <dgm:cxn modelId="{2A1BA782-D455-4C03-9F25-0D611004F51C}" type="presParOf" srcId="{C7B1E627-6C17-4747-A6DD-5B98D24B8301}" destId="{35802005-C8DC-4F5F-9C1A-F29F45BC24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7BE4C8-4D3E-4E61-8B02-6F915DE9BCEF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A"/>
        </a:p>
      </dgm:t>
    </dgm:pt>
    <dgm:pt modelId="{B6CA49B3-3DFF-4E19-8B3B-756EE5753305}">
      <dgm:prSet phldrT="[Texto]"/>
      <dgm:spPr/>
      <dgm:t>
        <a:bodyPr/>
        <a:lstStyle/>
        <a:p>
          <a:pPr algn="ctr"/>
          <a:r>
            <a:rPr lang="es-MX" dirty="0"/>
            <a:t>Reducción del consumo de energía y </a:t>
          </a:r>
          <a:r>
            <a:rPr lang="es-MX" b="1" i="1" dirty="0"/>
            <a:t>descarbonización</a:t>
          </a:r>
          <a:r>
            <a:rPr lang="es-MX" b="1" dirty="0"/>
            <a:t> </a:t>
          </a:r>
          <a:r>
            <a:rPr lang="es-MX" dirty="0"/>
            <a:t>de la matriz energética </a:t>
          </a:r>
          <a:r>
            <a:rPr lang="es-MX" i="1" dirty="0"/>
            <a:t>en</a:t>
          </a:r>
          <a:r>
            <a:rPr lang="es-MX" dirty="0"/>
            <a:t> </a:t>
          </a:r>
          <a:r>
            <a:rPr lang="es-MX" b="1" i="1" dirty="0"/>
            <a:t>países industrializados</a:t>
          </a:r>
          <a:r>
            <a:rPr lang="es-MX" i="1" dirty="0"/>
            <a:t>.</a:t>
          </a:r>
          <a:endParaRPr lang="es-PA" i="1" dirty="0"/>
        </a:p>
      </dgm:t>
    </dgm:pt>
    <dgm:pt modelId="{2163DC0E-55B2-4FC2-8E2C-6AA0EFEF966D}" type="parTrans" cxnId="{08763A48-75B0-4413-98C8-FDA1CAFD983C}">
      <dgm:prSet/>
      <dgm:spPr/>
      <dgm:t>
        <a:bodyPr/>
        <a:lstStyle/>
        <a:p>
          <a:endParaRPr lang="es-PA"/>
        </a:p>
      </dgm:t>
    </dgm:pt>
    <dgm:pt modelId="{15578BFD-23B8-484E-9AE3-377DA5ECDA5C}" type="sibTrans" cxnId="{08763A48-75B0-4413-98C8-FDA1CAFD983C}">
      <dgm:prSet/>
      <dgm:spPr/>
      <dgm:t>
        <a:bodyPr/>
        <a:lstStyle/>
        <a:p>
          <a:endParaRPr lang="es-PA"/>
        </a:p>
      </dgm:t>
    </dgm:pt>
    <dgm:pt modelId="{506BB1E3-B572-4F33-92AF-0A11BC03A9C4}">
      <dgm:prSet phldrT="[Texto]"/>
      <dgm:spPr/>
      <dgm:t>
        <a:bodyPr/>
        <a:lstStyle/>
        <a:p>
          <a:pPr algn="ctr"/>
          <a:r>
            <a:rPr lang="es-MX" dirty="0"/>
            <a:t>Desarrollo de </a:t>
          </a:r>
          <a:r>
            <a:rPr lang="es-MX" b="0" i="0" dirty="0"/>
            <a:t>una</a:t>
          </a:r>
          <a:r>
            <a:rPr lang="es-MX" dirty="0"/>
            <a:t> </a:t>
          </a:r>
          <a:r>
            <a:rPr lang="es-MX" b="1" i="1" dirty="0"/>
            <a:t>economía sostenible</a:t>
          </a:r>
          <a:r>
            <a:rPr lang="es-MX" dirty="0"/>
            <a:t>, transferencia de tecnología y fortalecimiento de la regulación ambiental en </a:t>
          </a:r>
          <a:r>
            <a:rPr lang="es-MX" b="1" i="1" dirty="0"/>
            <a:t>países emergentes</a:t>
          </a:r>
          <a:r>
            <a:rPr lang="es-MX" dirty="0"/>
            <a:t>.</a:t>
          </a:r>
          <a:endParaRPr lang="es-PA" dirty="0"/>
        </a:p>
      </dgm:t>
    </dgm:pt>
    <dgm:pt modelId="{DC7DD6C5-B541-426A-AC64-28C84B4A3C0C}" type="parTrans" cxnId="{D754EA98-E1E5-42B6-B912-28471EFF07CB}">
      <dgm:prSet/>
      <dgm:spPr/>
      <dgm:t>
        <a:bodyPr/>
        <a:lstStyle/>
        <a:p>
          <a:endParaRPr lang="es-PA"/>
        </a:p>
      </dgm:t>
    </dgm:pt>
    <dgm:pt modelId="{F9603FDC-45DD-4652-85AD-CB69633F128A}" type="sibTrans" cxnId="{D754EA98-E1E5-42B6-B912-28471EFF07CB}">
      <dgm:prSet/>
      <dgm:spPr/>
      <dgm:t>
        <a:bodyPr/>
        <a:lstStyle/>
        <a:p>
          <a:endParaRPr lang="es-PA"/>
        </a:p>
      </dgm:t>
    </dgm:pt>
    <dgm:pt modelId="{F35A5FD2-0E59-414B-9653-652C9905514E}">
      <dgm:prSet/>
      <dgm:spPr/>
      <dgm:t>
        <a:bodyPr/>
        <a:lstStyle/>
        <a:p>
          <a:pPr algn="ctr"/>
          <a:r>
            <a:rPr lang="es-MX" dirty="0"/>
            <a:t>Disminución de emisiones per cápita, convergencia en la </a:t>
          </a:r>
          <a:r>
            <a:rPr lang="es-MX" b="1" i="1" dirty="0"/>
            <a:t>huella de carbono </a:t>
          </a:r>
          <a:r>
            <a:rPr lang="es-MX" dirty="0"/>
            <a:t>y sensibilización ciudadana a </a:t>
          </a:r>
          <a:r>
            <a:rPr lang="es-MX" b="1" i="1" dirty="0"/>
            <a:t>nivel global.</a:t>
          </a:r>
          <a:endParaRPr lang="es-PA" b="1" i="1" dirty="0"/>
        </a:p>
      </dgm:t>
    </dgm:pt>
    <dgm:pt modelId="{CDCC1CFA-5630-4FC6-92E5-A5334A474510}" type="parTrans" cxnId="{2FE2DAA2-CBD9-4712-ADB1-4D9BD5367B0A}">
      <dgm:prSet/>
      <dgm:spPr/>
      <dgm:t>
        <a:bodyPr/>
        <a:lstStyle/>
        <a:p>
          <a:endParaRPr lang="es-PA"/>
        </a:p>
      </dgm:t>
    </dgm:pt>
    <dgm:pt modelId="{D22FB111-FE0E-47E9-BF42-C8E126443920}" type="sibTrans" cxnId="{2FE2DAA2-CBD9-4712-ADB1-4D9BD5367B0A}">
      <dgm:prSet/>
      <dgm:spPr/>
      <dgm:t>
        <a:bodyPr/>
        <a:lstStyle/>
        <a:p>
          <a:endParaRPr lang="es-PA"/>
        </a:p>
      </dgm:t>
    </dgm:pt>
    <dgm:pt modelId="{561661EC-3995-42AE-9A82-1E847EB4DD06}" type="pres">
      <dgm:prSet presAssocID="{627BE4C8-4D3E-4E61-8B02-6F915DE9BCEF}" presName="cycle" presStyleCnt="0">
        <dgm:presLayoutVars>
          <dgm:dir/>
          <dgm:resizeHandles val="exact"/>
        </dgm:presLayoutVars>
      </dgm:prSet>
      <dgm:spPr/>
    </dgm:pt>
    <dgm:pt modelId="{F207606D-E788-446C-8240-03C7FA03B2A6}" type="pres">
      <dgm:prSet presAssocID="{B6CA49B3-3DFF-4E19-8B3B-756EE5753305}" presName="node" presStyleLbl="node1" presStyleIdx="0" presStyleCnt="3">
        <dgm:presLayoutVars>
          <dgm:bulletEnabled val="1"/>
        </dgm:presLayoutVars>
      </dgm:prSet>
      <dgm:spPr/>
    </dgm:pt>
    <dgm:pt modelId="{D7368F76-CAE3-43C2-AA80-8AC715F8A0FC}" type="pres">
      <dgm:prSet presAssocID="{15578BFD-23B8-484E-9AE3-377DA5ECDA5C}" presName="sibTrans" presStyleLbl="sibTrans2D1" presStyleIdx="0" presStyleCnt="3"/>
      <dgm:spPr/>
    </dgm:pt>
    <dgm:pt modelId="{C422DC36-83B7-4BDD-9B03-CC31B372F5DA}" type="pres">
      <dgm:prSet presAssocID="{15578BFD-23B8-484E-9AE3-377DA5ECDA5C}" presName="connectorText" presStyleLbl="sibTrans2D1" presStyleIdx="0" presStyleCnt="3"/>
      <dgm:spPr/>
    </dgm:pt>
    <dgm:pt modelId="{C1B9989A-C876-4E4C-B9F9-465DA0A85451}" type="pres">
      <dgm:prSet presAssocID="{506BB1E3-B572-4F33-92AF-0A11BC03A9C4}" presName="node" presStyleLbl="node1" presStyleIdx="1" presStyleCnt="3">
        <dgm:presLayoutVars>
          <dgm:bulletEnabled val="1"/>
        </dgm:presLayoutVars>
      </dgm:prSet>
      <dgm:spPr/>
    </dgm:pt>
    <dgm:pt modelId="{26AF1C06-12BD-49F8-9614-DE663D299279}" type="pres">
      <dgm:prSet presAssocID="{F9603FDC-45DD-4652-85AD-CB69633F128A}" presName="sibTrans" presStyleLbl="sibTrans2D1" presStyleIdx="1" presStyleCnt="3"/>
      <dgm:spPr/>
    </dgm:pt>
    <dgm:pt modelId="{4EB1A64A-8E9D-48C0-A161-90901595F044}" type="pres">
      <dgm:prSet presAssocID="{F9603FDC-45DD-4652-85AD-CB69633F128A}" presName="connectorText" presStyleLbl="sibTrans2D1" presStyleIdx="1" presStyleCnt="3"/>
      <dgm:spPr/>
    </dgm:pt>
    <dgm:pt modelId="{53C0AE3E-3F4D-437A-8686-D364BA02D102}" type="pres">
      <dgm:prSet presAssocID="{F35A5FD2-0E59-414B-9653-652C9905514E}" presName="node" presStyleLbl="node1" presStyleIdx="2" presStyleCnt="3">
        <dgm:presLayoutVars>
          <dgm:bulletEnabled val="1"/>
        </dgm:presLayoutVars>
      </dgm:prSet>
      <dgm:spPr/>
    </dgm:pt>
    <dgm:pt modelId="{DB78B450-12C9-4A49-A334-823EE96A36DC}" type="pres">
      <dgm:prSet presAssocID="{D22FB111-FE0E-47E9-BF42-C8E126443920}" presName="sibTrans" presStyleLbl="sibTrans2D1" presStyleIdx="2" presStyleCnt="3"/>
      <dgm:spPr/>
    </dgm:pt>
    <dgm:pt modelId="{E8CDC7EA-CFDF-4A85-9757-A642E24A5129}" type="pres">
      <dgm:prSet presAssocID="{D22FB111-FE0E-47E9-BF42-C8E126443920}" presName="connectorText" presStyleLbl="sibTrans2D1" presStyleIdx="2" presStyleCnt="3"/>
      <dgm:spPr/>
    </dgm:pt>
  </dgm:ptLst>
  <dgm:cxnLst>
    <dgm:cxn modelId="{1F796823-BB97-4ADF-BE0F-71CE6C18D678}" type="presOf" srcId="{D22FB111-FE0E-47E9-BF42-C8E126443920}" destId="{E8CDC7EA-CFDF-4A85-9757-A642E24A5129}" srcOrd="1" destOrd="0" presId="urn:microsoft.com/office/officeart/2005/8/layout/cycle2"/>
    <dgm:cxn modelId="{7BC89037-F26F-4327-BD6C-309ABE7E0DEE}" type="presOf" srcId="{627BE4C8-4D3E-4E61-8B02-6F915DE9BCEF}" destId="{561661EC-3995-42AE-9A82-1E847EB4DD06}" srcOrd="0" destOrd="0" presId="urn:microsoft.com/office/officeart/2005/8/layout/cycle2"/>
    <dgm:cxn modelId="{D914E363-43CE-4900-8BD3-44A5926A0861}" type="presOf" srcId="{F35A5FD2-0E59-414B-9653-652C9905514E}" destId="{53C0AE3E-3F4D-437A-8686-D364BA02D102}" srcOrd="0" destOrd="0" presId="urn:microsoft.com/office/officeart/2005/8/layout/cycle2"/>
    <dgm:cxn modelId="{08763A48-75B0-4413-98C8-FDA1CAFD983C}" srcId="{627BE4C8-4D3E-4E61-8B02-6F915DE9BCEF}" destId="{B6CA49B3-3DFF-4E19-8B3B-756EE5753305}" srcOrd="0" destOrd="0" parTransId="{2163DC0E-55B2-4FC2-8E2C-6AA0EFEF966D}" sibTransId="{15578BFD-23B8-484E-9AE3-377DA5ECDA5C}"/>
    <dgm:cxn modelId="{2BD0A981-753C-423B-993C-513B31248AA8}" type="presOf" srcId="{F9603FDC-45DD-4652-85AD-CB69633F128A}" destId="{4EB1A64A-8E9D-48C0-A161-90901595F044}" srcOrd="1" destOrd="0" presId="urn:microsoft.com/office/officeart/2005/8/layout/cycle2"/>
    <dgm:cxn modelId="{D754EA98-E1E5-42B6-B912-28471EFF07CB}" srcId="{627BE4C8-4D3E-4E61-8B02-6F915DE9BCEF}" destId="{506BB1E3-B572-4F33-92AF-0A11BC03A9C4}" srcOrd="1" destOrd="0" parTransId="{DC7DD6C5-B541-426A-AC64-28C84B4A3C0C}" sibTransId="{F9603FDC-45DD-4652-85AD-CB69633F128A}"/>
    <dgm:cxn modelId="{2FE2DAA2-CBD9-4712-ADB1-4D9BD5367B0A}" srcId="{627BE4C8-4D3E-4E61-8B02-6F915DE9BCEF}" destId="{F35A5FD2-0E59-414B-9653-652C9905514E}" srcOrd="2" destOrd="0" parTransId="{CDCC1CFA-5630-4FC6-92E5-A5334A474510}" sibTransId="{D22FB111-FE0E-47E9-BF42-C8E126443920}"/>
    <dgm:cxn modelId="{C64DF9A4-F312-48D8-91ED-6AC0192F66AE}" type="presOf" srcId="{D22FB111-FE0E-47E9-BF42-C8E126443920}" destId="{DB78B450-12C9-4A49-A334-823EE96A36DC}" srcOrd="0" destOrd="0" presId="urn:microsoft.com/office/officeart/2005/8/layout/cycle2"/>
    <dgm:cxn modelId="{709D7CAB-C7FA-4ABD-84D4-8C641D24D598}" type="presOf" srcId="{15578BFD-23B8-484E-9AE3-377DA5ECDA5C}" destId="{D7368F76-CAE3-43C2-AA80-8AC715F8A0FC}" srcOrd="0" destOrd="0" presId="urn:microsoft.com/office/officeart/2005/8/layout/cycle2"/>
    <dgm:cxn modelId="{600725AC-5C97-4D4F-BA77-83B2ECCC29AE}" type="presOf" srcId="{506BB1E3-B572-4F33-92AF-0A11BC03A9C4}" destId="{C1B9989A-C876-4E4C-B9F9-465DA0A85451}" srcOrd="0" destOrd="0" presId="urn:microsoft.com/office/officeart/2005/8/layout/cycle2"/>
    <dgm:cxn modelId="{3EA14AC7-F876-439D-A6FE-46BB16015484}" type="presOf" srcId="{F9603FDC-45DD-4652-85AD-CB69633F128A}" destId="{26AF1C06-12BD-49F8-9614-DE663D299279}" srcOrd="0" destOrd="0" presId="urn:microsoft.com/office/officeart/2005/8/layout/cycle2"/>
    <dgm:cxn modelId="{89C196C8-332E-4071-A1E8-9931E792A3AC}" type="presOf" srcId="{15578BFD-23B8-484E-9AE3-377DA5ECDA5C}" destId="{C422DC36-83B7-4BDD-9B03-CC31B372F5DA}" srcOrd="1" destOrd="0" presId="urn:microsoft.com/office/officeart/2005/8/layout/cycle2"/>
    <dgm:cxn modelId="{709820FC-1DCB-4D11-B98F-A4EF4839AB35}" type="presOf" srcId="{B6CA49B3-3DFF-4E19-8B3B-756EE5753305}" destId="{F207606D-E788-446C-8240-03C7FA03B2A6}" srcOrd="0" destOrd="0" presId="urn:microsoft.com/office/officeart/2005/8/layout/cycle2"/>
    <dgm:cxn modelId="{5C6329FA-A64F-4128-B285-9F6D8EE04B49}" type="presParOf" srcId="{561661EC-3995-42AE-9A82-1E847EB4DD06}" destId="{F207606D-E788-446C-8240-03C7FA03B2A6}" srcOrd="0" destOrd="0" presId="urn:microsoft.com/office/officeart/2005/8/layout/cycle2"/>
    <dgm:cxn modelId="{2DDDA25C-387D-444A-819E-561E47BB2B5E}" type="presParOf" srcId="{561661EC-3995-42AE-9A82-1E847EB4DD06}" destId="{D7368F76-CAE3-43C2-AA80-8AC715F8A0FC}" srcOrd="1" destOrd="0" presId="urn:microsoft.com/office/officeart/2005/8/layout/cycle2"/>
    <dgm:cxn modelId="{6ECF49AB-B062-42BE-8643-3D5D6BB2B468}" type="presParOf" srcId="{D7368F76-CAE3-43C2-AA80-8AC715F8A0FC}" destId="{C422DC36-83B7-4BDD-9B03-CC31B372F5DA}" srcOrd="0" destOrd="0" presId="urn:microsoft.com/office/officeart/2005/8/layout/cycle2"/>
    <dgm:cxn modelId="{A1EF37B1-093C-44B2-8561-07CDA73925B1}" type="presParOf" srcId="{561661EC-3995-42AE-9A82-1E847EB4DD06}" destId="{C1B9989A-C876-4E4C-B9F9-465DA0A85451}" srcOrd="2" destOrd="0" presId="urn:microsoft.com/office/officeart/2005/8/layout/cycle2"/>
    <dgm:cxn modelId="{8A7769AD-78EB-4521-AEAE-3E6539329093}" type="presParOf" srcId="{561661EC-3995-42AE-9A82-1E847EB4DD06}" destId="{26AF1C06-12BD-49F8-9614-DE663D299279}" srcOrd="3" destOrd="0" presId="urn:microsoft.com/office/officeart/2005/8/layout/cycle2"/>
    <dgm:cxn modelId="{1E1463D7-457D-4171-849D-A3DA6270FFF8}" type="presParOf" srcId="{26AF1C06-12BD-49F8-9614-DE663D299279}" destId="{4EB1A64A-8E9D-48C0-A161-90901595F044}" srcOrd="0" destOrd="0" presId="urn:microsoft.com/office/officeart/2005/8/layout/cycle2"/>
    <dgm:cxn modelId="{3DC5088E-F54C-4146-A51C-2CFEC67FA67E}" type="presParOf" srcId="{561661EC-3995-42AE-9A82-1E847EB4DD06}" destId="{53C0AE3E-3F4D-437A-8686-D364BA02D102}" srcOrd="4" destOrd="0" presId="urn:microsoft.com/office/officeart/2005/8/layout/cycle2"/>
    <dgm:cxn modelId="{6C828140-B435-4994-89A4-6EB1692E2295}" type="presParOf" srcId="{561661EC-3995-42AE-9A82-1E847EB4DD06}" destId="{DB78B450-12C9-4A49-A334-823EE96A36DC}" srcOrd="5" destOrd="0" presId="urn:microsoft.com/office/officeart/2005/8/layout/cycle2"/>
    <dgm:cxn modelId="{92E267E1-DEDA-4B8D-87C3-7B5BF8BF71E7}" type="presParOf" srcId="{DB78B450-12C9-4A49-A334-823EE96A36DC}" destId="{E8CDC7EA-CFDF-4A85-9757-A642E24A51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F08DF-89A7-4815-AC51-9C92E0043A82}">
      <dsp:nvSpPr>
        <dsp:cNvPr id="0" name=""/>
        <dsp:cNvSpPr/>
      </dsp:nvSpPr>
      <dsp:spPr>
        <a:xfrm>
          <a:off x="0" y="1163993"/>
          <a:ext cx="8633526" cy="169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058" tIns="520700" rIns="670058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>
              <a:latin typeface="+mn-lt"/>
            </a:rPr>
            <a:t>Analizamos datos para </a:t>
          </a:r>
          <a:r>
            <a:rPr lang="es-ES" sz="2500" b="1" i="1" kern="1200">
              <a:latin typeface="+mn-lt"/>
            </a:rPr>
            <a:t>identificar soluciones</a:t>
          </a:r>
          <a:r>
            <a:rPr lang="es-ES" sz="2500" kern="1200">
              <a:latin typeface="+mn-lt"/>
            </a:rPr>
            <a:t> que mitiguen el cambio climático, promoviendo </a:t>
          </a:r>
          <a:r>
            <a:rPr lang="es-ES" sz="2500" b="1" i="1" kern="1200">
              <a:latin typeface="+mn-lt"/>
            </a:rPr>
            <a:t>beneficios ambientales</a:t>
          </a:r>
          <a:r>
            <a:rPr lang="es-ES" sz="2500" kern="1200">
              <a:latin typeface="+mn-lt"/>
            </a:rPr>
            <a:t> y económicos.</a:t>
          </a:r>
          <a:endParaRPr lang="es-ES" sz="2500" kern="1200">
            <a:latin typeface="+mn-lt"/>
            <a:cs typeface="Times New Roman"/>
          </a:endParaRPr>
        </a:p>
      </dsp:txBody>
      <dsp:txXfrm>
        <a:off x="0" y="1163993"/>
        <a:ext cx="8633526" cy="1693125"/>
      </dsp:txXfrm>
    </dsp:sp>
    <dsp:sp modelId="{195C3C78-7558-4E62-B74B-8DEC0F501989}">
      <dsp:nvSpPr>
        <dsp:cNvPr id="0" name=""/>
        <dsp:cNvSpPr/>
      </dsp:nvSpPr>
      <dsp:spPr>
        <a:xfrm>
          <a:off x="431676" y="794993"/>
          <a:ext cx="6043468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429" tIns="0" rIns="22842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>
              <a:latin typeface="+mn-lt"/>
              <a:cs typeface="Times New Roman"/>
            </a:rPr>
            <a:t>¿Qué valor social genera su idea?</a:t>
          </a:r>
        </a:p>
      </dsp:txBody>
      <dsp:txXfrm>
        <a:off x="467702" y="831019"/>
        <a:ext cx="5971416" cy="665948"/>
      </dsp:txXfrm>
    </dsp:sp>
    <dsp:sp modelId="{35802005-C8DC-4F5F-9C1A-F29F45BC243F}">
      <dsp:nvSpPr>
        <dsp:cNvPr id="0" name=""/>
        <dsp:cNvSpPr/>
      </dsp:nvSpPr>
      <dsp:spPr>
        <a:xfrm>
          <a:off x="0" y="3361118"/>
          <a:ext cx="8633526" cy="169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4A3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058" tIns="520700" rIns="670058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>
              <a:latin typeface="+mn-lt"/>
            </a:rPr>
            <a:t>Nuestro análisis busca guiar hacia</a:t>
          </a:r>
          <a:r>
            <a:rPr lang="es-ES" sz="2500" b="1" i="1" kern="1200">
              <a:latin typeface="+mn-lt"/>
            </a:rPr>
            <a:t> prácticas sostenibles</a:t>
          </a:r>
          <a:r>
            <a:rPr lang="es-ES" sz="2500" kern="1200">
              <a:latin typeface="+mn-lt"/>
            </a:rPr>
            <a:t>, conscientes de los </a:t>
          </a:r>
          <a:r>
            <a:rPr lang="es-ES" sz="2500" b="1" i="1" kern="1200">
              <a:latin typeface="+mn-lt"/>
            </a:rPr>
            <a:t>retos económicos</a:t>
          </a:r>
          <a:r>
            <a:rPr lang="es-ES" sz="2500" kern="1200">
              <a:latin typeface="+mn-lt"/>
            </a:rPr>
            <a:t> para algunas comunidades.</a:t>
          </a:r>
          <a:endParaRPr lang="es-ES" sz="2500" kern="1200">
            <a:latin typeface="+mn-lt"/>
            <a:cs typeface="Times New Roman"/>
          </a:endParaRPr>
        </a:p>
      </dsp:txBody>
      <dsp:txXfrm>
        <a:off x="0" y="3361118"/>
        <a:ext cx="8633526" cy="1693125"/>
      </dsp:txXfrm>
    </dsp:sp>
    <dsp:sp modelId="{D0444C77-220E-4C76-93DF-092D542A43B6}">
      <dsp:nvSpPr>
        <dsp:cNvPr id="0" name=""/>
        <dsp:cNvSpPr/>
      </dsp:nvSpPr>
      <dsp:spPr>
        <a:xfrm>
          <a:off x="431676" y="2992118"/>
          <a:ext cx="6043468" cy="738000"/>
        </a:xfrm>
        <a:prstGeom prst="roundRect">
          <a:avLst/>
        </a:prstGeom>
        <a:solidFill>
          <a:srgbClr val="44A3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429" tIns="0" rIns="22842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>
              <a:latin typeface="+mn-lt"/>
              <a:cs typeface="Times New Roman"/>
            </a:rPr>
            <a:t>¿Hay alguna consideración que deba tenerse en cuenta para la comunidad?</a:t>
          </a:r>
          <a:endParaRPr lang="es-ES" sz="2500" kern="1200">
            <a:latin typeface="+mn-lt"/>
            <a:cs typeface="Arial"/>
          </a:endParaRPr>
        </a:p>
      </dsp:txBody>
      <dsp:txXfrm>
        <a:off x="467702" y="3028144"/>
        <a:ext cx="5971416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F08DF-89A7-4815-AC51-9C92E0043A82}">
      <dsp:nvSpPr>
        <dsp:cNvPr id="0" name=""/>
        <dsp:cNvSpPr/>
      </dsp:nvSpPr>
      <dsp:spPr>
        <a:xfrm>
          <a:off x="0" y="1219343"/>
          <a:ext cx="8633526" cy="14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3BD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058" tIns="458216" rIns="670058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2200" kern="1200">
              <a:latin typeface="+mn-lt"/>
            </a:rPr>
            <a:t>El proyecto aspira a </a:t>
          </a:r>
          <a:r>
            <a:rPr lang="es-PA" sz="2200" b="1" i="1" kern="1200">
              <a:latin typeface="+mn-lt"/>
            </a:rPr>
            <a:t>influir positivamente </a:t>
          </a:r>
          <a:r>
            <a:rPr lang="es-PA" sz="2200" kern="1200">
              <a:latin typeface="+mn-lt"/>
            </a:rPr>
            <a:t>en la adopción de </a:t>
          </a:r>
          <a:r>
            <a:rPr lang="es-PA" sz="2200" b="1" i="1" kern="1200">
              <a:latin typeface="+mn-lt"/>
            </a:rPr>
            <a:t>acciones sostenibles</a:t>
          </a:r>
          <a:r>
            <a:rPr lang="es-PA" sz="2200" kern="1200">
              <a:latin typeface="+mn-lt"/>
            </a:rPr>
            <a:t>, minimizando repercusiones económicas negativas.</a:t>
          </a:r>
          <a:endParaRPr lang="es-ES" sz="2200" kern="1200">
            <a:latin typeface="+mn-lt"/>
            <a:cs typeface="Times New Roman"/>
          </a:endParaRPr>
        </a:p>
      </dsp:txBody>
      <dsp:txXfrm>
        <a:off x="0" y="1219343"/>
        <a:ext cx="8633526" cy="1489950"/>
      </dsp:txXfrm>
    </dsp:sp>
    <dsp:sp modelId="{195C3C78-7558-4E62-B74B-8DEC0F501989}">
      <dsp:nvSpPr>
        <dsp:cNvPr id="0" name=""/>
        <dsp:cNvSpPr/>
      </dsp:nvSpPr>
      <dsp:spPr>
        <a:xfrm>
          <a:off x="431676" y="894623"/>
          <a:ext cx="6043468" cy="649440"/>
        </a:xfrm>
        <a:prstGeom prst="roundRect">
          <a:avLst/>
        </a:prstGeom>
        <a:solidFill>
          <a:srgbClr val="43BDA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429" tIns="0" rIns="22842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+mn-lt"/>
              <a:cs typeface="Times New Roman"/>
            </a:rPr>
            <a:t>¿Cómo afectará a la comunidad?</a:t>
          </a:r>
        </a:p>
      </dsp:txBody>
      <dsp:txXfrm>
        <a:off x="463379" y="926326"/>
        <a:ext cx="5980062" cy="586034"/>
      </dsp:txXfrm>
    </dsp:sp>
    <dsp:sp modelId="{35802005-C8DC-4F5F-9C1A-F29F45BC243F}">
      <dsp:nvSpPr>
        <dsp:cNvPr id="0" name=""/>
        <dsp:cNvSpPr/>
      </dsp:nvSpPr>
      <dsp:spPr>
        <a:xfrm>
          <a:off x="0" y="3152813"/>
          <a:ext cx="8633526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4B8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058" tIns="458216" rIns="670058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2200" kern="1200">
              <a:latin typeface="+mn-lt"/>
            </a:rPr>
            <a:t>Centramos en cómo los datos pueden ayudar a equilibrar la </a:t>
          </a:r>
          <a:r>
            <a:rPr lang="es-PA" sz="2200" b="1" i="1" kern="1200">
              <a:latin typeface="+mn-lt"/>
            </a:rPr>
            <a:t>sostenibilidad </a:t>
          </a:r>
          <a:r>
            <a:rPr lang="es-PA" sz="2200" kern="1200">
              <a:latin typeface="+mn-lt"/>
            </a:rPr>
            <a:t>con el </a:t>
          </a:r>
          <a:r>
            <a:rPr lang="es-PA" sz="2200" b="1" i="1" kern="1200">
              <a:latin typeface="+mn-lt"/>
            </a:rPr>
            <a:t>crecimiento económico </a:t>
          </a:r>
          <a:r>
            <a:rPr lang="es-PA" sz="2200" kern="1200">
              <a:latin typeface="+mn-lt"/>
            </a:rPr>
            <a:t>y superar obstáculos para la </a:t>
          </a:r>
          <a:r>
            <a:rPr lang="es-PA" sz="2200" b="1" i="1" kern="1200">
              <a:latin typeface="+mn-lt"/>
            </a:rPr>
            <a:t>acción climática</a:t>
          </a:r>
          <a:r>
            <a:rPr lang="es-PA" sz="2200" kern="1200">
              <a:latin typeface="+mn-lt"/>
            </a:rPr>
            <a:t>.</a:t>
          </a:r>
          <a:endParaRPr lang="es-ES" sz="2200" kern="1200">
            <a:latin typeface="+mn-lt"/>
            <a:cs typeface="Times New Roman"/>
          </a:endParaRPr>
        </a:p>
      </dsp:txBody>
      <dsp:txXfrm>
        <a:off x="0" y="3152813"/>
        <a:ext cx="8633526" cy="1801800"/>
      </dsp:txXfrm>
    </dsp:sp>
    <dsp:sp modelId="{D0444C77-220E-4C76-93DF-092D542A43B6}">
      <dsp:nvSpPr>
        <dsp:cNvPr id="0" name=""/>
        <dsp:cNvSpPr/>
      </dsp:nvSpPr>
      <dsp:spPr>
        <a:xfrm>
          <a:off x="431676" y="2828093"/>
          <a:ext cx="6043468" cy="649440"/>
        </a:xfrm>
        <a:prstGeom prst="roundRect">
          <a:avLst/>
        </a:prstGeom>
        <a:solidFill>
          <a:srgbClr val="44B87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429" tIns="0" rIns="22842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+mn-lt"/>
              <a:cs typeface="Times New Roman"/>
            </a:rPr>
            <a:t>¿Alguna pregunta pendiente y/o suposición a la que pueda responder sobre su idea?</a:t>
          </a:r>
          <a:endParaRPr lang="es-ES" sz="2200" kern="1200">
            <a:latin typeface="+mn-lt"/>
            <a:cs typeface="Arial"/>
          </a:endParaRPr>
        </a:p>
      </dsp:txBody>
      <dsp:txXfrm>
        <a:off x="463379" y="2859796"/>
        <a:ext cx="5980062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F08DF-89A7-4815-AC51-9C92E0043A82}">
      <dsp:nvSpPr>
        <dsp:cNvPr id="0" name=""/>
        <dsp:cNvSpPr/>
      </dsp:nvSpPr>
      <dsp:spPr>
        <a:xfrm>
          <a:off x="0" y="1656748"/>
          <a:ext cx="8633526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6B24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058" tIns="458216" rIns="670058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2200" b="0" i="0" kern="1200">
              <a:latin typeface="+mn-lt"/>
            </a:rPr>
            <a:t>Priorizamos comprender las contribuciones a las </a:t>
          </a:r>
          <a:r>
            <a:rPr lang="es-PA" sz="2200" b="1" i="1" kern="1200">
              <a:latin typeface="+mn-lt"/>
            </a:rPr>
            <a:t>emisiones</a:t>
          </a:r>
          <a:r>
            <a:rPr lang="es-PA" sz="2200" b="0" i="0" kern="1200">
              <a:latin typeface="+mn-lt"/>
            </a:rPr>
            <a:t> para diseñar </a:t>
          </a:r>
          <a:r>
            <a:rPr lang="es-PA" sz="2200" b="1" i="1" kern="1200">
              <a:latin typeface="+mn-lt"/>
            </a:rPr>
            <a:t>políticas justas y efectivas</a:t>
          </a:r>
          <a:r>
            <a:rPr lang="es-PA" sz="2200" b="0" i="0" kern="1200">
              <a:latin typeface="+mn-lt"/>
            </a:rPr>
            <a:t>.</a:t>
          </a:r>
          <a:endParaRPr lang="es-ES" sz="2200" kern="1200">
            <a:latin typeface="+mn-lt"/>
            <a:cs typeface="Times New Roman"/>
          </a:endParaRPr>
        </a:p>
      </dsp:txBody>
      <dsp:txXfrm>
        <a:off x="0" y="1656748"/>
        <a:ext cx="8633526" cy="1212750"/>
      </dsp:txXfrm>
    </dsp:sp>
    <dsp:sp modelId="{195C3C78-7558-4E62-B74B-8DEC0F501989}">
      <dsp:nvSpPr>
        <dsp:cNvPr id="0" name=""/>
        <dsp:cNvSpPr/>
      </dsp:nvSpPr>
      <dsp:spPr>
        <a:xfrm>
          <a:off x="431676" y="1046268"/>
          <a:ext cx="6043468" cy="935200"/>
        </a:xfrm>
        <a:prstGeom prst="roundRect">
          <a:avLst/>
        </a:prstGeom>
        <a:solidFill>
          <a:srgbClr val="46B2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429" tIns="0" rIns="22842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>
              <a:latin typeface="+mn-lt"/>
              <a:cs typeface="Times New Roman"/>
            </a:rPr>
            <a:t>¿Cuáles son las preguntas más importantes que quedan por responder?</a:t>
          </a:r>
          <a:endParaRPr lang="es-ES" sz="2200" kern="1200" dirty="0">
            <a:latin typeface="+mn-lt"/>
            <a:cs typeface="Times New Roman"/>
          </a:endParaRPr>
        </a:p>
      </dsp:txBody>
      <dsp:txXfrm>
        <a:off x="477329" y="1091921"/>
        <a:ext cx="5952162" cy="843894"/>
      </dsp:txXfrm>
    </dsp:sp>
    <dsp:sp modelId="{35802005-C8DC-4F5F-9C1A-F29F45BC243F}">
      <dsp:nvSpPr>
        <dsp:cNvPr id="0" name=""/>
        <dsp:cNvSpPr/>
      </dsp:nvSpPr>
      <dsp:spPr>
        <a:xfrm>
          <a:off x="0" y="3313018"/>
          <a:ext cx="8633526" cy="14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AD4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058" tIns="458216" rIns="670058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A" sz="2200" b="0" i="0" kern="1200">
              <a:latin typeface="+mn-lt"/>
            </a:rPr>
            <a:t>Nuestra meta es usar el </a:t>
          </a:r>
          <a:r>
            <a:rPr lang="es-PA" sz="2200" b="1" i="1" kern="1200">
              <a:latin typeface="+mn-lt"/>
            </a:rPr>
            <a:t>análisis de datos </a:t>
          </a:r>
          <a:r>
            <a:rPr lang="es-PA" sz="2200" b="0" i="0" kern="1200">
              <a:latin typeface="+mn-lt"/>
            </a:rPr>
            <a:t>para apoyar la </a:t>
          </a:r>
          <a:r>
            <a:rPr lang="es-PA" sz="2200" b="1" i="1" kern="1200">
              <a:latin typeface="+mn-lt"/>
            </a:rPr>
            <a:t>reducción de CO2</a:t>
          </a:r>
          <a:r>
            <a:rPr lang="es-PA" sz="2200" b="0" i="0" kern="1200">
              <a:latin typeface="+mn-lt"/>
            </a:rPr>
            <a:t>, buscando </a:t>
          </a:r>
          <a:r>
            <a:rPr lang="es-PA" sz="2200" b="1" i="1" kern="1200">
              <a:latin typeface="+mn-lt"/>
            </a:rPr>
            <a:t>soluciones que sean viables </a:t>
          </a:r>
          <a:r>
            <a:rPr lang="es-PA" sz="2200" b="0" i="0" kern="1200">
              <a:latin typeface="+mn-lt"/>
            </a:rPr>
            <a:t>económicamente.</a:t>
          </a:r>
          <a:endParaRPr lang="es-ES" sz="2200" kern="1200">
            <a:latin typeface="+mn-lt"/>
            <a:cs typeface="Times New Roman"/>
          </a:endParaRPr>
        </a:p>
      </dsp:txBody>
      <dsp:txXfrm>
        <a:off x="0" y="3313018"/>
        <a:ext cx="8633526" cy="1489950"/>
      </dsp:txXfrm>
    </dsp:sp>
    <dsp:sp modelId="{D0444C77-220E-4C76-93DF-092D542A43B6}">
      <dsp:nvSpPr>
        <dsp:cNvPr id="0" name=""/>
        <dsp:cNvSpPr/>
      </dsp:nvSpPr>
      <dsp:spPr>
        <a:xfrm>
          <a:off x="431676" y="2988298"/>
          <a:ext cx="6043468" cy="649440"/>
        </a:xfrm>
        <a:prstGeom prst="roundRect">
          <a:avLst/>
        </a:prstGeom>
        <a:solidFill>
          <a:srgbClr val="70AD4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429" tIns="0" rIns="22842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latin typeface="+mn-lt"/>
              <a:cs typeface="Times New Roman"/>
            </a:rPr>
            <a:t>¿Cuál es el objetivo principal o la métrica sobre la que intenta influir con esta prueba?</a:t>
          </a:r>
          <a:endParaRPr lang="es-ES" sz="2200" kern="1200">
            <a:latin typeface="+mn-lt"/>
            <a:cs typeface="Arial"/>
          </a:endParaRPr>
        </a:p>
      </dsp:txBody>
      <dsp:txXfrm>
        <a:off x="463379" y="3020001"/>
        <a:ext cx="5980062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7606D-E788-446C-8240-03C7FA03B2A6}">
      <dsp:nvSpPr>
        <dsp:cNvPr id="0" name=""/>
        <dsp:cNvSpPr/>
      </dsp:nvSpPr>
      <dsp:spPr>
        <a:xfrm>
          <a:off x="4619785" y="1071"/>
          <a:ext cx="2302143" cy="23021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Reducción del consumo de energía y </a:t>
          </a:r>
          <a:r>
            <a:rPr lang="es-MX" sz="1300" b="1" i="1" kern="1200" dirty="0"/>
            <a:t>descarbonización</a:t>
          </a:r>
          <a:r>
            <a:rPr lang="es-MX" sz="1300" b="1" kern="1200" dirty="0"/>
            <a:t> </a:t>
          </a:r>
          <a:r>
            <a:rPr lang="es-MX" sz="1300" kern="1200" dirty="0"/>
            <a:t>de la matriz energética </a:t>
          </a:r>
          <a:r>
            <a:rPr lang="es-MX" sz="1300" i="1" kern="1200" dirty="0"/>
            <a:t>en</a:t>
          </a:r>
          <a:r>
            <a:rPr lang="es-MX" sz="1300" kern="1200" dirty="0"/>
            <a:t> </a:t>
          </a:r>
          <a:r>
            <a:rPr lang="es-MX" sz="1300" b="1" i="1" kern="1200" dirty="0"/>
            <a:t>países industrializados</a:t>
          </a:r>
          <a:r>
            <a:rPr lang="es-MX" sz="1300" i="1" kern="1200" dirty="0"/>
            <a:t>.</a:t>
          </a:r>
          <a:endParaRPr lang="es-PA" sz="1300" i="1" kern="1200" dirty="0"/>
        </a:p>
      </dsp:txBody>
      <dsp:txXfrm>
        <a:off x="4956926" y="338212"/>
        <a:ext cx="1627861" cy="1627861"/>
      </dsp:txXfrm>
    </dsp:sp>
    <dsp:sp modelId="{D7368F76-CAE3-43C2-AA80-8AC715F8A0FC}">
      <dsp:nvSpPr>
        <dsp:cNvPr id="0" name=""/>
        <dsp:cNvSpPr/>
      </dsp:nvSpPr>
      <dsp:spPr>
        <a:xfrm rot="3600000">
          <a:off x="6320325" y="2247133"/>
          <a:ext cx="614035" cy="776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100" kern="1200"/>
        </a:p>
      </dsp:txBody>
      <dsp:txXfrm>
        <a:off x="6366378" y="2322763"/>
        <a:ext cx="429825" cy="466183"/>
      </dsp:txXfrm>
    </dsp:sp>
    <dsp:sp modelId="{C1B9989A-C876-4E4C-B9F9-465DA0A85451}">
      <dsp:nvSpPr>
        <dsp:cNvPr id="0" name=""/>
        <dsp:cNvSpPr/>
      </dsp:nvSpPr>
      <dsp:spPr>
        <a:xfrm>
          <a:off x="6350135" y="2998125"/>
          <a:ext cx="2302143" cy="2302143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Desarrollo de </a:t>
          </a:r>
          <a:r>
            <a:rPr lang="es-MX" sz="1300" b="0" i="0" kern="1200" dirty="0"/>
            <a:t>una</a:t>
          </a:r>
          <a:r>
            <a:rPr lang="es-MX" sz="1300" kern="1200" dirty="0"/>
            <a:t> </a:t>
          </a:r>
          <a:r>
            <a:rPr lang="es-MX" sz="1300" b="1" i="1" kern="1200" dirty="0"/>
            <a:t>economía sostenible</a:t>
          </a:r>
          <a:r>
            <a:rPr lang="es-MX" sz="1300" kern="1200" dirty="0"/>
            <a:t>, transferencia de tecnología y fortalecimiento de la regulación ambiental en </a:t>
          </a:r>
          <a:r>
            <a:rPr lang="es-MX" sz="1300" b="1" i="1" kern="1200" dirty="0"/>
            <a:t>países emergentes</a:t>
          </a:r>
          <a:r>
            <a:rPr lang="es-MX" sz="1300" kern="1200" dirty="0"/>
            <a:t>.</a:t>
          </a:r>
          <a:endParaRPr lang="es-PA" sz="1300" kern="1200" dirty="0"/>
        </a:p>
      </dsp:txBody>
      <dsp:txXfrm>
        <a:off x="6687276" y="3335266"/>
        <a:ext cx="1627861" cy="1627861"/>
      </dsp:txXfrm>
    </dsp:sp>
    <dsp:sp modelId="{26AF1C06-12BD-49F8-9614-DE663D299279}">
      <dsp:nvSpPr>
        <dsp:cNvPr id="0" name=""/>
        <dsp:cNvSpPr/>
      </dsp:nvSpPr>
      <dsp:spPr>
        <a:xfrm rot="10800000">
          <a:off x="5481217" y="3760711"/>
          <a:ext cx="614035" cy="776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100" kern="1200"/>
        </a:p>
      </dsp:txBody>
      <dsp:txXfrm rot="10800000">
        <a:off x="5665427" y="3916106"/>
        <a:ext cx="429825" cy="466183"/>
      </dsp:txXfrm>
    </dsp:sp>
    <dsp:sp modelId="{53C0AE3E-3F4D-437A-8686-D364BA02D102}">
      <dsp:nvSpPr>
        <dsp:cNvPr id="0" name=""/>
        <dsp:cNvSpPr/>
      </dsp:nvSpPr>
      <dsp:spPr>
        <a:xfrm>
          <a:off x="2889434" y="2998125"/>
          <a:ext cx="2302143" cy="2302143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Disminución de emisiones per cápita, convergencia en la </a:t>
          </a:r>
          <a:r>
            <a:rPr lang="es-MX" sz="1300" b="1" i="1" kern="1200" dirty="0"/>
            <a:t>huella de carbono </a:t>
          </a:r>
          <a:r>
            <a:rPr lang="es-MX" sz="1300" kern="1200" dirty="0"/>
            <a:t>y sensibilización ciudadana a </a:t>
          </a:r>
          <a:r>
            <a:rPr lang="es-MX" sz="1300" b="1" i="1" kern="1200" dirty="0"/>
            <a:t>nivel global.</a:t>
          </a:r>
          <a:endParaRPr lang="es-PA" sz="1300" b="1" i="1" kern="1200" dirty="0"/>
        </a:p>
      </dsp:txBody>
      <dsp:txXfrm>
        <a:off x="3226575" y="3335266"/>
        <a:ext cx="1627861" cy="1627861"/>
      </dsp:txXfrm>
    </dsp:sp>
    <dsp:sp modelId="{DB78B450-12C9-4A49-A334-823EE96A36DC}">
      <dsp:nvSpPr>
        <dsp:cNvPr id="0" name=""/>
        <dsp:cNvSpPr/>
      </dsp:nvSpPr>
      <dsp:spPr>
        <a:xfrm rot="18000000">
          <a:off x="4589975" y="2277233"/>
          <a:ext cx="614035" cy="776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100" kern="1200"/>
        </a:p>
      </dsp:txBody>
      <dsp:txXfrm>
        <a:off x="4636028" y="2512393"/>
        <a:ext cx="429825" cy="46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59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9F1C17B-994C-38C8-FD27-42B3919E276B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286988" y="1656926"/>
            <a:ext cx="8055439" cy="914400"/>
          </a:xfrm>
        </p:spPr>
        <p:txBody>
          <a:bodyPr/>
          <a:lstStyle/>
          <a:p>
            <a:pPr algn="just"/>
            <a:r>
              <a:rPr lang="es-ES" sz="1800" dirty="0"/>
              <a:t>Presentar un </a:t>
            </a:r>
            <a:r>
              <a:rPr lang="es-ES" sz="1800" b="1" i="1" dirty="0"/>
              <a:t>análisis comparativo </a:t>
            </a:r>
            <a:r>
              <a:rPr lang="es-ES" sz="1800" dirty="0"/>
              <a:t>de huellas de carbono entre naciones industrializadas y naciones emergentes.</a:t>
            </a:r>
            <a:endParaRPr lang="es-ES" dirty="0"/>
          </a:p>
          <a:p>
            <a:pPr algn="just">
              <a:lnSpc>
                <a:spcPct val="128570"/>
              </a:lnSpc>
            </a:pPr>
            <a:r>
              <a:rPr lang="es-ES" sz="1800" dirty="0"/>
              <a:t>Determinar el </a:t>
            </a:r>
            <a:r>
              <a:rPr lang="es-ES" sz="1800" b="1" i="1" dirty="0"/>
              <a:t>nivel de consumo</a:t>
            </a:r>
            <a:r>
              <a:rPr lang="es-ES" sz="1800" dirty="0"/>
              <a:t> de combustible global, tomando en cuenta el alcance por sector.</a:t>
            </a:r>
          </a:p>
          <a:p>
            <a:pPr algn="just">
              <a:lnSpc>
                <a:spcPct val="128570"/>
              </a:lnSpc>
            </a:pPr>
            <a:r>
              <a:rPr lang="es-ES" sz="1800" dirty="0"/>
              <a:t>Revelar </a:t>
            </a:r>
            <a:r>
              <a:rPr lang="es-ES" sz="1800" b="1" i="1" dirty="0"/>
              <a:t>tendencias de emisiones</a:t>
            </a:r>
            <a:r>
              <a:rPr lang="es-ES" sz="1800" dirty="0"/>
              <a:t> por tipo de combustible a lo largo de 30 años.</a:t>
            </a:r>
          </a:p>
          <a:p>
            <a:pPr algn="just">
              <a:lnSpc>
                <a:spcPct val="128570"/>
              </a:lnSpc>
            </a:pPr>
            <a:r>
              <a:rPr lang="es-ES" sz="1800" dirty="0"/>
              <a:t>Analizar el grado de </a:t>
            </a:r>
            <a:r>
              <a:rPr lang="es-ES" sz="1800" b="1" i="1" dirty="0"/>
              <a:t>relación del consumo</a:t>
            </a:r>
            <a:r>
              <a:rPr lang="es-ES" sz="1800" dirty="0"/>
              <a:t> de combustible en la huella de carbono.</a:t>
            </a:r>
          </a:p>
        </p:txBody>
      </p:sp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0E80698E-1B89-CFDE-9E6E-A47EEBE5151A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  <p:sp>
        <p:nvSpPr>
          <p:cNvPr id="5" name="Google Shape;68;p3">
            <a:extLst>
              <a:ext uri="{FF2B5EF4-FFF2-40B4-BE49-F238E27FC236}">
                <a16:creationId xmlns:a16="http://schemas.microsoft.com/office/drawing/2014/main" id="{B7C8D70F-FBF0-FC8B-8D7F-4D62CB55DD34}"/>
              </a:ext>
            </a:extLst>
          </p:cNvPr>
          <p:cNvSpPr/>
          <p:nvPr/>
        </p:nvSpPr>
        <p:spPr>
          <a:xfrm>
            <a:off x="390294" y="354691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Objetivos: Específicos </a:t>
            </a:r>
          </a:p>
        </p:txBody>
      </p:sp>
    </p:spTree>
    <p:extLst>
      <p:ext uri="{BB962C8B-B14F-4D97-AF65-F5344CB8AC3E}">
        <p14:creationId xmlns:p14="http://schemas.microsoft.com/office/powerpoint/2010/main" val="28137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F3A5D8E-3AC0-E864-E88D-D18D02C0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2524714"/>
            <a:ext cx="6446734" cy="1329932"/>
          </a:xfrm>
        </p:spPr>
        <p:txBody>
          <a:bodyPr/>
          <a:lstStyle/>
          <a:p>
            <a:r>
              <a:rPr lang="en-US" sz="4400">
                <a:solidFill>
                  <a:srgbClr val="3F3F3F"/>
                </a:solidFill>
              </a:rPr>
              <a:t>UNIDAD 3. </a:t>
            </a:r>
          </a:p>
          <a:p>
            <a:r>
              <a:rPr lang="en-US" sz="4400" err="1">
                <a:solidFill>
                  <a:srgbClr val="3F3F3F"/>
                </a:solidFill>
              </a:rPr>
              <a:t>Herramientas</a:t>
            </a:r>
            <a:r>
              <a:rPr lang="en-US" sz="4400">
                <a:solidFill>
                  <a:srgbClr val="3F3F3F"/>
                </a:solidFill>
              </a:rPr>
              <a:t> </a:t>
            </a:r>
            <a:r>
              <a:rPr lang="en-US" sz="4400" err="1">
                <a:solidFill>
                  <a:srgbClr val="3F3F3F"/>
                </a:solidFill>
              </a:rPr>
              <a:t>utilizadas</a:t>
            </a:r>
            <a:endParaRPr lang="en-US" sz="44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CC7D7392-E780-863F-514B-D3E1898E0A1F}"/>
              </a:ext>
            </a:extLst>
          </p:cNvPr>
          <p:cNvSpPr/>
          <p:nvPr/>
        </p:nvSpPr>
        <p:spPr>
          <a:xfrm>
            <a:off x="428398" y="315668"/>
            <a:ext cx="932839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  <a:buSzPts val="4300"/>
            </a:pPr>
            <a:r>
              <a:rPr lang="es-MX" sz="2800" b="1">
                <a:solidFill>
                  <a:schemeClr val="bg1"/>
                </a:solidFill>
              </a:rPr>
              <a:t>Herramientas utilizadas</a:t>
            </a:r>
          </a:p>
        </p:txBody>
      </p:sp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3E4E7893-37E1-DD07-9095-0B5BCEC4C1B7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AEEA8AB-A585-C2CD-547D-E0ECA672E6A1}"/>
              </a:ext>
            </a:extLst>
          </p:cNvPr>
          <p:cNvSpPr txBox="1">
            <a:spLocks/>
          </p:cNvSpPr>
          <p:nvPr/>
        </p:nvSpPr>
        <p:spPr>
          <a:xfrm>
            <a:off x="550094" y="2229645"/>
            <a:ext cx="5636777" cy="311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5255" indent="0" algn="just">
              <a:lnSpc>
                <a:spcPct val="128570"/>
              </a:lnSpc>
              <a:buNone/>
            </a:pPr>
            <a:r>
              <a:rPr lang="es-ES" sz="1800" dirty="0"/>
              <a:t>Nuestro</a:t>
            </a:r>
            <a:r>
              <a:rPr lang="es-ES" sz="1800" b="1" i="1" dirty="0"/>
              <a:t> análisis</a:t>
            </a:r>
            <a:r>
              <a:rPr lang="es-ES" sz="1800" dirty="0"/>
              <a:t> emerge de la rigurosa colección de</a:t>
            </a:r>
            <a:r>
              <a:rPr lang="es-ES" sz="1800" b="1" i="1" dirty="0"/>
              <a:t> "</a:t>
            </a:r>
            <a:r>
              <a:rPr lang="es-ES" sz="1800" b="1" i="1" dirty="0" err="1"/>
              <a:t>Our</a:t>
            </a:r>
            <a:r>
              <a:rPr lang="es-ES" sz="1800" b="1" i="1" dirty="0"/>
              <a:t> </a:t>
            </a:r>
            <a:r>
              <a:rPr lang="es-ES" sz="1800" b="1" i="1" dirty="0" err="1"/>
              <a:t>World</a:t>
            </a:r>
            <a:r>
              <a:rPr lang="es-ES" sz="1800" b="1" i="1" dirty="0"/>
              <a:t> in Data"</a:t>
            </a:r>
            <a:r>
              <a:rPr lang="es-ES" sz="1800" dirty="0"/>
              <a:t>, una </a:t>
            </a:r>
            <a:r>
              <a:rPr lang="es-ES" sz="1800" b="1" i="1" dirty="0"/>
              <a:t>plataforma líder</a:t>
            </a:r>
            <a:r>
              <a:rPr lang="es-ES" sz="1800" dirty="0"/>
              <a:t> en la provisión de </a:t>
            </a:r>
            <a:r>
              <a:rPr lang="es-ES" sz="1800" b="1" i="1" dirty="0"/>
              <a:t>datos globales y estadísticas</a:t>
            </a:r>
            <a:r>
              <a:rPr lang="es-ES" sz="1800" dirty="0"/>
              <a:t> comprensivas que alimentan el entendimiento y la </a:t>
            </a:r>
            <a:r>
              <a:rPr lang="es-ES" sz="1800" b="1" i="1" dirty="0"/>
              <a:t>acción informada</a:t>
            </a:r>
            <a:r>
              <a:rPr lang="es-ES" sz="1800" dirty="0"/>
              <a:t>.</a:t>
            </a:r>
            <a:endParaRPr lang="es-ES" dirty="0"/>
          </a:p>
          <a:p>
            <a:pPr marL="135255" indent="0" algn="just">
              <a:lnSpc>
                <a:spcPct val="128570"/>
              </a:lnSpc>
              <a:buNone/>
            </a:pPr>
            <a:r>
              <a:rPr lang="es-ES" sz="1800" dirty="0"/>
              <a:t>En el corazón del </a:t>
            </a:r>
            <a:r>
              <a:rPr lang="es-ES" sz="1800" b="1" i="1" dirty="0"/>
              <a:t>procesamiento y la visualización</a:t>
            </a:r>
            <a:r>
              <a:rPr lang="es-ES" sz="1800" dirty="0"/>
              <a:t> está </a:t>
            </a:r>
            <a:r>
              <a:rPr lang="es-ES" sz="1800" b="1" i="1" dirty="0"/>
              <a:t>Python</a:t>
            </a:r>
            <a:r>
              <a:rPr lang="es-ES" sz="1800" dirty="0"/>
              <a:t>, con su </a:t>
            </a:r>
            <a:r>
              <a:rPr lang="es-ES" sz="1800" b="1" i="1" dirty="0"/>
              <a:t>ecosistema de librerías</a:t>
            </a:r>
            <a:r>
              <a:rPr lang="es-ES" sz="1800" dirty="0"/>
              <a:t> de vanguardia. </a:t>
            </a:r>
          </a:p>
        </p:txBody>
      </p:sp>
      <p:pic>
        <p:nvPicPr>
          <p:cNvPr id="5" name="Imagen 4" descr="我们的数据世界的标志透明的PNG - StickPNG">
            <a:extLst>
              <a:ext uri="{FF2B5EF4-FFF2-40B4-BE49-F238E27FC236}">
                <a16:creationId xmlns:a16="http://schemas.microsoft.com/office/drawing/2014/main" id="{EEB8481F-09CD-8A15-7EFA-B4A48AE8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0" t="19000" r="18000" b="18000"/>
          <a:stretch/>
        </p:blipFill>
        <p:spPr>
          <a:xfrm>
            <a:off x="6759794" y="1564281"/>
            <a:ext cx="1974648" cy="1947382"/>
          </a:xfrm>
          <a:prstGeom prst="rect">
            <a:avLst/>
          </a:prstGeom>
        </p:spPr>
      </p:pic>
      <p:pic>
        <p:nvPicPr>
          <p:cNvPr id="6" name="Imagen 5" descr="Python Logo - PNG y Vector">
            <a:extLst>
              <a:ext uri="{FF2B5EF4-FFF2-40B4-BE49-F238E27FC236}">
                <a16:creationId xmlns:a16="http://schemas.microsoft.com/office/drawing/2014/main" id="{0CA062A8-F945-11EA-02C3-554B7C87C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12" y="3785204"/>
            <a:ext cx="1574940" cy="17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F3A5D8E-3AC0-E864-E88D-D18D02C0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399" y="2281948"/>
            <a:ext cx="8791208" cy="1329932"/>
          </a:xfrm>
        </p:spPr>
        <p:txBody>
          <a:bodyPr/>
          <a:lstStyle/>
          <a:p>
            <a:r>
              <a:rPr lang="en-US" sz="4400" dirty="0">
                <a:solidFill>
                  <a:srgbClr val="3F3F3F"/>
                </a:solidFill>
              </a:rPr>
              <a:t>UNIDAD 4. </a:t>
            </a:r>
          </a:p>
          <a:p>
            <a:r>
              <a:rPr lang="en-US" sz="4400" dirty="0" err="1">
                <a:solidFill>
                  <a:srgbClr val="3F3F3F"/>
                </a:solidFill>
              </a:rPr>
              <a:t>Discusión</a:t>
            </a:r>
            <a:r>
              <a:rPr lang="en-US" sz="4400" dirty="0">
                <a:solidFill>
                  <a:srgbClr val="3F3F3F"/>
                </a:solidFill>
              </a:rPr>
              <a:t> y </a:t>
            </a:r>
            <a:r>
              <a:rPr lang="en-US" sz="4400" dirty="0" err="1">
                <a:solidFill>
                  <a:srgbClr val="3F3F3F"/>
                </a:solidFill>
              </a:rPr>
              <a:t>resultados</a:t>
            </a:r>
            <a:r>
              <a:rPr lang="en-US" sz="4400" dirty="0">
                <a:solidFill>
                  <a:srgbClr val="3F3F3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42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2648B9-3B46-CD2A-475F-5590781CCA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2288" y="388445"/>
            <a:ext cx="6837808" cy="430887"/>
          </a:xfrm>
        </p:spPr>
        <p:txBody>
          <a:bodyPr/>
          <a:lstStyle/>
          <a:p>
            <a:r>
              <a:rPr lang="es-MX" sz="2800" b="1"/>
              <a:t>Definición del proyecto</a:t>
            </a:r>
            <a:endParaRPr lang="es-PA"/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080822EF-71AB-4B19-12DB-945C42394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274731"/>
              </p:ext>
            </p:extLst>
          </p:nvPr>
        </p:nvGraphicFramePr>
        <p:xfrm>
          <a:off x="630086" y="760072"/>
          <a:ext cx="8633526" cy="584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66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080822EF-71AB-4B19-12DB-945C42394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214740"/>
              </p:ext>
            </p:extLst>
          </p:nvPr>
        </p:nvGraphicFramePr>
        <p:xfrm>
          <a:off x="630086" y="760072"/>
          <a:ext cx="8633526" cy="584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514F4E4D-17C9-78D8-C723-042CC0D59466}"/>
              </a:ext>
            </a:extLst>
          </p:cNvPr>
          <p:cNvSpPr txBox="1">
            <a:spLocks/>
          </p:cNvSpPr>
          <p:nvPr/>
        </p:nvSpPr>
        <p:spPr>
          <a:xfrm>
            <a:off x="522288" y="388445"/>
            <a:ext cx="68378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sz="2800" b="1"/>
              <a:t>Definición del proyecto</a:t>
            </a:r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464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080822EF-71AB-4B19-12DB-945C42394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032374"/>
              </p:ext>
            </p:extLst>
          </p:nvPr>
        </p:nvGraphicFramePr>
        <p:xfrm>
          <a:off x="630086" y="760072"/>
          <a:ext cx="8633526" cy="584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4B3F072-65B2-E4B6-1DCB-CC73D77976BF}"/>
              </a:ext>
            </a:extLst>
          </p:cNvPr>
          <p:cNvSpPr txBox="1">
            <a:spLocks/>
          </p:cNvSpPr>
          <p:nvPr/>
        </p:nvSpPr>
        <p:spPr>
          <a:xfrm>
            <a:off x="522288" y="388445"/>
            <a:ext cx="68378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sz="2800" b="1"/>
              <a:t>Definición del proyecto</a:t>
            </a:r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9297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C8B9FBE0-51B8-F3B3-3609-3B94327BE5A3}"/>
              </a:ext>
            </a:extLst>
          </p:cNvPr>
          <p:cNvSpPr/>
          <p:nvPr/>
        </p:nvSpPr>
        <p:spPr>
          <a:xfrm>
            <a:off x="428186" y="285745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Resultados</a:t>
            </a:r>
            <a:endParaRPr lang="es-MX" sz="2800" b="1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33430AA-44A5-D6A1-6844-20AA2563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6" y="1143780"/>
            <a:ext cx="8577139" cy="5113832"/>
          </a:xfrm>
          <a:prstGeom prst="rect">
            <a:avLst/>
          </a:prstGeom>
        </p:spPr>
      </p:pic>
      <p:sp>
        <p:nvSpPr>
          <p:cNvPr id="11" name="Google Shape;68;p3">
            <a:extLst>
              <a:ext uri="{FF2B5EF4-FFF2-40B4-BE49-F238E27FC236}">
                <a16:creationId xmlns:a16="http://schemas.microsoft.com/office/drawing/2014/main" id="{4B8D6B95-432A-811C-0325-FA773102C3EA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88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C8B9FBE0-51B8-F3B3-3609-3B94327BE5A3}"/>
              </a:ext>
            </a:extLst>
          </p:cNvPr>
          <p:cNvSpPr/>
          <p:nvPr/>
        </p:nvSpPr>
        <p:spPr>
          <a:xfrm>
            <a:off x="528795" y="372009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8C0892B-4772-F3A2-37AB-EB62391B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9" y="1209362"/>
            <a:ext cx="8539507" cy="5095094"/>
          </a:xfrm>
          <a:prstGeom prst="rect">
            <a:avLst/>
          </a:prstGeom>
        </p:spPr>
      </p:pic>
      <p:sp>
        <p:nvSpPr>
          <p:cNvPr id="9" name="Google Shape;68;p3">
            <a:extLst>
              <a:ext uri="{FF2B5EF4-FFF2-40B4-BE49-F238E27FC236}">
                <a16:creationId xmlns:a16="http://schemas.microsoft.com/office/drawing/2014/main" id="{4C7FCA1D-3C6E-6F3A-0D53-BBFC2A709954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04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C8B9FBE0-51B8-F3B3-3609-3B94327BE5A3}"/>
              </a:ext>
            </a:extLst>
          </p:cNvPr>
          <p:cNvSpPr/>
          <p:nvPr/>
        </p:nvSpPr>
        <p:spPr>
          <a:xfrm>
            <a:off x="528795" y="357632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61CC2BA-D3A8-EFDA-1218-B824A4C1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8" y="1266924"/>
            <a:ext cx="9062600" cy="5045553"/>
          </a:xfrm>
          <a:prstGeom prst="rect">
            <a:avLst/>
          </a:prstGeom>
        </p:spPr>
      </p:pic>
      <p:sp>
        <p:nvSpPr>
          <p:cNvPr id="13" name="Google Shape;68;p3">
            <a:extLst>
              <a:ext uri="{FF2B5EF4-FFF2-40B4-BE49-F238E27FC236}">
                <a16:creationId xmlns:a16="http://schemas.microsoft.com/office/drawing/2014/main" id="{26F6DB39-9F0D-03BE-81AE-457BAC95102C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03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983404" y="3484931"/>
            <a:ext cx="54797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chemeClr val="tx2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PythIA</a:t>
            </a:r>
            <a:endParaRPr lang="es-ES" sz="1800">
              <a:solidFill>
                <a:schemeClr val="tx2">
                  <a:lumMod val="2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38D483-F3A3-DDFB-4D63-14CFCE0939EA}"/>
              </a:ext>
            </a:extLst>
          </p:cNvPr>
          <p:cNvSpPr txBox="1"/>
          <p:nvPr/>
        </p:nvSpPr>
        <p:spPr>
          <a:xfrm>
            <a:off x="875561" y="2226514"/>
            <a:ext cx="8521628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dk1"/>
              </a:buClr>
              <a:buSzPts val="4300"/>
            </a:pPr>
            <a:r>
              <a:rPr lang="es-MX" sz="4800"/>
              <a:t>Futuro Sostenible</a:t>
            </a:r>
            <a:endParaRPr lang="es-ES" sz="4800"/>
          </a:p>
          <a:p>
            <a:pPr>
              <a:buClr>
                <a:schemeClr val="dk1"/>
              </a:buClr>
              <a:buSzPts val="4300"/>
            </a:pPr>
            <a:endParaRPr lang="es-MX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778A6C-D38B-1F4D-FB53-EA07E114B247}"/>
              </a:ext>
            </a:extLst>
          </p:cNvPr>
          <p:cNvSpPr txBox="1"/>
          <p:nvPr/>
        </p:nvSpPr>
        <p:spPr>
          <a:xfrm>
            <a:off x="872227" y="2956811"/>
            <a:ext cx="84394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400">
                <a:solidFill>
                  <a:srgbClr val="767171"/>
                </a:solidFill>
              </a:rPr>
              <a:t>Cómo los Países Están Redefiniendo el Destino del Planeta</a:t>
            </a:r>
            <a:endParaRPr lang="es-E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C8B9FBE0-51B8-F3B3-3609-3B94327BE5A3}"/>
              </a:ext>
            </a:extLst>
          </p:cNvPr>
          <p:cNvSpPr/>
          <p:nvPr/>
        </p:nvSpPr>
        <p:spPr>
          <a:xfrm>
            <a:off x="528795" y="372009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BE5D695-4D06-0618-7D06-1F0E415B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6" y="1143781"/>
            <a:ext cx="8670671" cy="5170045"/>
          </a:xfrm>
          <a:prstGeom prst="rect">
            <a:avLst/>
          </a:prstGeom>
        </p:spPr>
      </p:pic>
      <p:sp>
        <p:nvSpPr>
          <p:cNvPr id="9" name="Google Shape;68;p3">
            <a:extLst>
              <a:ext uri="{FF2B5EF4-FFF2-40B4-BE49-F238E27FC236}">
                <a16:creationId xmlns:a16="http://schemas.microsoft.com/office/drawing/2014/main" id="{FC4E963E-2D3C-FFDA-5F05-602B739015B2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9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85EE9D7C-82BF-0C21-6A2C-E9F423B9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0" y="1398817"/>
            <a:ext cx="9437352" cy="4978512"/>
          </a:xfrm>
          <a:prstGeom prst="rect">
            <a:avLst/>
          </a:prstGeom>
        </p:spPr>
      </p:pic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912CAA9-DAB5-81D6-AF77-53ABCF87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12" y="4303270"/>
            <a:ext cx="1610966" cy="137128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A9D049-F424-C1CA-C5C4-AA6A21E552FE}"/>
              </a:ext>
            </a:extLst>
          </p:cNvPr>
          <p:cNvSpPr txBox="1"/>
          <p:nvPr/>
        </p:nvSpPr>
        <p:spPr>
          <a:xfrm>
            <a:off x="788635" y="1029325"/>
            <a:ext cx="83195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b="1">
                <a:solidFill>
                  <a:schemeClr val="tx2">
                    <a:lumMod val="10000"/>
                  </a:schemeClr>
                </a:solidFill>
              </a:rPr>
              <a:t>Emisiones de Co2 por combustibles de los países emergentes</a:t>
            </a:r>
            <a:endParaRPr lang="es-ES" sz="1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Google Shape;68;p3">
            <a:extLst>
              <a:ext uri="{FF2B5EF4-FFF2-40B4-BE49-F238E27FC236}">
                <a16:creationId xmlns:a16="http://schemas.microsoft.com/office/drawing/2014/main" id="{934B81B5-D274-898D-E3A0-7404BD03DE7C}"/>
              </a:ext>
            </a:extLst>
          </p:cNvPr>
          <p:cNvSpPr/>
          <p:nvPr/>
        </p:nvSpPr>
        <p:spPr>
          <a:xfrm>
            <a:off x="528795" y="372009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19" name="Google Shape;68;p3">
            <a:extLst>
              <a:ext uri="{FF2B5EF4-FFF2-40B4-BE49-F238E27FC236}">
                <a16:creationId xmlns:a16="http://schemas.microsoft.com/office/drawing/2014/main" id="{35EC9107-1361-B5F8-24EB-2F1A0BF59A80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02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51E2ED76-CBF6-4D52-D182-5265BC76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5" y="1408186"/>
            <a:ext cx="9427983" cy="49785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C7256F2-B74C-F258-4184-5E86FD3A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78" y="4216530"/>
            <a:ext cx="1785226" cy="14510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D08E8B-6A21-53E3-E2EE-425CC514693D}"/>
              </a:ext>
            </a:extLst>
          </p:cNvPr>
          <p:cNvSpPr txBox="1"/>
          <p:nvPr/>
        </p:nvSpPr>
        <p:spPr>
          <a:xfrm>
            <a:off x="788635" y="1029325"/>
            <a:ext cx="83195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b="1">
                <a:solidFill>
                  <a:schemeClr val="tx2">
                    <a:lumMod val="10000"/>
                  </a:schemeClr>
                </a:solidFill>
              </a:rPr>
              <a:t>Emisiones de Co2 por combustibles de los países industrializados</a:t>
            </a:r>
            <a:endParaRPr lang="es-ES" sz="1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Google Shape;68;p3">
            <a:extLst>
              <a:ext uri="{FF2B5EF4-FFF2-40B4-BE49-F238E27FC236}">
                <a16:creationId xmlns:a16="http://schemas.microsoft.com/office/drawing/2014/main" id="{71B5EDE8-97A8-6E02-5D52-4EB333A82633}"/>
              </a:ext>
            </a:extLst>
          </p:cNvPr>
          <p:cNvSpPr/>
          <p:nvPr/>
        </p:nvSpPr>
        <p:spPr>
          <a:xfrm>
            <a:off x="528795" y="372009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 dirty="0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12" name="Google Shape;68;p3">
            <a:extLst>
              <a:ext uri="{FF2B5EF4-FFF2-40B4-BE49-F238E27FC236}">
                <a16:creationId xmlns:a16="http://schemas.microsoft.com/office/drawing/2014/main" id="{93573E20-0D8B-1AE1-7AC3-3555D9C6FC3E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20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CA8F-B9ED-651E-35C5-EF27F0E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9" y="2999004"/>
            <a:ext cx="3604155" cy="430887"/>
          </a:xfrm>
        </p:spPr>
        <p:txBody>
          <a:bodyPr/>
          <a:lstStyle/>
          <a:p>
            <a:r>
              <a:rPr lang="es-MX" sz="2800" dirty="0"/>
              <a:t>Soluciones desde un enfoque integral</a:t>
            </a:r>
            <a:endParaRPr lang="es-PA" sz="2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2648B9-3B46-CD2A-475F-5590781CCA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2288" y="388445"/>
            <a:ext cx="6837808" cy="430887"/>
          </a:xfrm>
        </p:spPr>
        <p:txBody>
          <a:bodyPr/>
          <a:lstStyle/>
          <a:p>
            <a:r>
              <a:rPr lang="es-MX" sz="2800" b="1" dirty="0"/>
              <a:t>Estrategias de acción </a:t>
            </a:r>
            <a:endParaRPr lang="es-PA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2A87393-C225-F26D-93A6-FA82D38B2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46679"/>
              </p:ext>
            </p:extLst>
          </p:nvPr>
        </p:nvGraphicFramePr>
        <p:xfrm>
          <a:off x="287748" y="1005591"/>
          <a:ext cx="11541714" cy="530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60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61D5FA02-EB8F-BAD6-EA4C-22133441EEDD}"/>
              </a:ext>
            </a:extLst>
          </p:cNvPr>
          <p:cNvSpPr/>
          <p:nvPr/>
        </p:nvSpPr>
        <p:spPr>
          <a:xfrm>
            <a:off x="528795" y="372009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  <a:buSzPts val="4300"/>
            </a:pPr>
            <a:r>
              <a:rPr lang="es-MX" sz="2800">
                <a:solidFill>
                  <a:schemeClr val="bg1"/>
                </a:solidFill>
              </a:rPr>
              <a:t>Preguntas</a:t>
            </a:r>
          </a:p>
        </p:txBody>
      </p:sp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6C29718B-F6F5-568F-DDA3-BA206DD76C56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  <p:pic>
        <p:nvPicPr>
          <p:cNvPr id="7" name="Imagen 6" descr="Imagen que contiene teléfono, tabla, firmar, sostener&#10;&#10;Descripción generada automáticamente">
            <a:extLst>
              <a:ext uri="{FF2B5EF4-FFF2-40B4-BE49-F238E27FC236}">
                <a16:creationId xmlns:a16="http://schemas.microsoft.com/office/drawing/2014/main" id="{89175A2D-8636-A968-5B09-B2C68478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1671124"/>
            <a:ext cx="3910645" cy="3935817"/>
          </a:xfrm>
          <a:prstGeom prst="rect">
            <a:avLst/>
          </a:prstGeom>
        </p:spPr>
      </p:pic>
      <p:pic>
        <p:nvPicPr>
          <p:cNvPr id="9" name="Imagen 8" descr="Imagen que contiene interior, máquina de coser, tabla, pequeño&#10;&#10;Descripción generada automáticamente">
            <a:extLst>
              <a:ext uri="{FF2B5EF4-FFF2-40B4-BE49-F238E27FC236}">
                <a16:creationId xmlns:a16="http://schemas.microsoft.com/office/drawing/2014/main" id="{848B3B79-C74B-E9A7-C41A-F7DBAAA5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29" y="1671123"/>
            <a:ext cx="3953438" cy="3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2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B560E7B-AF40-6E85-0A0A-6C5ECF6D0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57804"/>
              </p:ext>
            </p:extLst>
          </p:nvPr>
        </p:nvGraphicFramePr>
        <p:xfrm>
          <a:off x="1086781" y="1442803"/>
          <a:ext cx="8186154" cy="4365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0739">
                  <a:extLst>
                    <a:ext uri="{9D8B030D-6E8A-4147-A177-3AD203B41FA5}">
                      <a16:colId xmlns:a16="http://schemas.microsoft.com/office/drawing/2014/main" val="111903134"/>
                    </a:ext>
                  </a:extLst>
                </a:gridCol>
                <a:gridCol w="5075415">
                  <a:extLst>
                    <a:ext uri="{9D8B030D-6E8A-4147-A177-3AD203B41FA5}">
                      <a16:colId xmlns:a16="http://schemas.microsoft.com/office/drawing/2014/main" val="2610987311"/>
                    </a:ext>
                  </a:extLst>
                </a:gridCol>
              </a:tblGrid>
              <a:tr h="727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 Integrantes</a:t>
                      </a:r>
                      <a:endParaRPr lang="es-PA" sz="2000">
                        <a:solidFill>
                          <a:schemeClr val="bg1"/>
                        </a:solidFill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0C2B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 u="none">
                          <a:solidFill>
                            <a:schemeClr val="bg1"/>
                          </a:solidFill>
                          <a:effectLst/>
                        </a:rPr>
                        <a:t>Papel a desempeñar en el equipo</a:t>
                      </a:r>
                      <a:endParaRPr lang="es-PA" sz="2000" u="none">
                        <a:solidFill>
                          <a:schemeClr val="bg1"/>
                        </a:solidFill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0C2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07348"/>
                  </a:ext>
                </a:extLst>
              </a:tr>
              <a:tr h="727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Dwight Sutherland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Líder del Proyecto 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16411327"/>
                  </a:ext>
                </a:extLst>
              </a:tr>
              <a:tr h="727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Ram Singh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Ingeniero de Datos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92303177"/>
                  </a:ext>
                </a:extLst>
              </a:tr>
              <a:tr h="727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Rosario Cabrera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Científico de Datos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50908809"/>
                  </a:ext>
                </a:extLst>
              </a:tr>
              <a:tr h="727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Yanis Caballero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Desarrollador de Visualización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57358032"/>
                  </a:ext>
                </a:extLst>
              </a:tr>
              <a:tr h="727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María Adames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2000">
                          <a:effectLst/>
                        </a:rPr>
                        <a:t> Control de Calidad</a:t>
                      </a:r>
                      <a:endParaRPr lang="es-PA" sz="200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86388270"/>
                  </a:ext>
                </a:extLst>
              </a:tr>
            </a:tbl>
          </a:graphicData>
        </a:graphic>
      </p:graphicFrame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E5FF0150-0F54-0C9F-AF4D-6A6851C618B6}"/>
              </a:ext>
            </a:extLst>
          </p:cNvPr>
          <p:cNvSpPr/>
          <p:nvPr/>
        </p:nvSpPr>
        <p:spPr>
          <a:xfrm>
            <a:off x="449468" y="242614"/>
            <a:ext cx="945335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Nombre y función de los miembros del equipo </a:t>
            </a:r>
          </a:p>
        </p:txBody>
      </p:sp>
      <p:sp>
        <p:nvSpPr>
          <p:cNvPr id="6" name="Google Shape;68;p3">
            <a:extLst>
              <a:ext uri="{FF2B5EF4-FFF2-40B4-BE49-F238E27FC236}">
                <a16:creationId xmlns:a16="http://schemas.microsoft.com/office/drawing/2014/main" id="{DB0E2692-9DCA-A27D-8F4E-EC388C886BD0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3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528795" y="1927631"/>
            <a:ext cx="4379913" cy="1216982"/>
            <a:chOff x="4181256" y="3224809"/>
            <a:chExt cx="4379913" cy="1216982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US" sz="1800">
                  <a:solidFill>
                    <a:srgbClr val="3F3F3F"/>
                  </a:solidFill>
                </a:rPr>
                <a:t>UNIDAD 1. </a:t>
              </a:r>
              <a:r>
                <a:rPr lang="en-US" sz="1800" err="1">
                  <a:solidFill>
                    <a:srgbClr val="3F3F3F"/>
                  </a:solidFill>
                </a:rPr>
                <a:t>Desafío</a:t>
              </a:r>
              <a:endParaRPr lang="en-US" sz="1800">
                <a:solidFill>
                  <a:srgbClr val="3F3F3F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s-PA">
                  <a:solidFill>
                    <a:srgbClr val="193EB0"/>
                  </a:solidFill>
                </a:rPr>
                <a:t>Contaminación industrial</a:t>
              </a:r>
              <a:endParaRPr lang="es-PA"/>
            </a:p>
            <a:p>
              <a:pPr>
                <a:spcBef>
                  <a:spcPts val="600"/>
                </a:spcBef>
              </a:pPr>
              <a:r>
                <a:rPr lang="es-PA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1.2. </a:t>
              </a:r>
              <a:r>
                <a:rPr lang="es-PA">
                  <a:solidFill>
                    <a:srgbClr val="A5A5A5"/>
                  </a:solidFill>
                </a:rPr>
                <a:t>Decisiones Ambientales</a:t>
              </a:r>
              <a:endParaRPr lang="es-PA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64795" y="3397415"/>
            <a:ext cx="4379913" cy="924594"/>
            <a:chOff x="4181256" y="3224809"/>
            <a:chExt cx="4379913" cy="924594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UNIDAD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2. </a:t>
              </a:r>
              <a:r>
                <a:rPr lang="en-US" sz="1800" err="1">
                  <a:solidFill>
                    <a:srgbClr val="3F3F3F"/>
                  </a:solidFill>
                </a:rPr>
                <a:t>Objetivos</a:t>
              </a:r>
              <a:endParaRPr lang="en-US" sz="1800">
                <a:solidFill>
                  <a:srgbClr val="3F3F3F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160752" y="3641572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2.1. </a:t>
              </a:r>
              <a:r>
                <a:rPr lang="es-419">
                  <a:solidFill>
                    <a:srgbClr val="193EB0"/>
                  </a:solidFill>
                </a:rPr>
                <a:t>General 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</a:t>
              </a:r>
              <a:r>
                <a:rPr lang="es-419">
                  <a:solidFill>
                    <a:schemeClr val="accent3"/>
                  </a:solidFill>
                </a:rPr>
                <a:t>Específicos </a:t>
              </a: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28795" y="4751959"/>
            <a:ext cx="4379913" cy="632207"/>
            <a:chOff x="4181256" y="3224809"/>
            <a:chExt cx="4379913" cy="632207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US" sz="1800">
                  <a:solidFill>
                    <a:srgbClr val="3F3F3F"/>
                  </a:solidFill>
                </a:rPr>
                <a:t>UNIDAD</a:t>
              </a: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3. </a:t>
              </a:r>
              <a:r>
                <a:rPr lang="en-US" sz="1800" err="1">
                  <a:solidFill>
                    <a:srgbClr val="3F3F3F"/>
                  </a:solidFill>
                </a:rPr>
                <a:t>Herramientas</a:t>
              </a:r>
              <a:r>
                <a:rPr lang="en-US" sz="1800">
                  <a:solidFill>
                    <a:srgbClr val="3F3F3F"/>
                  </a:solidFill>
                </a:rPr>
                <a:t> </a:t>
              </a:r>
              <a:r>
                <a:rPr lang="en-US" sz="1800" err="1">
                  <a:solidFill>
                    <a:srgbClr val="3F3F3F"/>
                  </a:solidFill>
                </a:rPr>
                <a:t>utilizadas</a:t>
              </a:r>
              <a:endParaRPr lang="en-US" sz="1800">
                <a:solidFill>
                  <a:srgbClr val="3F3F3F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7;p3">
            <a:extLst>
              <a:ext uri="{FF2B5EF4-FFF2-40B4-BE49-F238E27FC236}">
                <a16:creationId xmlns:a16="http://schemas.microsoft.com/office/drawing/2014/main" id="{2430F402-1A7B-93A3-59A7-DF1BB14FC5B9}"/>
              </a:ext>
            </a:extLst>
          </p:cNvPr>
          <p:cNvGrpSpPr/>
          <p:nvPr/>
        </p:nvGrpSpPr>
        <p:grpSpPr>
          <a:xfrm>
            <a:off x="5214527" y="1749322"/>
            <a:ext cx="4379913" cy="1432426"/>
            <a:chOff x="4181256" y="3224809"/>
            <a:chExt cx="4379913" cy="1432426"/>
          </a:xfrm>
        </p:grpSpPr>
        <p:sp>
          <p:nvSpPr>
            <p:cNvPr id="5" name="Google Shape;78;p3">
              <a:extLst>
                <a:ext uri="{FF2B5EF4-FFF2-40B4-BE49-F238E27FC236}">
                  <a16:creationId xmlns:a16="http://schemas.microsoft.com/office/drawing/2014/main" id="{B18B2477-01E7-E7E3-3791-2DC40694A0D6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US" sz="1800" dirty="0">
                  <a:solidFill>
                    <a:srgbClr val="3F3F3F"/>
                  </a:solidFill>
                </a:rPr>
                <a:t>UNIDAD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>
                  <a:solidFill>
                    <a:srgbClr val="3F3F3F"/>
                  </a:solidFill>
                </a:rPr>
                <a:t>4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 dirty="0">
                  <a:solidFill>
                    <a:srgbClr val="3F3F3F"/>
                  </a:solidFill>
                </a:rPr>
                <a:t> </a:t>
              </a:r>
              <a:r>
                <a:rPr lang="en-US" sz="1800" dirty="0" err="1">
                  <a:solidFill>
                    <a:srgbClr val="3F3F3F"/>
                  </a:solidFill>
                </a:rPr>
                <a:t>Discusión</a:t>
              </a:r>
              <a:r>
                <a:rPr lang="en-US" sz="1800" dirty="0">
                  <a:solidFill>
                    <a:srgbClr val="3F3F3F"/>
                  </a:solidFill>
                </a:rPr>
                <a:t> y </a:t>
              </a:r>
              <a:r>
                <a:rPr lang="en-US" sz="1800" dirty="0" err="1">
                  <a:solidFill>
                    <a:srgbClr val="3F3F3F"/>
                  </a:solidFill>
                </a:rPr>
                <a:t>resultados</a:t>
              </a:r>
              <a:r>
                <a:rPr lang="en-US" sz="1800" dirty="0">
                  <a:solidFill>
                    <a:srgbClr val="3F3F3F"/>
                  </a:solidFill>
                </a:rPr>
                <a:t>  </a:t>
              </a:r>
            </a:p>
          </p:txBody>
        </p:sp>
        <p:sp>
          <p:nvSpPr>
            <p:cNvPr id="6" name="Google Shape;79;p3">
              <a:extLst>
                <a:ext uri="{FF2B5EF4-FFF2-40B4-BE49-F238E27FC236}">
                  <a16:creationId xmlns:a16="http://schemas.microsoft.com/office/drawing/2014/main" id="{E54F9A1F-6835-4596-1390-7C37982B2D27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0;p3">
              <a:extLst>
                <a:ext uri="{FF2B5EF4-FFF2-40B4-BE49-F238E27FC236}">
                  <a16:creationId xmlns:a16="http://schemas.microsoft.com/office/drawing/2014/main" id="{C5960C72-22B0-7373-A0E9-FECBB9AB62FA}"/>
                </a:ext>
              </a:extLst>
            </p:cNvPr>
            <p:cNvSpPr/>
            <p:nvPr/>
          </p:nvSpPr>
          <p:spPr>
            <a:xfrm>
              <a:off x="5160752" y="3641572"/>
              <a:ext cx="340041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dirty="0">
                  <a:solidFill>
                    <a:srgbClr val="193EB0"/>
                  </a:solidFill>
                </a:rPr>
                <a:t>4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.1.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Definición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 del P</a:t>
              </a:r>
              <a:r>
                <a:rPr lang="en-US" dirty="0">
                  <a:solidFill>
                    <a:srgbClr val="193EB0"/>
                  </a:solidFill>
                </a:rPr>
                <a:t>royecto </a:t>
              </a:r>
            </a:p>
            <a:p>
              <a:r>
                <a:rPr lang="en-US" dirty="0">
                  <a:solidFill>
                    <a:srgbClr val="193EB0"/>
                  </a:solidFill>
                </a:rPr>
                <a:t>4.2. </a:t>
              </a:r>
              <a:r>
                <a:rPr lang="en-US" dirty="0" err="1">
                  <a:solidFill>
                    <a:srgbClr val="193EB0"/>
                  </a:solidFill>
                </a:rPr>
                <a:t>Resultados</a:t>
              </a:r>
              <a:endParaRPr dirty="0"/>
            </a:p>
            <a:p>
              <a:pPr>
                <a:spcBef>
                  <a:spcPts val="600"/>
                </a:spcBef>
              </a:pPr>
              <a:r>
                <a:rPr lang="en-US" dirty="0">
                  <a:solidFill>
                    <a:srgbClr val="A5A5A5"/>
                  </a:solidFill>
                </a:rPr>
                <a:t>4</a:t>
              </a: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.3. </a:t>
              </a:r>
              <a:r>
                <a:rPr lang="en-US" dirty="0" err="1">
                  <a:solidFill>
                    <a:schemeClr val="accent3"/>
                  </a:solidFill>
                </a:rPr>
                <a:t>Estrategias</a:t>
              </a:r>
              <a:r>
                <a:rPr lang="en-US" dirty="0">
                  <a:solidFill>
                    <a:schemeClr val="accent3"/>
                  </a:solidFill>
                </a:rPr>
                <a:t> de </a:t>
              </a:r>
              <a:r>
                <a:rPr lang="en-US" dirty="0" err="1">
                  <a:solidFill>
                    <a:schemeClr val="accent3"/>
                  </a:solidFill>
                </a:rPr>
                <a:t>acción</a:t>
              </a:r>
              <a:r>
                <a:rPr lang="en-US" dirty="0">
                  <a:solidFill>
                    <a:schemeClr val="accent3"/>
                  </a:solidFill>
                </a:rPr>
                <a:t> </a:t>
              </a:r>
              <a:endParaRPr dirty="0">
                <a:solidFill>
                  <a:schemeClr val="accent3"/>
                </a:solidFill>
              </a:endParaRPr>
            </a:p>
            <a:p>
              <a:pPr>
                <a:spcBef>
                  <a:spcPts val="600"/>
                </a:spcBef>
              </a:pP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Google Shape;68;p3">
            <a:extLst>
              <a:ext uri="{FF2B5EF4-FFF2-40B4-BE49-F238E27FC236}">
                <a16:creationId xmlns:a16="http://schemas.microsoft.com/office/drawing/2014/main" id="{244897CD-7945-03FB-B7C8-CA986F3D66CB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  <p:sp>
        <p:nvSpPr>
          <p:cNvPr id="13" name="Google Shape;68;p3">
            <a:extLst>
              <a:ext uri="{FF2B5EF4-FFF2-40B4-BE49-F238E27FC236}">
                <a16:creationId xmlns:a16="http://schemas.microsoft.com/office/drawing/2014/main" id="{74D62649-56CD-E44E-1852-26777E6A1354}"/>
              </a:ext>
            </a:extLst>
          </p:cNvPr>
          <p:cNvSpPr/>
          <p:nvPr/>
        </p:nvSpPr>
        <p:spPr>
          <a:xfrm>
            <a:off x="449468" y="242614"/>
            <a:ext cx="945335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Contenido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F3A5D8E-3AC0-E864-E88D-D18D02C0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2524714"/>
            <a:ext cx="6446734" cy="1329932"/>
          </a:xfrm>
        </p:spPr>
        <p:txBody>
          <a:bodyPr/>
          <a:lstStyle/>
          <a:p>
            <a:r>
              <a:rPr lang="en-US" sz="4400">
                <a:solidFill>
                  <a:srgbClr val="3F3F3F"/>
                </a:solidFill>
              </a:rPr>
              <a:t>UNIDAD 1. </a:t>
            </a:r>
          </a:p>
          <a:p>
            <a:r>
              <a:rPr lang="en-US" sz="4400" err="1">
                <a:solidFill>
                  <a:srgbClr val="3F3F3F"/>
                </a:solidFill>
              </a:rPr>
              <a:t>Desafío</a:t>
            </a:r>
            <a:endParaRPr lang="en-US" sz="44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5"/>
          </p:nvPr>
        </p:nvSpPr>
        <p:spPr>
          <a:xfrm>
            <a:off x="597238" y="1517818"/>
            <a:ext cx="4176753" cy="177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lnSpc>
                <a:spcPct val="128570"/>
              </a:lnSpc>
              <a:spcBef>
                <a:spcPts val="0"/>
              </a:spcBef>
              <a:buNone/>
            </a:pPr>
            <a:r>
              <a:rPr lang="es-PA" sz="1800"/>
              <a:t>Los </a:t>
            </a:r>
            <a:r>
              <a:rPr lang="es-PA" sz="1800" b="1" i="1"/>
              <a:t>procesos industriales</a:t>
            </a:r>
            <a:r>
              <a:rPr lang="es-PA" sz="1800"/>
              <a:t> están causando estragos en la </a:t>
            </a:r>
            <a:r>
              <a:rPr lang="es-PA" sz="1800" b="1" i="1"/>
              <a:t>salud humana</a:t>
            </a:r>
            <a:r>
              <a:rPr lang="es-PA" sz="1800"/>
              <a:t> y el </a:t>
            </a:r>
            <a:r>
              <a:rPr lang="es-PA" sz="1800" b="1" i="1"/>
              <a:t>medio ambiente</a:t>
            </a:r>
            <a:r>
              <a:rPr lang="es-PA" sz="1800"/>
              <a:t>, liberando contaminantes que amenazan nuestra calidad de vida y el </a:t>
            </a:r>
            <a:r>
              <a:rPr lang="es-PA" sz="1800" b="1" i="1"/>
              <a:t>futuro del planeta</a:t>
            </a:r>
            <a:r>
              <a:rPr lang="es-PA" sz="1800"/>
              <a:t>. </a:t>
            </a:r>
            <a:endParaRPr lang="es-ES"/>
          </a:p>
          <a:p>
            <a:pPr marL="0" indent="0" algn="just">
              <a:lnSpc>
                <a:spcPct val="128570"/>
              </a:lnSpc>
              <a:spcBef>
                <a:spcPts val="0"/>
              </a:spcBef>
              <a:buNone/>
            </a:pPr>
            <a:endParaRPr lang="es-PA"/>
          </a:p>
        </p:txBody>
      </p:sp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4618B70C-5FFD-7834-69F3-EB93AE616850}"/>
              </a:ext>
            </a:extLst>
          </p:cNvPr>
          <p:cNvSpPr/>
          <p:nvPr/>
        </p:nvSpPr>
        <p:spPr>
          <a:xfrm>
            <a:off x="528795" y="372009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Desafío: Contaminación industrial </a:t>
            </a:r>
          </a:p>
        </p:txBody>
      </p:sp>
      <p:pic>
        <p:nvPicPr>
          <p:cNvPr id="3" name="Imagen 2" descr="¿Qué es el dióxido de carbono (CO2) y cómo impacta en el planeta?">
            <a:extLst>
              <a:ext uri="{FF2B5EF4-FFF2-40B4-BE49-F238E27FC236}">
                <a16:creationId xmlns:a16="http://schemas.microsoft.com/office/drawing/2014/main" id="{A0C93752-17A3-2219-6982-6988961C6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925" y="2061381"/>
            <a:ext cx="4036095" cy="27352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03E243A-4188-0354-8368-1A3D8637E73F}"/>
              </a:ext>
            </a:extLst>
          </p:cNvPr>
          <p:cNvSpPr txBox="1"/>
          <p:nvPr/>
        </p:nvSpPr>
        <p:spPr>
          <a:xfrm>
            <a:off x="497474" y="3734425"/>
            <a:ext cx="4279682" cy="1703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A" sz="1800">
                <a:solidFill>
                  <a:srgbClr val="262626"/>
                </a:solidFill>
              </a:rPr>
              <a:t>Desde el </a:t>
            </a:r>
            <a:r>
              <a:rPr lang="es-PA" sz="1800" b="1" i="1">
                <a:solidFill>
                  <a:srgbClr val="262626"/>
                </a:solidFill>
              </a:rPr>
              <a:t>dióxido de carbono</a:t>
            </a:r>
            <a:r>
              <a:rPr lang="es-PA" sz="1800">
                <a:solidFill>
                  <a:srgbClr val="262626"/>
                </a:solidFill>
              </a:rPr>
              <a:t> hasta los gases de efecto invernadero, estamos viendo los impactos devastadores de la </a:t>
            </a:r>
            <a:r>
              <a:rPr lang="es-PA" sz="1800" b="1" i="1">
                <a:solidFill>
                  <a:srgbClr val="262626"/>
                </a:solidFill>
              </a:rPr>
              <a:t>contaminación atmosférica</a:t>
            </a:r>
            <a:r>
              <a:rPr lang="es-PA" sz="1800">
                <a:solidFill>
                  <a:srgbClr val="262626"/>
                </a:solidFill>
              </a:rPr>
              <a:t>.</a:t>
            </a:r>
            <a:r>
              <a:rPr lang="es-ES" sz="1800"/>
              <a:t>​</a:t>
            </a:r>
          </a:p>
        </p:txBody>
      </p:sp>
      <p:sp>
        <p:nvSpPr>
          <p:cNvPr id="9" name="Google Shape;68;p3">
            <a:extLst>
              <a:ext uri="{FF2B5EF4-FFF2-40B4-BE49-F238E27FC236}">
                <a16:creationId xmlns:a16="http://schemas.microsoft.com/office/drawing/2014/main" id="{85001EC2-63B2-30A8-F765-89145ECDB6BE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4618B70C-5FFD-7834-69F3-EB93AE616850}"/>
              </a:ext>
            </a:extLst>
          </p:cNvPr>
          <p:cNvSpPr/>
          <p:nvPr/>
        </p:nvSpPr>
        <p:spPr>
          <a:xfrm>
            <a:off x="528795" y="372009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Desafío: Políticas Verdes </a:t>
            </a:r>
          </a:p>
        </p:txBody>
      </p:sp>
      <p:sp>
        <p:nvSpPr>
          <p:cNvPr id="5" name="Google Shape;86;p4">
            <a:extLst>
              <a:ext uri="{FF2B5EF4-FFF2-40B4-BE49-F238E27FC236}">
                <a16:creationId xmlns:a16="http://schemas.microsoft.com/office/drawing/2014/main" id="{21585A4C-9CE9-77AE-2D1A-3AB7EE1CF41A}"/>
              </a:ext>
            </a:extLst>
          </p:cNvPr>
          <p:cNvSpPr txBox="1">
            <a:spLocks/>
          </p:cNvSpPr>
          <p:nvPr/>
        </p:nvSpPr>
        <p:spPr>
          <a:xfrm>
            <a:off x="540330" y="1492620"/>
            <a:ext cx="8833048" cy="167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28570"/>
              </a:lnSpc>
              <a:spcBef>
                <a:spcPts val="0"/>
              </a:spcBef>
              <a:buNone/>
            </a:pPr>
            <a:r>
              <a:rPr lang="es-PA" sz="1800"/>
              <a:t>A través de nuestro </a:t>
            </a:r>
            <a:r>
              <a:rPr lang="es-PA" sz="1800" b="1" i="1"/>
              <a:t>enfoque analítico</a:t>
            </a:r>
            <a:r>
              <a:rPr lang="es-PA" sz="1800" i="1"/>
              <a:t> </a:t>
            </a:r>
            <a:r>
              <a:rPr lang="es-PA" sz="1800"/>
              <a:t>de emisiones, estamos proporcionando las </a:t>
            </a:r>
            <a:r>
              <a:rPr lang="es-PA" sz="1800" b="1" i="1"/>
              <a:t>herramientas</a:t>
            </a:r>
            <a:r>
              <a:rPr lang="es-PA" sz="1800" i="1"/>
              <a:t> </a:t>
            </a:r>
            <a:r>
              <a:rPr lang="es-PA" sz="1800"/>
              <a:t>necesarias para facilitar la </a:t>
            </a:r>
            <a:r>
              <a:rPr lang="es-PA" sz="1800" b="1" i="1"/>
              <a:t>toma de decisiones</a:t>
            </a:r>
            <a:r>
              <a:rPr lang="es-PA" sz="1800" i="1"/>
              <a:t> </a:t>
            </a:r>
            <a:r>
              <a:rPr lang="es-PA" sz="1800"/>
              <a:t>informadas en materia de </a:t>
            </a:r>
            <a:r>
              <a:rPr lang="es-PA" sz="1800" b="1" i="1"/>
              <a:t>políticas ambientales</a:t>
            </a:r>
            <a:r>
              <a:rPr lang="es-PA" sz="1800"/>
              <a:t>, a cualquier entidad u organización interesada en mejorar la </a:t>
            </a:r>
            <a:r>
              <a:rPr lang="es-PA" sz="1800" b="1" i="1"/>
              <a:t>calidad del ambiente</a:t>
            </a:r>
            <a:r>
              <a:rPr lang="es-PA" sz="1800"/>
              <a:t>.</a:t>
            </a:r>
            <a:endParaRPr lang="es-PA"/>
          </a:p>
        </p:txBody>
      </p:sp>
      <p:pic>
        <p:nvPicPr>
          <p:cNvPr id="9" name="Imagen 8" descr="Aviva survey examines UK brokers’ net zero plans | Insurance Business UK">
            <a:extLst>
              <a:ext uri="{FF2B5EF4-FFF2-40B4-BE49-F238E27FC236}">
                <a16:creationId xmlns:a16="http://schemas.microsoft.com/office/drawing/2014/main" id="{E036BBD8-D149-D9FD-9D05-3680A50FC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152" y="3236916"/>
            <a:ext cx="4148520" cy="2763856"/>
          </a:xfrm>
          <a:prstGeom prst="rect">
            <a:avLst/>
          </a:prstGeom>
        </p:spPr>
      </p:pic>
      <p:sp>
        <p:nvSpPr>
          <p:cNvPr id="11" name="Google Shape;68;p3">
            <a:extLst>
              <a:ext uri="{FF2B5EF4-FFF2-40B4-BE49-F238E27FC236}">
                <a16:creationId xmlns:a16="http://schemas.microsoft.com/office/drawing/2014/main" id="{06DD6827-10BC-7311-4A71-5B11D31A9251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30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F3A5D8E-3AC0-E864-E88D-D18D02C0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7" y="2524714"/>
            <a:ext cx="6446734" cy="1329932"/>
          </a:xfrm>
        </p:spPr>
        <p:txBody>
          <a:bodyPr/>
          <a:lstStyle/>
          <a:p>
            <a:r>
              <a:rPr lang="en-US" sz="4400">
                <a:solidFill>
                  <a:srgbClr val="3F3F3F"/>
                </a:solidFill>
              </a:rPr>
              <a:t>UNIDAD 2. </a:t>
            </a:r>
          </a:p>
          <a:p>
            <a:r>
              <a:rPr lang="en-US" sz="4400" err="1">
                <a:solidFill>
                  <a:srgbClr val="3F3F3F"/>
                </a:solidFill>
              </a:rPr>
              <a:t>Objetivos</a:t>
            </a:r>
            <a:endParaRPr lang="en-US" sz="44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4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8;p3">
            <a:extLst>
              <a:ext uri="{FF2B5EF4-FFF2-40B4-BE49-F238E27FC236}">
                <a16:creationId xmlns:a16="http://schemas.microsoft.com/office/drawing/2014/main" id="{223A490F-36CA-7F89-F0ED-DE6A41C13475}"/>
              </a:ext>
            </a:extLst>
          </p:cNvPr>
          <p:cNvSpPr/>
          <p:nvPr/>
        </p:nvSpPr>
        <p:spPr>
          <a:xfrm>
            <a:off x="390294" y="354691"/>
            <a:ext cx="93740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800" b="1">
                <a:solidFill>
                  <a:schemeClr val="bg1"/>
                </a:solidFill>
              </a:rPr>
              <a:t>Objetivos: General </a:t>
            </a:r>
          </a:p>
        </p:txBody>
      </p:sp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0E80698E-1B89-CFDE-9E6E-A47EEBE5151A}"/>
              </a:ext>
            </a:extLst>
          </p:cNvPr>
          <p:cNvSpPr/>
          <p:nvPr/>
        </p:nvSpPr>
        <p:spPr>
          <a:xfrm>
            <a:off x="3302952" y="6482386"/>
            <a:ext cx="5967689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/>
            <a:r>
              <a:rPr lang="es-MX" sz="1100">
                <a:solidFill>
                  <a:srgbClr val="7F7F7F"/>
                </a:solidFill>
              </a:rPr>
              <a:t>Futuro Sostenible: Cómo los Países Están Redefiniendo el Destino del Planeta </a:t>
            </a:r>
            <a:endParaRPr lang="es-ES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C526AC3A-1989-3A1D-A11E-0FD78C1B4E26}"/>
              </a:ext>
            </a:extLst>
          </p:cNvPr>
          <p:cNvSpPr txBox="1">
            <a:spLocks/>
          </p:cNvSpPr>
          <p:nvPr/>
        </p:nvSpPr>
        <p:spPr>
          <a:xfrm>
            <a:off x="923692" y="2448819"/>
            <a:ext cx="8055439" cy="2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lnSpc>
                <a:spcPct val="128570"/>
              </a:lnSpc>
            </a:pPr>
            <a:r>
              <a:rPr lang="es-ES" sz="1800"/>
              <a:t>Determinar cómo los </a:t>
            </a:r>
            <a:r>
              <a:rPr lang="es-ES" sz="1800" b="1" i="1"/>
              <a:t>patrones de consumo de combustible</a:t>
            </a:r>
            <a:r>
              <a:rPr lang="es-ES" sz="1800"/>
              <a:t> y las políticas de </a:t>
            </a:r>
            <a:r>
              <a:rPr lang="es-ES" sz="1800" b="1" i="1"/>
              <a:t>desarrollo económico</a:t>
            </a:r>
            <a:r>
              <a:rPr lang="es-ES" sz="1800"/>
              <a:t> han influido en las </a:t>
            </a:r>
            <a:r>
              <a:rPr lang="es-ES" sz="1800" b="1" i="1"/>
              <a:t>huellas de carbono</a:t>
            </a:r>
            <a:r>
              <a:rPr lang="es-ES" sz="1800"/>
              <a:t> de países </a:t>
            </a:r>
            <a:r>
              <a:rPr lang="es-ES" sz="1800" b="1" i="1"/>
              <a:t>industrializados y emergentes</a:t>
            </a:r>
            <a:r>
              <a:rPr lang="es-ES" sz="1800"/>
              <a:t> desde 1990 hasta 2020, utilizando el análisis de datos de </a:t>
            </a:r>
            <a:r>
              <a:rPr lang="es-ES" sz="1800" b="1" i="1"/>
              <a:t>emisiones de CO2</a:t>
            </a:r>
            <a:r>
              <a:rPr lang="es-ES" sz="1800"/>
              <a:t>, y formular recomendaciones para mejorar la </a:t>
            </a:r>
            <a:r>
              <a:rPr lang="es-ES" sz="1800" b="1" i="1"/>
              <a:t>sostenibilidad global</a:t>
            </a:r>
            <a:r>
              <a:rPr lang="es-ES" sz="1800"/>
              <a:t>.</a:t>
            </a:r>
            <a:endParaRPr lang="es-ES"/>
          </a:p>
          <a:p>
            <a:pPr>
              <a:lnSpc>
                <a:spcPct val="128570"/>
              </a:lnSpc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094074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5e95e-f62d-4d50-8c88-ae3825422bf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DDA4F8DFCF794AB17A1709A1CCAA18" ma:contentTypeVersion="16" ma:contentTypeDescription="Crear nuevo documento." ma:contentTypeScope="" ma:versionID="ac9e0c155c119ba43533b70ed109632a">
  <xsd:schema xmlns:xsd="http://www.w3.org/2001/XMLSchema" xmlns:xs="http://www.w3.org/2001/XMLSchema" xmlns:p="http://schemas.microsoft.com/office/2006/metadata/properties" xmlns:ns3="98de2314-dc81-415f-bdd8-2fd4b0d0cc1f" xmlns:ns4="4225e95e-f62d-4d50-8c88-ae3825422bf0" targetNamespace="http://schemas.microsoft.com/office/2006/metadata/properties" ma:root="true" ma:fieldsID="74eca63fea53ee8debe47d426a160c84" ns3:_="" ns4:_="">
    <xsd:import namespace="98de2314-dc81-415f-bdd8-2fd4b0d0cc1f"/>
    <xsd:import namespace="4225e95e-f62d-4d50-8c88-ae3825422b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e2314-dc81-415f-bdd8-2fd4b0d0cc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5e95e-f62d-4d50-8c88-ae3825422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50C037-E359-4B0B-8EA7-1B14FA740D0F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98de2314-dc81-415f-bdd8-2fd4b0d0cc1f"/>
    <ds:schemaRef ds:uri="http://purl.org/dc/terms/"/>
    <ds:schemaRef ds:uri="http://schemas.microsoft.com/office/2006/metadata/properties"/>
    <ds:schemaRef ds:uri="4225e95e-f62d-4d50-8c88-ae3825422bf0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A0720-EDAA-4335-87F1-CF7B470262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84A842-F7FA-45FE-B798-A5E0B27E7D9D}">
  <ds:schemaRefs>
    <ds:schemaRef ds:uri="4225e95e-f62d-4d50-8c88-ae3825422bf0"/>
    <ds:schemaRef ds:uri="98de2314-dc81-415f-bdd8-2fd4b0d0cc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Personalizado</PresentationFormat>
  <Paragraphs>97</Paragraphs>
  <Slides>25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Soluciones desde un enfoque integral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YANIS CABALLERO</cp:lastModifiedBy>
  <cp:revision>1</cp:revision>
  <dcterms:created xsi:type="dcterms:W3CDTF">2019-07-06T14:12:49Z</dcterms:created>
  <dcterms:modified xsi:type="dcterms:W3CDTF">2024-03-23T03:36:21Z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0x01010075DDA4F8DFCF794AB17A1709A1CCAA18</vt:lpwstr>
  </property>
</Properties>
</file>