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8" r:id="rId4"/>
  </p:sldMasterIdLst>
  <p:notesMasterIdLst>
    <p:notesMasterId r:id="rId15"/>
  </p:notesMasterIdLst>
  <p:handoutMasterIdLst>
    <p:handoutMasterId r:id="rId16"/>
  </p:handoutMasterIdLst>
  <p:sldIdLst>
    <p:sldId id="294" r:id="rId5"/>
    <p:sldId id="295" r:id="rId6"/>
    <p:sldId id="297" r:id="rId7"/>
    <p:sldId id="300" r:id="rId8"/>
    <p:sldId id="308" r:id="rId9"/>
    <p:sldId id="309" r:id="rId10"/>
    <p:sldId id="311" r:id="rId11"/>
    <p:sldId id="310" r:id="rId12"/>
    <p:sldId id="312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pos="672" userDrawn="1">
          <p15:clr>
            <a:srgbClr val="A4A3A4"/>
          </p15:clr>
        </p15:guide>
        <p15:guide id="5" orient="horz" pos="1056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3264" userDrawn="1">
          <p15:clr>
            <a:srgbClr val="A4A3A4"/>
          </p15:clr>
        </p15:guide>
        <p15:guide id="8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>
        <p:guide orient="horz" pos="2160"/>
        <p:guide pos="3840"/>
        <p:guide pos="7008"/>
        <p:guide pos="672"/>
        <p:guide orient="horz" pos="1056"/>
        <p:guide orient="horz" pos="3864"/>
        <p:guide orient="horz" pos="3264"/>
        <p:guide orient="horz"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F3B40D-8C69-A453-83BB-CB2EAE35A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9E1EF-9622-B80B-78DA-566BC641B1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C0FB8-DA97-4B74-BCEB-8352A7280D2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18F8B-3276-FABE-D6BF-4D1A81EAC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C149-8A6B-0CEA-7149-97FDEB2E5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67C6A-48DD-4B7D-A791-101CDF377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8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E7906-C82D-4E43-8C26-875A34EBFAB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BF4EA-66C0-4CFE-81BD-02CDB9148D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6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27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101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9173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078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01325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2388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8248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739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A1005-5A78-8030-BA8B-1E8F505EB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155" y="879754"/>
            <a:ext cx="7838983" cy="5458901"/>
          </a:xfrm>
        </p:spPr>
        <p:txBody>
          <a:bodyPr anchor="t"/>
          <a:lstStyle>
            <a:lvl1pPr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60C947-3FAC-562F-F58F-1F8EC7F746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7367" t="6898" r="6551" b="54124"/>
          <a:stretch/>
        </p:blipFill>
        <p:spPr>
          <a:xfrm>
            <a:off x="5287617" y="3962936"/>
            <a:ext cx="6393579" cy="28950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22637E-9732-7B97-8962-59A37B5EFA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9321" b="2431"/>
          <a:stretch/>
        </p:blipFill>
        <p:spPr>
          <a:xfrm>
            <a:off x="8261809" y="0"/>
            <a:ext cx="2898983" cy="454806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B5B22F6-E5DA-BAE4-88FB-FBCCEB50C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4110" t="2787" r="28862" b="4908"/>
          <a:stretch/>
        </p:blipFill>
        <p:spPr>
          <a:xfrm>
            <a:off x="10114483" y="1734855"/>
            <a:ext cx="2092618" cy="51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0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626AA54-085B-2223-87B4-E8587A572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" t="8514" b="21211"/>
          <a:stretch/>
        </p:blipFill>
        <p:spPr>
          <a:xfrm>
            <a:off x="9139133" y="3962400"/>
            <a:ext cx="2315169" cy="289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1016C24-50CA-78BD-83F2-6274DF1F9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3775" t="1986" r="557"/>
          <a:stretch/>
        </p:blipFill>
        <p:spPr>
          <a:xfrm rot="5400000">
            <a:off x="668939" y="-668938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05744" y="1523920"/>
            <a:ext cx="9180513" cy="5063311"/>
          </a:xfrm>
        </p:spPr>
        <p:txBody>
          <a:bodyPr tIns="274320" anchor="t"/>
          <a:lstStyle>
            <a:lvl1pPr marL="0" indent="0" algn="ctr">
              <a:spcBef>
                <a:spcPts val="672"/>
              </a:spcBef>
              <a:buNone/>
              <a:defRPr sz="2800" cap="small" spc="300" baseline="0"/>
            </a:lvl1pPr>
            <a:lvl2pPr marL="457200" indent="0" algn="ctr">
              <a:spcBef>
                <a:spcPts val="672"/>
              </a:spcBef>
              <a:buNone/>
              <a:defRPr sz="2400" cap="small" spc="300" baseline="0"/>
            </a:lvl2pPr>
            <a:lvl3pPr marL="914400" indent="0" algn="ctr">
              <a:spcBef>
                <a:spcPts val="672"/>
              </a:spcBef>
              <a:buNone/>
              <a:defRPr sz="2000" cap="small" spc="300" baseline="0"/>
            </a:lvl3pPr>
            <a:lvl4pPr marL="1371600" indent="0" algn="ctr">
              <a:spcBef>
                <a:spcPts val="672"/>
              </a:spcBef>
              <a:buNone/>
              <a:defRPr sz="1800" cap="small" spc="300" baseline="0"/>
            </a:lvl4pPr>
            <a:lvl5pPr marL="1828800" indent="0" algn="ctr">
              <a:spcBef>
                <a:spcPts val="672"/>
              </a:spcBef>
              <a:buNone/>
              <a:defRPr sz="1800" cap="small" spc="3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1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7ABEC2D-64BA-878A-9610-72A205B7C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62541" t="1986" r="556"/>
          <a:stretch/>
        </p:blipFill>
        <p:spPr>
          <a:xfrm rot="10800000">
            <a:off x="11043904" y="228442"/>
            <a:ext cx="1165899" cy="30966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D12A02C-5000-E60E-4601-81B4545CBB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08" t="5465" r="38994" b="3070"/>
          <a:stretch/>
        </p:blipFill>
        <p:spPr>
          <a:xfrm rot="10800000">
            <a:off x="0" y="2497963"/>
            <a:ext cx="1411406" cy="37687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15440" y="1523920"/>
            <a:ext cx="8961120" cy="5063311"/>
          </a:xfrm>
        </p:spPr>
        <p:txBody>
          <a:bodyPr lIns="91440" tIns="228600" rIns="91440" anchor="t"/>
          <a:lstStyle>
            <a:lvl1pPr marL="0" indent="0" algn="ctr">
              <a:spcBef>
                <a:spcPts val="672"/>
              </a:spcBef>
              <a:buNone/>
              <a:defRPr sz="2000" cap="small" spc="0" baseline="0"/>
            </a:lvl1pPr>
            <a:lvl2pPr marL="457200" indent="0" algn="ctr">
              <a:spcBef>
                <a:spcPts val="672"/>
              </a:spcBef>
              <a:buNone/>
              <a:defRPr sz="1800" cap="small" spc="0" baseline="0"/>
            </a:lvl2pPr>
            <a:lvl3pPr marL="914400" indent="0" algn="ctr">
              <a:spcBef>
                <a:spcPts val="672"/>
              </a:spcBef>
              <a:buNone/>
              <a:defRPr sz="1600" cap="small" spc="0" baseline="0"/>
            </a:lvl3pPr>
            <a:lvl4pPr marL="1371600" indent="0" algn="ctr">
              <a:spcBef>
                <a:spcPts val="672"/>
              </a:spcBef>
              <a:buNone/>
              <a:defRPr sz="1400" cap="small" spc="0" baseline="0"/>
            </a:lvl4pPr>
            <a:lvl5pPr marL="1828800" indent="0" algn="ctr">
              <a:spcBef>
                <a:spcPts val="672"/>
              </a:spcBef>
              <a:buNone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30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2277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A4EB0FB-00F7-3F34-2DCE-0D6EBEF16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621" t="8811" r="31065" b="8811"/>
          <a:stretch/>
        </p:blipFill>
        <p:spPr>
          <a:xfrm>
            <a:off x="9427780" y="232063"/>
            <a:ext cx="2764220" cy="639387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96CB442-A297-FCFD-47B9-53E34E250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3775" t="1986" r="557"/>
          <a:stretch/>
        </p:blipFill>
        <p:spPr>
          <a:xfrm rot="16200000">
            <a:off x="2270932" y="4430286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7827264" cy="3810158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29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01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14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988" y="878889"/>
            <a:ext cx="6663020" cy="4474346"/>
          </a:xfrm>
        </p:spPr>
        <p:txBody>
          <a:bodyPr rIns="91440" anchor="t"/>
          <a:lstStyle>
            <a:lvl1pPr algn="r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7234" y="5353235"/>
            <a:ext cx="6680526" cy="1296139"/>
          </a:xfrm>
        </p:spPr>
        <p:txBody>
          <a:bodyPr rIns="91440" anchor="t"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7EBF394-DBF7-2DB8-0065-AEC4C1AA8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354" b="4354"/>
          <a:stretch/>
        </p:blipFill>
        <p:spPr>
          <a:xfrm>
            <a:off x="486560" y="0"/>
            <a:ext cx="42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8494" y="878888"/>
            <a:ext cx="6663020" cy="4471416"/>
          </a:xfrm>
        </p:spPr>
        <p:txBody>
          <a:bodyPr rIns="91440" anchor="t"/>
          <a:lstStyle>
            <a:lvl1pPr algn="l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0740" y="5349240"/>
            <a:ext cx="6680526" cy="1298448"/>
          </a:xfrm>
        </p:spPr>
        <p:txBody>
          <a:bodyPr rIns="91440"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56E3D-5025-D767-894E-166F3616A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354" b="4354"/>
          <a:stretch/>
        </p:blipFill>
        <p:spPr>
          <a:xfrm>
            <a:off x="7495433" y="0"/>
            <a:ext cx="42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8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FA2C55D-D280-4999-6323-2FF60F2CA1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" t="5465" r="49587" b="3070"/>
          <a:stretch/>
        </p:blipFill>
        <p:spPr>
          <a:xfrm rot="5400000">
            <a:off x="2380911" y="4390688"/>
            <a:ext cx="1165899" cy="37687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BF3ED0B-3C46-66A2-40E6-589C7A24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110" t="2787" r="43974" b="18333"/>
          <a:stretch/>
        </p:blipFill>
        <p:spPr>
          <a:xfrm rot="16200000">
            <a:off x="10430450" y="-809652"/>
            <a:ext cx="951901" cy="2571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8845737" cy="1568544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29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01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7E17837-C3DF-AE47-ED8C-AB8F4B4A62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76338" y="3189288"/>
            <a:ext cx="8647112" cy="2687637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52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38EA351-A68B-099F-492B-2A3B4BE8BC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596" b="2431"/>
          <a:stretch/>
        </p:blipFill>
        <p:spPr>
          <a:xfrm rot="16200000">
            <a:off x="-162378" y="4982971"/>
            <a:ext cx="1619957" cy="12951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480583-227E-C3D0-2D9F-993380F0A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3775" t="1986" r="557" b="39547"/>
          <a:stretch/>
        </p:blipFill>
        <p:spPr>
          <a:xfrm rot="16200000">
            <a:off x="10389019" y="5078182"/>
            <a:ext cx="1758776" cy="1847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6"/>
            <a:ext cx="4513601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F3403A-7A0E-4414-D5FB-AA522489E7F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63715" y="1541676"/>
            <a:ext cx="4433593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31801A0-D2B9-DB71-0FD3-74839C52B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" t="8514" b="21211"/>
          <a:stretch/>
        </p:blipFill>
        <p:spPr>
          <a:xfrm>
            <a:off x="9139133" y="3962400"/>
            <a:ext cx="2315169" cy="2895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5936DF-6C8F-A1F2-976D-A71558148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3775" t="1986" r="557"/>
          <a:stretch/>
        </p:blipFill>
        <p:spPr>
          <a:xfrm rot="5400000">
            <a:off x="668939" y="-668938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5"/>
            <a:ext cx="5870944" cy="4646055"/>
          </a:xfrm>
        </p:spPr>
        <p:txBody>
          <a:bodyPr lIns="73152" tIns="182880" rIns="91440" anchor="t"/>
          <a:lstStyle>
            <a:lvl1pPr marL="512064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000" cap="small" spc="0" baseline="0"/>
            </a:lvl1pPr>
            <a:lvl2pPr marL="802386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1800" cap="small" spc="0" baseline="0"/>
            </a:lvl2pPr>
            <a:lvl3pPr marL="1259586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F3403A-7A0E-4414-D5FB-AA522489E7F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07106" y="1541676"/>
            <a:ext cx="3441407" cy="4646060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52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24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5"/>
            <a:ext cx="3412603" cy="4445333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52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24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8F5BB94-4C41-068B-B004-652B593FC8E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672013" y="1689100"/>
            <a:ext cx="6453187" cy="42973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3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8F5BB94-4C41-068B-B004-652B593FC8E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066799" y="1689100"/>
            <a:ext cx="10058401" cy="43452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0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E5ED643-5700-66AD-93FC-EC7B78D79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596" b="2431"/>
          <a:stretch/>
        </p:blipFill>
        <p:spPr>
          <a:xfrm rot="16200000">
            <a:off x="-162378" y="4982971"/>
            <a:ext cx="1619957" cy="12951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C85FBB-1090-DDD6-846C-7FC461DEF7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3775" t="1986" r="557" b="39547"/>
          <a:stretch/>
        </p:blipFill>
        <p:spPr>
          <a:xfrm rot="16200000">
            <a:off x="10389019" y="5078182"/>
            <a:ext cx="1758776" cy="1847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7827264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9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5623" y="514905"/>
            <a:ext cx="9842377" cy="5797117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3A912FC-8335-A97E-22AE-989501379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621" t="8811" r="31065" b="8811"/>
          <a:stretch/>
        </p:blipFill>
        <p:spPr>
          <a:xfrm>
            <a:off x="9427780" y="232063"/>
            <a:ext cx="2764220" cy="63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09547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494" y="-1"/>
            <a:ext cx="6663020" cy="4383157"/>
          </a:xfrm>
        </p:spPr>
        <p:txBody>
          <a:bodyPr rIns="91440" anchor="ctr"/>
          <a:lstStyle>
            <a:lvl1pPr algn="l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8246" y="4383156"/>
            <a:ext cx="6663020" cy="2266218"/>
          </a:xfrm>
        </p:spPr>
        <p:txBody>
          <a:bodyPr rIns="91440" anchor="t"/>
          <a:lstStyle>
            <a:lvl1pPr marL="0" indent="0" algn="l">
              <a:spcBef>
                <a:spcPts val="168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95EDD9-E264-FFB8-C9E4-595000125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8022" t="5573" r="5162" b="5573"/>
          <a:stretch/>
        </p:blipFill>
        <p:spPr>
          <a:xfrm rot="10800000">
            <a:off x="9301048" y="-2"/>
            <a:ext cx="290089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8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5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DF1-9F89-B36A-3BD2-D1BCF7A5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8B6B-2B9C-D2B0-6630-5081FED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383BB84-DA75-1BFC-A483-C47E0FC75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28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4715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83BB84-DA75-1BFC-A483-C47E0FC75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0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8403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688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677" r:id="rId21"/>
    <p:sldLayoutId id="2147483681" r:id="rId22"/>
    <p:sldLayoutId id="2147483682" r:id="rId23"/>
    <p:sldLayoutId id="2147483685" r:id="rId24"/>
    <p:sldLayoutId id="2147483688" r:id="rId25"/>
    <p:sldLayoutId id="2147483686" r:id="rId26"/>
    <p:sldLayoutId id="2147483687" r:id="rId27"/>
    <p:sldLayoutId id="2147483684" r:id="rId28"/>
    <p:sldLayoutId id="2147483671" r:id="rId29"/>
    <p:sldLayoutId id="2147483689" r:id="rId30"/>
    <p:sldLayoutId id="2147483690" r:id="rId31"/>
    <p:sldLayoutId id="2147483649" r:id="rId3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39EE-548A-B5BB-E05D-A3E1CC6E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5" y="879754"/>
            <a:ext cx="7838983" cy="2292071"/>
          </a:xfrm>
        </p:spPr>
        <p:txBody>
          <a:bodyPr/>
          <a:lstStyle/>
          <a:p>
            <a:r>
              <a:rPr lang="en-US" dirty="0"/>
              <a:t>COCA-COLA</a:t>
            </a:r>
            <a:br>
              <a:rPr lang="en-US" dirty="0"/>
            </a:br>
            <a:r>
              <a:rPr lang="en-US" dirty="0"/>
              <a:t>RETAILER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8DFE2-983A-4723-8418-C962C5CDBB39}"/>
              </a:ext>
            </a:extLst>
          </p:cNvPr>
          <p:cNvSpPr txBox="1"/>
          <p:nvPr/>
        </p:nvSpPr>
        <p:spPr>
          <a:xfrm>
            <a:off x="1171575" y="3957638"/>
            <a:ext cx="392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-By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-</a:t>
            </a:r>
            <a:r>
              <a:rPr lang="en-US" dirty="0" err="1" smtClean="0"/>
              <a:t>Ramya</a:t>
            </a:r>
            <a:r>
              <a:rPr lang="en-US" dirty="0" smtClean="0"/>
              <a:t> </a:t>
            </a:r>
            <a:r>
              <a:rPr lang="en-US" dirty="0" err="1" smtClean="0"/>
              <a:t>mary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-4</a:t>
            </a:r>
            <a:r>
              <a:rPr lang="en-US" baseline="30000" dirty="0" smtClean="0"/>
              <a:t>Th</a:t>
            </a:r>
            <a:r>
              <a:rPr lang="en-US" dirty="0" smtClean="0"/>
              <a:t> BCA ‘A’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mtClean="0"/>
              <a:t>-</a:t>
            </a:r>
            <a:r>
              <a:rPr lang="en-US" smtClean="0"/>
              <a:t>BCA232662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-Data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D9842-BA1A-45A2-B85B-2BFB7C289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1" t="11513" r="31301" b="11008"/>
          <a:stretch/>
        </p:blipFill>
        <p:spPr>
          <a:xfrm>
            <a:off x="6413209" y="3100019"/>
            <a:ext cx="201422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A95-869A-46E8-883C-EC172DB7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COCA-COLA SALES DASHBOARD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7041-807F-4314-B5BC-7CD07A89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12FBA-DB0B-421E-A32B-1B4A6F954DB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sz="2400" dirty="0"/>
              <a:t> </a:t>
            </a:r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CB98-83DB-4F6C-85AD-20B7084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937B3-E187-493F-906C-B0B4D8F82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28396" r="1522" b="11478"/>
          <a:stretch/>
        </p:blipFill>
        <p:spPr>
          <a:xfrm>
            <a:off x="198782" y="2012991"/>
            <a:ext cx="11794436" cy="4121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0B7E6-EE14-4155-AB2F-FEEAF62B06DD}"/>
              </a:ext>
            </a:extLst>
          </p:cNvPr>
          <p:cNvSpPr txBox="1"/>
          <p:nvPr/>
        </p:nvSpPr>
        <p:spPr>
          <a:xfrm>
            <a:off x="437322" y="1339254"/>
            <a:ext cx="1155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DASHBOARD  IS SINGLE PAGE REPORT SHOWING ALL THE IMPORTANT VALUES RELATED TO BUSINESS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0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81924-90FD-94E5-8B24-0A9EDF1A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DE90F-9B44-7E21-8167-F500DC0914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Result from the </a:t>
            </a:r>
            <a:r>
              <a:rPr lang="en-US"/>
              <a:t>analysis done</a:t>
            </a:r>
            <a:endParaRPr lang="en-US" dirty="0"/>
          </a:p>
          <a:p>
            <a:r>
              <a:rPr lang="en-US" sz="2400" dirty="0"/>
              <a:t>COCA-COLA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261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9FBEFB-D074-A118-66F3-1D3808E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7878DF-2B1E-2248-978E-B725B5B502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data set is of </a:t>
            </a:r>
            <a:r>
              <a:rPr lang="en-US" dirty="0" err="1"/>
              <a:t>coca-cola</a:t>
            </a:r>
            <a:r>
              <a:rPr lang="en-US" dirty="0"/>
              <a:t> business.</a:t>
            </a:r>
          </a:p>
          <a:p>
            <a:r>
              <a:rPr lang="en-US" dirty="0"/>
              <a:t>It has spread it’s business across south , Midwest , northeast, southeast</a:t>
            </a:r>
          </a:p>
          <a:p>
            <a:r>
              <a:rPr lang="en-US" dirty="0"/>
              <a:t>And west.</a:t>
            </a:r>
          </a:p>
          <a:p>
            <a:r>
              <a:rPr lang="en-US" dirty="0"/>
              <a:t>It’s retailers are </a:t>
            </a:r>
            <a:r>
              <a:rPr lang="en-US" dirty="0" err="1"/>
              <a:t>bevco</a:t>
            </a:r>
            <a:r>
              <a:rPr lang="en-US" dirty="0"/>
              <a:t> , </a:t>
            </a:r>
            <a:r>
              <a:rPr lang="en-US" dirty="0" err="1"/>
              <a:t>dreamco</a:t>
            </a:r>
            <a:r>
              <a:rPr lang="en-US" dirty="0"/>
              <a:t> , </a:t>
            </a:r>
            <a:r>
              <a:rPr lang="en-US" dirty="0" err="1"/>
              <a:t>fizzysip</a:t>
            </a:r>
            <a:r>
              <a:rPr lang="en-US" dirty="0"/>
              <a:t> and </a:t>
            </a:r>
            <a:r>
              <a:rPr lang="en-US" dirty="0" err="1"/>
              <a:t>sodapop</a:t>
            </a:r>
            <a:r>
              <a:rPr lang="en-US" dirty="0"/>
              <a:t>.</a:t>
            </a:r>
          </a:p>
          <a:p>
            <a:r>
              <a:rPr lang="en-US" dirty="0"/>
              <a:t>It has a variety of beverage brands like Dasani water, diet coke, coke, </a:t>
            </a:r>
            <a:r>
              <a:rPr lang="en-US" dirty="0" err="1"/>
              <a:t>powerade</a:t>
            </a:r>
            <a:r>
              <a:rPr lang="en-US" dirty="0"/>
              <a:t> and sprite.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1782-3332-A054-7A2B-7CA4F4AB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39632-DB4A-74D5-C2FA-74E030AF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F1477-C64E-6539-6F54-9D22F3632A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375" y="1538637"/>
            <a:ext cx="7827264" cy="4451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used</a:t>
            </a:r>
            <a:r>
              <a:rPr lang="en-US" b="1" dirty="0"/>
              <a:t> excel </a:t>
            </a:r>
            <a:r>
              <a:rPr lang="en-US" dirty="0"/>
              <a:t>for analysis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Steps followed were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Looked for anomalies.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pivot tables for </a:t>
            </a:r>
            <a:r>
              <a:rPr lang="en-US" dirty="0" err="1"/>
              <a:t>visualisations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pivot tables, charts were made.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the charts and slicers added in the dashboard were organized and formatted.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Calculated average operating margin, total revenue, total operating expenses and operating profit ratio.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FF9A3-CA6B-125D-F76B-7F21DA1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E810-9543-4CE7-AC90-7E22685D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(KEY PERFORMANCE INDICATORS)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89D84-44C6-4178-956E-8F05808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E040-61AB-4324-BC01-91A64B2BF5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THESE ARE METRICS USED TO TRACK AND MEASURE THE SUCCESS OF SPECIFIC OBJECTIVES.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44B9-F19A-46EB-BFD1-1F9F0C16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AA786-F993-4DA4-B076-99FD04CE2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2" t="28783" r="16630" b="62711"/>
          <a:stretch/>
        </p:blipFill>
        <p:spPr>
          <a:xfrm>
            <a:off x="2063061" y="3786809"/>
            <a:ext cx="8513499" cy="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9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AFB-6BD1-4766-B442-DF7F8013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24072-5FF8-492C-8AED-9233E83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033EE-DC7E-4C6C-8040-259F548EB0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338390"/>
            <a:ext cx="8961120" cy="5063311"/>
          </a:xfrm>
        </p:spPr>
        <p:txBody>
          <a:bodyPr/>
          <a:lstStyle/>
          <a:p>
            <a:r>
              <a:rPr lang="en-US" dirty="0"/>
              <a:t>GRAPHS OR CHARTS IN EXCEL ARE VISUAL TOOLS USED TO REPRESENT DATA FOR EASIER UNDERSTANDING, COMPARISION AND TREND ANALYSIS.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766A-0DC6-4421-9684-2BCD8E3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A93DA-3B8A-4E69-BE93-330DCD3F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0" t="50000" r="32718" b="11865"/>
          <a:stretch/>
        </p:blipFill>
        <p:spPr>
          <a:xfrm>
            <a:off x="2769704" y="2875722"/>
            <a:ext cx="6485813" cy="34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65C0-0DD3-4CEE-ACB1-0E7CA97F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4AD0-31DE-413E-BC05-23C3AE6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67C3-6F49-40D0-B08F-5D5563FC47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TIMELINES ARE SPECIAL SLICERS USED TO FILTER DATA-BASED DATA IN PIVOTTABLES OR PIVORCHARTS.</a:t>
            </a:r>
          </a:p>
          <a:p>
            <a:r>
              <a:rPr lang="en-US" dirty="0"/>
              <a:t>THEY ALLOW YOU TO VISUALLY FILTER BY TIME PERIODS LIKE YEARS, QUARTERS, MONTHS OR DAYS USING A SCROLLABLE BAR.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EECCE-82F0-4E71-9938-289B651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994D5-3691-4AD5-8481-9EFE63D7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2" t="37482" r="39565" b="47846"/>
          <a:stretch/>
        </p:blipFill>
        <p:spPr>
          <a:xfrm>
            <a:off x="3562423" y="3849426"/>
            <a:ext cx="5067154" cy="14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994-88AD-4138-84C6-3986AF43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D894-3073-4354-86ED-8AF3D252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31CD9-57AB-4E7A-A5C4-C0FF5AA3DA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351642"/>
            <a:ext cx="8961120" cy="5063311"/>
          </a:xfrm>
        </p:spPr>
        <p:txBody>
          <a:bodyPr/>
          <a:lstStyle/>
          <a:p>
            <a:r>
              <a:rPr lang="en-US" dirty="0"/>
              <a:t>SLICERS ARE VISUAL FILTERS IN EXCEL USED TO MAKE IT EASIER TO FILTER DATA IN PIVOTTABLES, PIVOTCHARTS AND TABLES.</a:t>
            </a:r>
          </a:p>
          <a:p>
            <a:r>
              <a:rPr lang="en-US" dirty="0"/>
              <a:t>THEY PROVIDE BUTTONS THAT YOU CAN CLICK TO FILTER DATA QUICKLY AND INTERACTIVELY.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20F8-0124-4E51-AA05-CE39EB72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FE53-2AC0-4634-BED3-3EB817667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" t="37675" r="74022" b="11866"/>
          <a:stretch/>
        </p:blipFill>
        <p:spPr>
          <a:xfrm>
            <a:off x="4611756" y="3116932"/>
            <a:ext cx="2968487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5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198-5848-442C-A117-3968765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C1D6-D0E7-4F1D-8A5D-C3756090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8375E-77F1-4B62-9FA9-D2F73E9C17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24264" t="37568" r="47190" b="35796"/>
          <a:stretch/>
        </p:blipFill>
        <p:spPr>
          <a:xfrm>
            <a:off x="1351721" y="2442000"/>
            <a:ext cx="5001665" cy="26239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6F4C1-9433-447B-B92D-13B5BCC7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840C4-CD33-413A-8D4F-20CAC5AB4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7" t="38062" r="4130" b="31198"/>
          <a:stretch/>
        </p:blipFill>
        <p:spPr>
          <a:xfrm>
            <a:off x="6882879" y="2442000"/>
            <a:ext cx="4389720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5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C1A27D-0A20-41E4-9D12-3931AE5A79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787A0-3A88-4396-9CA1-027C369EFEE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59F332-EDB6-4CE8-90E3-69674AA8F3D0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301</Words>
  <Application>Microsoft Office PowerPoint</Application>
  <PresentationFormat>Widescreen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COCA-COLA RETAILER ANALYSIS</vt:lpstr>
      <vt:lpstr>agenda</vt:lpstr>
      <vt:lpstr>business analysis</vt:lpstr>
      <vt:lpstr>Data analysis</vt:lpstr>
      <vt:lpstr>KPI (KEY PERFORMANCE INDICATORS)</vt:lpstr>
      <vt:lpstr>GRAPHS</vt:lpstr>
      <vt:lpstr>TIMELINE</vt:lpstr>
      <vt:lpstr>SLICERS</vt:lpstr>
      <vt:lpstr>MAPS</vt:lpstr>
      <vt:lpstr>COCA-COLA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COCA-COLA RETAILER ANALYSIS</dc:title>
  <dc:creator>Gagana R</dc:creator>
  <cp:lastModifiedBy>Admin</cp:lastModifiedBy>
  <cp:revision>13</cp:revision>
  <dcterms:created xsi:type="dcterms:W3CDTF">2025-05-12T00:38:34Z</dcterms:created>
  <dcterms:modified xsi:type="dcterms:W3CDTF">2025-05-12T08:20:26Z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