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7" r:id="rId2"/>
    <p:sldId id="282" r:id="rId3"/>
    <p:sldId id="257" r:id="rId4"/>
    <p:sldId id="258" r:id="rId5"/>
    <p:sldId id="264" r:id="rId6"/>
    <p:sldId id="267" r:id="rId7"/>
    <p:sldId id="259" r:id="rId8"/>
    <p:sldId id="260" r:id="rId9"/>
    <p:sldId id="262" r:id="rId10"/>
    <p:sldId id="261" r:id="rId11"/>
    <p:sldId id="269" r:id="rId12"/>
    <p:sldId id="270" r:id="rId13"/>
    <p:sldId id="271" r:id="rId14"/>
    <p:sldId id="273" r:id="rId15"/>
    <p:sldId id="280" r:id="rId16"/>
    <p:sldId id="274" r:id="rId17"/>
    <p:sldId id="283" r:id="rId18"/>
    <p:sldId id="275" r:id="rId19"/>
    <p:sldId id="276" r:id="rId20"/>
    <p:sldId id="277" r:id="rId21"/>
    <p:sldId id="281" r:id="rId22"/>
    <p:sldId id="278" r:id="rId23"/>
    <p:sldId id="265" r:id="rId24"/>
    <p:sldId id="279" r:id="rId25"/>
    <p:sldId id="285" r:id="rId26"/>
    <p:sldId id="26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EDF0B2-C265-4C03-9450-08B8BD823D97}" v="45" dt="2020-02-21T17:55:44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CC691CC-AF45-4725-80D5-DBD9FAB01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0306"/>
            <a:ext cx="12192000" cy="56877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CA359D-C6A1-49A5-970B-C63AAC5483C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49" b="17822"/>
          <a:stretch>
            <a:fillRect/>
          </a:stretch>
        </p:blipFill>
        <p:spPr bwMode="auto">
          <a:xfrm>
            <a:off x="5346120" y="1741879"/>
            <a:ext cx="1511880" cy="7323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7454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5" name="Picture 4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0E93C-324A-437D-A7B9-B6A7DB1D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System architecture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94679844-523D-4A79-95A7-BC6F78C1A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4411" y="841760"/>
            <a:ext cx="4960442" cy="45884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18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7F73E8-18E6-42D2-934E-4BE97E39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0" rtlCol="0" anchor="b">
            <a:normAutofit/>
          </a:bodyPr>
          <a:lstStyle/>
          <a:p>
            <a:pPr algn="ctr"/>
            <a:r>
              <a:rPr lang="en-US" dirty="0"/>
              <a:t>UML DIAGRAMS</a:t>
            </a:r>
          </a:p>
        </p:txBody>
      </p:sp>
    </p:spTree>
    <p:extLst>
      <p:ext uri="{BB962C8B-B14F-4D97-AF65-F5344CB8AC3E}">
        <p14:creationId xmlns:p14="http://schemas.microsoft.com/office/powerpoint/2010/main" val="1035135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F1650-24D9-424F-9AAA-B178B25C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USE CASE DIAGRAM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D12333DB-E975-42AA-8C00-1015A531A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21680" y="165855"/>
            <a:ext cx="6078967" cy="55016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646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FACD3-05B1-40BB-85B1-72F0B82AA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CLASS DIAGRAM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EC7FAA9-DD23-42D1-B470-30E359460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97880" y="351955"/>
            <a:ext cx="5958840" cy="52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116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D8E1A-E739-4E7D-BE8C-5EADD058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SEQUENCE DIAGRAM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C946A7-19CF-4892-ACE4-D816AA3A6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06440" y="494922"/>
            <a:ext cx="6084541" cy="50219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202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02DC0-87E5-464A-BA81-6089880DC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ACTIVITY DIAGRAM - ADMIN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F257AE0-BEDF-4979-836D-04815E24D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36920" y="304817"/>
            <a:ext cx="6000047" cy="54863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546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D63D6-DF2B-4AD8-9BB5-57E460A2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ACTIVITY DIAGRAM - USER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1CDC16D-8212-4DA1-AC70-07C5FD376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21680" y="228607"/>
            <a:ext cx="6077168" cy="54814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341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405438-DE43-4B02-8384-3A894AB3D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0" rtlCol="0" anchor="b">
            <a:normAutofit/>
          </a:bodyPr>
          <a:lstStyle/>
          <a:p>
            <a:pPr algn="ctr"/>
            <a:r>
              <a:rPr lang="en-US" dirty="0"/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3684587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E09E0-96C6-4BF1-9436-6C847397D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HOME PAGE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CFB9A3-7EF7-4DD7-BFB2-A5BF7AF14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177231"/>
            <a:ext cx="5455920" cy="52891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245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B65AEA-2757-4953-BB79-8AF3A2A3B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ADMIN HOME PAGE</a:t>
            </a:r>
          </a:p>
        </p:txBody>
      </p:sp>
      <p:cxnSp>
        <p:nvCxnSpPr>
          <p:cNvPr id="33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8FC57B-EC86-4691-971E-F27BC52A9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48400" y="160275"/>
            <a:ext cx="5593080" cy="53060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61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26B5-FAF2-4559-B823-3ACF09AB1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C1D95-DC0A-4747-87ED-7848AECF04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Abstract</a:t>
            </a:r>
          </a:p>
          <a:p>
            <a:r>
              <a:rPr lang="en-US" dirty="0"/>
              <a:t>Literature Survey</a:t>
            </a:r>
          </a:p>
          <a:p>
            <a:r>
              <a:rPr lang="en-US" dirty="0"/>
              <a:t>Existing System</a:t>
            </a:r>
          </a:p>
          <a:p>
            <a:r>
              <a:rPr lang="en-US" dirty="0"/>
              <a:t>Proposed System</a:t>
            </a:r>
          </a:p>
          <a:p>
            <a:r>
              <a:rPr lang="en-US" dirty="0"/>
              <a:t>System Architecture</a:t>
            </a:r>
          </a:p>
          <a:p>
            <a:r>
              <a:rPr lang="en-US" dirty="0"/>
              <a:t>Modules</a:t>
            </a:r>
          </a:p>
          <a:p>
            <a:endParaRPr lang="en-US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AE804-2CEA-45EF-A737-E824634EED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UML Diagrams</a:t>
            </a:r>
          </a:p>
          <a:p>
            <a:r>
              <a:rPr lang="en-US" dirty="0"/>
              <a:t>Screenshots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Future Enhancements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139613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C1577-320A-4850-87D2-971336AB0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USER HOME PAGE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E23C14-2373-4ED3-AF7F-9F99FF1D8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4410" y="283774"/>
            <a:ext cx="5777549" cy="53550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001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282FC-7777-4BAB-86EB-7680B5B7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USER PROFILE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8E46F5-142E-40CF-A263-C2B43294C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98062" y="308506"/>
            <a:ext cx="6073898" cy="52083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142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F28B8-BBF7-4B54-9372-5B43C074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USER BEHAVIOUR CHART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DD22D5-5CD1-4CD4-A709-846B10801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37996" y="259080"/>
            <a:ext cx="5991601" cy="53644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868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A42EC-FC42-4A8F-9B69-97AF0142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46264-7DFF-4E04-A382-FADE1E26C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proposed a novel method to accurately detect malicious social bots in online social networks. </a:t>
            </a:r>
          </a:p>
          <a:p>
            <a:r>
              <a:rPr lang="en-US" dirty="0"/>
              <a:t>Experiments showed that transition probability between user click streams based on the social situation analytics can be used to detect malicious social bots in online social platforms accurately. </a:t>
            </a:r>
          </a:p>
          <a:p>
            <a:r>
              <a:rPr lang="en-US" dirty="0"/>
              <a:t>The proposed detection approach will be extended and optimized to identify specific intentions and purposes of malicious social bots.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67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F655-59D2-4015-8581-9EFED946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45079-DD58-494F-A6DE-A75E89B62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60633"/>
          </a:xfrm>
        </p:spPr>
        <p:txBody>
          <a:bodyPr>
            <a:normAutofit/>
          </a:bodyPr>
          <a:lstStyle/>
          <a:p>
            <a:r>
              <a:rPr lang="en-US" dirty="0"/>
              <a:t>The administrator cannot delete any posts that are malicious or by the malicious user</a:t>
            </a:r>
          </a:p>
          <a:p>
            <a:r>
              <a:rPr lang="en-US" dirty="0"/>
              <a:t>Operate in real-time thus facilitating timely detection</a:t>
            </a:r>
          </a:p>
          <a:p>
            <a:r>
              <a:rPr lang="en-US" dirty="0"/>
              <a:t>Future methods should be evaluated using an extensive set of network traces originating from different types of bots</a:t>
            </a:r>
          </a:p>
          <a:p>
            <a:r>
              <a:rPr lang="en-US" dirty="0"/>
              <a:t>Special attention to be placed on minimizing the number of errors in identifying bot </a:t>
            </a:r>
          </a:p>
        </p:txBody>
      </p:sp>
    </p:spTree>
    <p:extLst>
      <p:ext uri="{BB962C8B-B14F-4D97-AF65-F5344CB8AC3E}">
        <p14:creationId xmlns:p14="http://schemas.microsoft.com/office/powerpoint/2010/main" val="1740181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427B-33C2-4C4A-8AC7-9D6145A31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5789A-D104-40C6-BCB8-0B6383F3A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en-IN" sz="8000" dirty="0"/>
              <a:t>F. </a:t>
            </a:r>
            <a:r>
              <a:rPr lang="en-IN" sz="8000" dirty="0" err="1"/>
              <a:t>Morstatter</a:t>
            </a:r>
            <a:r>
              <a:rPr lang="en-IN" sz="8000" dirty="0"/>
              <a:t>, L. Wu, T. H. </a:t>
            </a:r>
            <a:r>
              <a:rPr lang="en-IN" sz="8000" dirty="0" err="1"/>
              <a:t>Nazer</a:t>
            </a:r>
            <a:r>
              <a:rPr lang="en-IN" sz="8000" dirty="0"/>
              <a:t>, K. M. Carley, and H. Liu, ``A new approach to bot detection: Striking the balance between precision and recall,'' in </a:t>
            </a:r>
            <a:r>
              <a:rPr lang="en-IN" sz="8000" i="1" dirty="0"/>
              <a:t>Proc. IEEE/ACM Int. Conf. Adv. Social </a:t>
            </a:r>
            <a:r>
              <a:rPr lang="en-IN" sz="8000" i="1" dirty="0" err="1"/>
              <a:t>Netw</a:t>
            </a:r>
            <a:r>
              <a:rPr lang="en-IN" sz="8000" i="1" dirty="0"/>
              <a:t>. Anal. Mining</a:t>
            </a:r>
            <a:r>
              <a:rPr lang="en-IN" sz="8000" dirty="0"/>
              <a:t>, San Francisco, CA, USA, Aug. 2016, pp. 533_540.</a:t>
            </a:r>
            <a:endParaRPr lang="en-US" sz="8000" dirty="0"/>
          </a:p>
          <a:p>
            <a:pPr lvl="0"/>
            <a:r>
              <a:rPr lang="en-IN" sz="8000" dirty="0"/>
              <a:t>C. A. De Lima </a:t>
            </a:r>
            <a:r>
              <a:rPr lang="en-IN" sz="8000" dirty="0" err="1"/>
              <a:t>Salge</a:t>
            </a:r>
            <a:r>
              <a:rPr lang="en-IN" sz="8000" dirty="0"/>
              <a:t> and N. </a:t>
            </a:r>
            <a:r>
              <a:rPr lang="en-IN" sz="8000" dirty="0" err="1"/>
              <a:t>Berente</a:t>
            </a:r>
            <a:r>
              <a:rPr lang="en-IN" sz="8000" dirty="0"/>
              <a:t>, ``Is that social bot behaving unethically?' </a:t>
            </a:r>
            <a:r>
              <a:rPr lang="en-IN" sz="8000" i="1" dirty="0" err="1"/>
              <a:t>Commun</a:t>
            </a:r>
            <a:r>
              <a:rPr lang="en-IN" sz="8000" i="1" dirty="0"/>
              <a:t>. ACM</a:t>
            </a:r>
            <a:r>
              <a:rPr lang="en-IN" sz="8000" dirty="0"/>
              <a:t>, vol. 60, no. 9, pp. 29_31, Sep. 2017.</a:t>
            </a:r>
            <a:endParaRPr lang="en-US" sz="8000" dirty="0"/>
          </a:p>
          <a:p>
            <a:pPr lvl="0"/>
            <a:r>
              <a:rPr lang="en-IN" sz="8000" dirty="0"/>
              <a:t>M. </a:t>
            </a:r>
            <a:r>
              <a:rPr lang="en-IN" sz="8000" dirty="0" err="1"/>
              <a:t>Sahlabadi</a:t>
            </a:r>
            <a:r>
              <a:rPr lang="en-IN" sz="8000" dirty="0"/>
              <a:t>, R. C. </a:t>
            </a:r>
            <a:r>
              <a:rPr lang="en-IN" sz="8000" dirty="0" err="1"/>
              <a:t>Muniyandi</a:t>
            </a:r>
            <a:r>
              <a:rPr lang="en-IN" sz="8000" dirty="0"/>
              <a:t>, and Z. </a:t>
            </a:r>
            <a:r>
              <a:rPr lang="en-IN" sz="8000" dirty="0" err="1"/>
              <a:t>Shukur</a:t>
            </a:r>
            <a:r>
              <a:rPr lang="en-IN" sz="8000" dirty="0"/>
              <a:t>, ``Detecting abnormal </a:t>
            </a:r>
            <a:r>
              <a:rPr lang="en-IN" sz="8000" dirty="0" err="1"/>
              <a:t>behavior</a:t>
            </a:r>
            <a:r>
              <a:rPr lang="en-IN" sz="8000" dirty="0"/>
              <a:t> in social </a:t>
            </a:r>
            <a:r>
              <a:rPr lang="en-IN" sz="8000" dirty="0" err="1"/>
              <a:t>networkWebsites</a:t>
            </a:r>
            <a:r>
              <a:rPr lang="en-IN" sz="8000" dirty="0"/>
              <a:t> by using a process mining technique,'' </a:t>
            </a:r>
            <a:r>
              <a:rPr lang="en-IN" sz="8000" i="1" dirty="0"/>
              <a:t>J. </a:t>
            </a:r>
            <a:r>
              <a:rPr lang="en-IN" sz="8000" i="1" dirty="0" err="1"/>
              <a:t>Comput</a:t>
            </a:r>
            <a:r>
              <a:rPr lang="en-IN" sz="8000" i="1" dirty="0"/>
              <a:t>. Sci.</a:t>
            </a:r>
            <a:r>
              <a:rPr lang="en-IN" sz="8000" dirty="0"/>
              <a:t>, vol. 10, no. 3, pp. 393_402, 2014.</a:t>
            </a:r>
            <a:endParaRPr lang="en-US" sz="8000" dirty="0"/>
          </a:p>
          <a:p>
            <a:pPr lvl="0"/>
            <a:r>
              <a:rPr lang="en-IN" sz="8000" dirty="0"/>
              <a:t>F. Brito, I. </a:t>
            </a:r>
            <a:r>
              <a:rPr lang="en-IN" sz="8000" dirty="0" err="1"/>
              <a:t>Petiz</a:t>
            </a:r>
            <a:r>
              <a:rPr lang="en-IN" sz="8000" dirty="0"/>
              <a:t>, P. Salvador, A. Nogueira, and E. Rocha, ``Detecting social-network bots based on multiscale </a:t>
            </a:r>
            <a:r>
              <a:rPr lang="en-IN" sz="8000" dirty="0" err="1"/>
              <a:t>behavioral</a:t>
            </a:r>
            <a:r>
              <a:rPr lang="en-IN" sz="8000" dirty="0"/>
              <a:t> analysis,'' in </a:t>
            </a:r>
            <a:r>
              <a:rPr lang="en-IN" sz="8000" i="1" dirty="0"/>
              <a:t>Proc. 7th Int. Conf. </a:t>
            </a:r>
            <a:r>
              <a:rPr lang="en-IN" sz="8000" i="1" dirty="0" err="1"/>
              <a:t>Emerg</a:t>
            </a:r>
            <a:r>
              <a:rPr lang="en-IN" sz="8000" i="1" dirty="0"/>
              <a:t>. </a:t>
            </a:r>
            <a:r>
              <a:rPr lang="en-IN" sz="8000" i="1" dirty="0" err="1"/>
              <a:t>Secur</a:t>
            </a:r>
            <a:r>
              <a:rPr lang="en-IN" sz="8000" i="1" dirty="0"/>
              <a:t>. Inf., Syst. Technol. (SECURWARE)</a:t>
            </a:r>
            <a:r>
              <a:rPr lang="en-IN" sz="8000" dirty="0"/>
              <a:t>, Barcelona, Spain, 2013, pp. 81_85.</a:t>
            </a:r>
            <a:endParaRPr lang="en-US" sz="8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3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7234-1B4E-4AB1-A84E-9AD47CFE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0" rtlCol="0" anchor="b">
            <a:normAutofit/>
          </a:bodyPr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1990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82A6-6192-41F1-9E05-A1DB547F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9D8CB-5D3D-432D-B8F1-68023138D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Social Media and Online Social Networks are having a deep impact on our daily life</a:t>
            </a:r>
          </a:p>
          <a:p>
            <a:r>
              <a:rPr lang="en-US" dirty="0"/>
              <a:t>Need for a method to collect and analyze Big Data from Online Networking sites to differentiate between malicious and a normal user</a:t>
            </a:r>
          </a:p>
          <a:p>
            <a:r>
              <a:rPr lang="en-US" dirty="0"/>
              <a:t>Social bots understand and answer automatically without any manual work</a:t>
            </a:r>
          </a:p>
          <a:p>
            <a:r>
              <a:rPr lang="en-US" dirty="0"/>
              <a:t>There are Malicious Social bots which imitate the normal social bot but spread wrong or fake information</a:t>
            </a:r>
          </a:p>
          <a:p>
            <a:r>
              <a:rPr lang="en-US" dirty="0"/>
              <a:t>We have a method based on Feature Selection and Transition Probability that identifies the malicious bots on Social Networking Sites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7254-CEF6-4A88-8D39-6EF6122EE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Abstract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18B74-EED1-4D18-95A2-4E70699B7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unsupervised learning </a:t>
            </a:r>
            <a:r>
              <a:rPr lang="en-US"/>
              <a:t>algorithm to </a:t>
            </a:r>
            <a:r>
              <a:rPr lang="en-US" dirty="0"/>
              <a:t>detect the malicious social bots better in online social networks</a:t>
            </a:r>
          </a:p>
          <a:p>
            <a:r>
              <a:rPr lang="en-US" dirty="0"/>
              <a:t>Based on Transition Probability, we analyze the user-behavior and recognize user Clickstreams</a:t>
            </a:r>
          </a:p>
          <a:p>
            <a:r>
              <a:rPr lang="en-US" dirty="0"/>
              <a:t>Not only analyze the user-behavior,  but also includes the time duration of their activity</a:t>
            </a:r>
          </a:p>
        </p:txBody>
      </p:sp>
    </p:spTree>
    <p:extLst>
      <p:ext uri="{BB962C8B-B14F-4D97-AF65-F5344CB8AC3E}">
        <p14:creationId xmlns:p14="http://schemas.microsoft.com/office/powerpoint/2010/main" val="369687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C6BA6-178C-4744-AE97-06ECE470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09FBA-1F0A-4976-BC2F-82735BE1D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600" b="1" dirty="0"/>
              <a:t>Title:  </a:t>
            </a:r>
            <a:r>
              <a:rPr lang="en-IN" sz="5600" dirty="0"/>
              <a:t>Detecting Malicious Social Bots based on Clickstream Sequences</a:t>
            </a:r>
          </a:p>
          <a:p>
            <a:r>
              <a:rPr lang="en-IN" sz="5600" b="1" dirty="0"/>
              <a:t>Year: </a:t>
            </a:r>
            <a:r>
              <a:rPr lang="en-IN" sz="5600" dirty="0"/>
              <a:t>2019</a:t>
            </a:r>
          </a:p>
          <a:p>
            <a:r>
              <a:rPr lang="en-IN" sz="5600" b="1" dirty="0"/>
              <a:t>Author: </a:t>
            </a:r>
            <a:r>
              <a:rPr lang="en-US" sz="5600" b="1" dirty="0"/>
              <a:t> </a:t>
            </a:r>
            <a:r>
              <a:rPr lang="en-US" sz="5600" dirty="0" err="1"/>
              <a:t>Peining</a:t>
            </a:r>
            <a:r>
              <a:rPr lang="en-US" sz="5600" dirty="0"/>
              <a:t> Shi, </a:t>
            </a:r>
            <a:r>
              <a:rPr lang="en-US" sz="5600" dirty="0" err="1"/>
              <a:t>Zhiyong</a:t>
            </a:r>
            <a:r>
              <a:rPr lang="en-US" sz="5600" dirty="0"/>
              <a:t> Zhang, Kim-Kwang Raymond Choo </a:t>
            </a:r>
            <a:endParaRPr lang="en-IN" sz="5600" dirty="0"/>
          </a:p>
          <a:p>
            <a:r>
              <a:rPr lang="en-IN" sz="5600" b="1" dirty="0"/>
              <a:t>Description: </a:t>
            </a:r>
          </a:p>
          <a:p>
            <a:pPr lvl="1"/>
            <a:r>
              <a:rPr lang="en-GB" sz="5600" dirty="0"/>
              <a:t>To classify a new text sentiment, we need a filter that can be used to predict the probability of a class level based on learning</a:t>
            </a:r>
          </a:p>
          <a:p>
            <a:pPr lvl="1"/>
            <a:r>
              <a:rPr lang="en-GB" sz="5600" dirty="0"/>
              <a:t>Used Naïve Bayes classification method that is based on Bayes rule</a:t>
            </a:r>
          </a:p>
          <a:p>
            <a:pPr lvl="1"/>
            <a:r>
              <a:rPr lang="en-GB" sz="5600" dirty="0"/>
              <a:t>For testing, we have extracted each word from the test text and matched with the dictionary words</a:t>
            </a:r>
          </a:p>
          <a:p>
            <a:pPr lvl="1"/>
            <a:r>
              <a:rPr lang="en-GB" sz="5600" dirty="0"/>
              <a:t>Total political probability is found by multiplying individually matched words conditional political probability</a:t>
            </a:r>
          </a:p>
          <a:p>
            <a:pPr lvl="1"/>
            <a:r>
              <a:rPr lang="en-GB" sz="5600" dirty="0"/>
              <a:t>Comparing these two probabilities we can easily predict the class level of the text.</a:t>
            </a:r>
          </a:p>
          <a:p>
            <a:pPr lvl="1"/>
            <a:r>
              <a:rPr lang="en-GB" sz="5600" dirty="0"/>
              <a:t>Used 150 posts and 50 comments from political and non-political topics from the political Facebook pages. These are used for our primary training set</a:t>
            </a:r>
          </a:p>
          <a:p>
            <a:pPr lvl="1"/>
            <a:r>
              <a:rPr lang="en-GB" sz="5600" dirty="0"/>
              <a:t>Shown 12 sample posts (7 political and 5 non-political). We have identified their class level based on their sentiment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19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7C14-1F56-4A3B-8E14-A09EF5F6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Literature survey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9235B-9CB7-4576-87CC-474A7D548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600" b="1" dirty="0"/>
              <a:t>Title:  </a:t>
            </a:r>
            <a:r>
              <a:rPr lang="en-US" sz="6000" dirty="0"/>
              <a:t>Unsupervised Clickstream Clustering for User Behavior Analysis </a:t>
            </a:r>
            <a:endParaRPr lang="en-IN" sz="5600" dirty="0"/>
          </a:p>
          <a:p>
            <a:r>
              <a:rPr lang="en-IN" sz="5600" b="1" dirty="0"/>
              <a:t>Year: </a:t>
            </a:r>
            <a:r>
              <a:rPr lang="en-IN" sz="5600" dirty="0"/>
              <a:t>2016</a:t>
            </a:r>
          </a:p>
          <a:p>
            <a:r>
              <a:rPr lang="en-IN" sz="5600" b="1" dirty="0"/>
              <a:t>Author: </a:t>
            </a:r>
            <a:r>
              <a:rPr lang="en-US" sz="5600" b="1" dirty="0"/>
              <a:t> </a:t>
            </a:r>
            <a:r>
              <a:rPr lang="en-US" sz="6000" dirty="0"/>
              <a:t>Gang Wang, Xinyi Zhang, </a:t>
            </a:r>
            <a:r>
              <a:rPr lang="en-US" sz="6000" dirty="0" err="1"/>
              <a:t>Shiliang</a:t>
            </a:r>
            <a:r>
              <a:rPr lang="en-US" sz="6000" dirty="0"/>
              <a:t> Tang, </a:t>
            </a:r>
            <a:r>
              <a:rPr lang="en-US" sz="6000" dirty="0" err="1"/>
              <a:t>Haitao</a:t>
            </a:r>
            <a:r>
              <a:rPr lang="en-US" sz="6000" dirty="0"/>
              <a:t> Zheng, Ben Y. Zhao </a:t>
            </a:r>
            <a:endParaRPr lang="en-IN" sz="5600" dirty="0"/>
          </a:p>
          <a:p>
            <a:r>
              <a:rPr lang="en-IN" sz="5600" b="1" dirty="0"/>
              <a:t>Description: </a:t>
            </a:r>
          </a:p>
          <a:p>
            <a:pPr lvl="1"/>
            <a:r>
              <a:rPr lang="en-US" sz="5600" dirty="0"/>
              <a:t>Online services are increasingly dependent on user participation</a:t>
            </a:r>
          </a:p>
          <a:p>
            <a:pPr lvl="1"/>
            <a:r>
              <a:rPr lang="en-US" sz="5600" dirty="0"/>
              <a:t>In this paper, we build an unsupervised system to capture dominating user behaviors from clickstream data (traces of users' click events) and visualize the detected behaviors in an intuitive manner</a:t>
            </a:r>
          </a:p>
          <a:p>
            <a:pPr lvl="1"/>
            <a:r>
              <a:rPr lang="en-US" sz="5600" dirty="0"/>
              <a:t>Our system identifies "clusters" of similar users by partitioning a similarity graph (nodes are users; edges are weighted by clickstream similarity)</a:t>
            </a:r>
          </a:p>
          <a:p>
            <a:pPr lvl="1"/>
            <a:r>
              <a:rPr lang="en-US" sz="5600" dirty="0"/>
              <a:t>The partitioning process leverages iterative feature pruning to capture the natural hierarchy within user clusters and produce intuitive features for visualizing and understanding captured user behaviors</a:t>
            </a:r>
          </a:p>
          <a:p>
            <a:pPr lvl="1"/>
            <a:r>
              <a:rPr lang="en-US" sz="5600" dirty="0"/>
              <a:t>For evaluation, we present case studies on two large-scale clickstream traces (142 million events) from real social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370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5FB6-0DDD-411A-A0DF-7A62B351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69D8F-DF56-4CD1-BEFC-395CBB92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applications make use of supervised learning algorithm, such as, Random Forest Algorithm and Naive Bayes Algorithm</a:t>
            </a:r>
          </a:p>
          <a:p>
            <a:r>
              <a:rPr lang="en-US" dirty="0"/>
              <a:t>Social bots are distinguished from normal users based on six features: Network, User, Making friends, Time, Content and Emotion</a:t>
            </a:r>
          </a:p>
          <a:p>
            <a:r>
              <a:rPr lang="en-US" dirty="0"/>
              <a:t>Supervised learning algorithms requires much time and manpower, generally not applicable for Big Data Social Networking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24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DBD07-FD68-41A9-B1D1-887C05A7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E2428-9878-4FDA-B528-FE8D76CF9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Proposed application uses unsupervised learning algorithm</a:t>
            </a:r>
          </a:p>
          <a:p>
            <a:r>
              <a:rPr lang="en-US" dirty="0"/>
              <a:t>The user-behavior is analyzed, and Clickstream Sequences are recognized in order to differentiate normal and malicious user</a:t>
            </a:r>
          </a:p>
          <a:p>
            <a:r>
              <a:rPr lang="en-US" dirty="0"/>
              <a:t>We aim to detect malicious social bots on social network platforms in real-time, by</a:t>
            </a:r>
            <a:r>
              <a:rPr lang="en-IN" dirty="0"/>
              <a:t> </a:t>
            </a:r>
          </a:p>
          <a:p>
            <a:pPr lvl="1"/>
            <a:r>
              <a:rPr lang="en-US" sz="2000" dirty="0"/>
              <a:t>proposing the transition probability features between user clickstreams </a:t>
            </a:r>
          </a:p>
          <a:p>
            <a:pPr lvl="1"/>
            <a:r>
              <a:rPr lang="en-US" sz="2000" dirty="0"/>
              <a:t>designing an algorithm for detecting malicious social bots based on clickstream sequences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799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92EC-E8DC-43F4-BB5A-69B03791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C612B-3F30-4937-A658-C6C799E04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sz="6400" dirty="0"/>
              <a:t>Administrator:</a:t>
            </a:r>
          </a:p>
          <a:p>
            <a:pPr lvl="1"/>
            <a:r>
              <a:rPr lang="en-US" sz="6400" dirty="0"/>
              <a:t>Can view the list of users</a:t>
            </a:r>
          </a:p>
          <a:p>
            <a:pPr lvl="1"/>
            <a:r>
              <a:rPr lang="en-US" sz="6400" dirty="0"/>
              <a:t>Can view the user’s details: username, email address, contact number etc.</a:t>
            </a:r>
          </a:p>
          <a:p>
            <a:pPr lvl="1"/>
            <a:r>
              <a:rPr lang="en-US" sz="6400" dirty="0"/>
              <a:t>Can track the user’s behavior</a:t>
            </a:r>
          </a:p>
          <a:p>
            <a:pPr lvl="1"/>
            <a:r>
              <a:rPr lang="en-US" sz="6400" dirty="0"/>
              <a:t>Can view the list of friend requests and responses</a:t>
            </a:r>
          </a:p>
          <a:p>
            <a:pPr lvl="1"/>
            <a:r>
              <a:rPr lang="en-US" sz="6400" dirty="0"/>
              <a:t>Authorizes the users</a:t>
            </a:r>
          </a:p>
          <a:p>
            <a:pPr lvl="1"/>
            <a:r>
              <a:rPr lang="en-US" sz="6400" dirty="0"/>
              <a:t>View all posts</a:t>
            </a:r>
          </a:p>
          <a:p>
            <a:r>
              <a:rPr lang="en-IN" sz="6400" dirty="0"/>
              <a:t>User: </a:t>
            </a:r>
          </a:p>
          <a:p>
            <a:pPr lvl="1"/>
            <a:r>
              <a:rPr lang="en-US" sz="6400" dirty="0"/>
              <a:t>Can view their own profile details: email address, contact number, profile image etc.</a:t>
            </a:r>
          </a:p>
          <a:p>
            <a:pPr lvl="1"/>
            <a:r>
              <a:rPr lang="en-US" sz="6400" dirty="0"/>
              <a:t>Can search other users by their names</a:t>
            </a:r>
          </a:p>
          <a:p>
            <a:pPr lvl="1"/>
            <a:r>
              <a:rPr lang="en-US" sz="6400" dirty="0"/>
              <a:t>Can send friend requests and view the friend requests from other users</a:t>
            </a:r>
          </a:p>
          <a:p>
            <a:pPr lvl="1"/>
            <a:r>
              <a:rPr lang="en-US" sz="6400" dirty="0"/>
              <a:t>Can see all his friend details with their images and personal details.</a:t>
            </a:r>
            <a:endParaRPr lang="en-IN" sz="6400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698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345</TotalTime>
  <Words>1063</Words>
  <Application>Microsoft Office PowerPoint</Application>
  <PresentationFormat>Widescreen</PresentationFormat>
  <Paragraphs>97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Gill Sans MT</vt:lpstr>
      <vt:lpstr>Gallery</vt:lpstr>
      <vt:lpstr>PowerPoint Presentation</vt:lpstr>
      <vt:lpstr>contents</vt:lpstr>
      <vt:lpstr>Abstract</vt:lpstr>
      <vt:lpstr>Abstract (contd.)</vt:lpstr>
      <vt:lpstr>Literature survey</vt:lpstr>
      <vt:lpstr>Literature survey (contd.)</vt:lpstr>
      <vt:lpstr>Existing system</vt:lpstr>
      <vt:lpstr>Proposed system</vt:lpstr>
      <vt:lpstr>modules</vt:lpstr>
      <vt:lpstr>System architecture</vt:lpstr>
      <vt:lpstr>UML DIAGRAMS</vt:lpstr>
      <vt:lpstr>USE CASE DIAGRAM</vt:lpstr>
      <vt:lpstr>CLASS DIAGRAM</vt:lpstr>
      <vt:lpstr>SEQUENCE DIAGRAM</vt:lpstr>
      <vt:lpstr>ACTIVITY DIAGRAM - ADMIN</vt:lpstr>
      <vt:lpstr>ACTIVITY DIAGRAM - USER</vt:lpstr>
      <vt:lpstr>SCREENSHOTS</vt:lpstr>
      <vt:lpstr>HOME PAGE</vt:lpstr>
      <vt:lpstr>ADMIN HOME PAGE</vt:lpstr>
      <vt:lpstr>USER HOME PAGE</vt:lpstr>
      <vt:lpstr>USER PROFILE</vt:lpstr>
      <vt:lpstr>USER BEHAVIOUR CHART</vt:lpstr>
      <vt:lpstr>conclusion</vt:lpstr>
      <vt:lpstr>FUTURE ENHANCEMENTS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MALICIOUS SOCIAL BOTS BASED ON CLICKSTREAM SEQUENCES</dc:title>
  <dc:creator>Ramya Smruthi</dc:creator>
  <cp:lastModifiedBy>Ramya Smruthi</cp:lastModifiedBy>
  <cp:revision>19</cp:revision>
  <dcterms:created xsi:type="dcterms:W3CDTF">2020-05-22T13:41:46Z</dcterms:created>
  <dcterms:modified xsi:type="dcterms:W3CDTF">2020-05-29T08:40:15Z</dcterms:modified>
</cp:coreProperties>
</file>