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7" r:id="rId2"/>
    <p:sldId id="258" r:id="rId3"/>
    <p:sldId id="267" r:id="rId4"/>
    <p:sldId id="279" r:id="rId5"/>
    <p:sldId id="297" r:id="rId6"/>
    <p:sldId id="301" r:id="rId7"/>
    <p:sldId id="296" r:id="rId8"/>
    <p:sldId id="299" r:id="rId9"/>
    <p:sldId id="270" r:id="rId10"/>
    <p:sldId id="287" r:id="rId11"/>
    <p:sldId id="300"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92" d="100"/>
          <a:sy n="92" d="100"/>
        </p:scale>
        <p:origin x="86"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NAGANDULA RAMYA" userId="b369beae98466a66" providerId="LiveId" clId="{9520B7B1-63E6-427B-B64E-201C2ABD73EE}"/>
    <pc:docChg chg="modSld">
      <pc:chgData name="YENAGANDULA RAMYA" userId="b369beae98466a66" providerId="LiveId" clId="{9520B7B1-63E6-427B-B64E-201C2ABD73EE}" dt="2024-12-25T09:52:31.368" v="10" actId="255"/>
      <pc:docMkLst>
        <pc:docMk/>
      </pc:docMkLst>
      <pc:sldChg chg="addSp delSp modSp mod">
        <pc:chgData name="YENAGANDULA RAMYA" userId="b369beae98466a66" providerId="LiveId" clId="{9520B7B1-63E6-427B-B64E-201C2ABD73EE}" dt="2024-12-25T09:52:31.368" v="10" actId="255"/>
        <pc:sldMkLst>
          <pc:docMk/>
          <pc:sldMk cId="4057098057" sldId="257"/>
        </pc:sldMkLst>
        <pc:spChg chg="add mod">
          <ac:chgData name="YENAGANDULA RAMYA" userId="b369beae98466a66" providerId="LiveId" clId="{9520B7B1-63E6-427B-B64E-201C2ABD73EE}" dt="2024-12-25T09:52:31.368" v="10" actId="255"/>
          <ac:spMkLst>
            <pc:docMk/>
            <pc:sldMk cId="4057098057" sldId="257"/>
            <ac:spMk id="3" creationId="{01A745D0-F438-F888-E028-48663F1A824C}"/>
          </ac:spMkLst>
        </pc:spChg>
        <pc:spChg chg="del mod">
          <ac:chgData name="YENAGANDULA RAMYA" userId="b369beae98466a66" providerId="LiveId" clId="{9520B7B1-63E6-427B-B64E-201C2ABD73EE}" dt="2024-12-25T09:52:15.612" v="8"/>
          <ac:spMkLst>
            <pc:docMk/>
            <pc:sldMk cId="4057098057" sldId="257"/>
            <ac:spMk id="6" creationId="{FA599265-D2EB-4591-90EB-3C19C6BB8595}"/>
          </ac:spMkLst>
        </pc:spChg>
      </pc:sldChg>
    </pc:docChg>
  </pc:docChgLst>
  <pc:docChgLst>
    <pc:chgData name="YENAGANDULA RAMYA" userId="b369beae98466a66" providerId="LiveId" clId="{60B59B4C-A083-4952-9D8F-50542CE8A66C}"/>
    <pc:docChg chg="undo custSel addSld delSld modSld">
      <pc:chgData name="YENAGANDULA RAMYA" userId="b369beae98466a66" providerId="LiveId" clId="{60B59B4C-A083-4952-9D8F-50542CE8A66C}" dt="2024-11-27T13:38:51.419" v="98" actId="1076"/>
      <pc:docMkLst>
        <pc:docMk/>
      </pc:docMkLst>
      <pc:sldChg chg="addSp delSp modSp mod">
        <pc:chgData name="YENAGANDULA RAMYA" userId="b369beae98466a66" providerId="LiveId" clId="{60B59B4C-A083-4952-9D8F-50542CE8A66C}" dt="2024-11-27T11:05:38.517" v="13" actId="14100"/>
        <pc:sldMkLst>
          <pc:docMk/>
          <pc:sldMk cId="2900049412" sldId="270"/>
        </pc:sldMkLst>
        <pc:picChg chg="add mod">
          <ac:chgData name="YENAGANDULA RAMYA" userId="b369beae98466a66" providerId="LiveId" clId="{60B59B4C-A083-4952-9D8F-50542CE8A66C}" dt="2024-11-27T11:05:38.517" v="13" actId="14100"/>
          <ac:picMkLst>
            <pc:docMk/>
            <pc:sldMk cId="2900049412" sldId="270"/>
            <ac:picMk id="4" creationId="{3F0E1638-6DE4-2999-3C4B-E42ACE18DD4B}"/>
          </ac:picMkLst>
        </pc:picChg>
      </pc:sldChg>
      <pc:sldChg chg="modSp mod">
        <pc:chgData name="YENAGANDULA RAMYA" userId="b369beae98466a66" providerId="LiveId" clId="{60B59B4C-A083-4952-9D8F-50542CE8A66C}" dt="2024-11-27T11:32:18.340" v="78" actId="113"/>
        <pc:sldMkLst>
          <pc:docMk/>
          <pc:sldMk cId="3494959048" sldId="279"/>
        </pc:sldMkLst>
        <pc:spChg chg="mod">
          <ac:chgData name="YENAGANDULA RAMYA" userId="b369beae98466a66" providerId="LiveId" clId="{60B59B4C-A083-4952-9D8F-50542CE8A66C}" dt="2024-11-27T11:32:18.340" v="78" actId="113"/>
          <ac:spMkLst>
            <pc:docMk/>
            <pc:sldMk cId="3494959048" sldId="279"/>
            <ac:spMk id="5" creationId="{ADD22ACF-3318-4BD6-90C7-2D0EFB633293}"/>
          </ac:spMkLst>
        </pc:spChg>
      </pc:sldChg>
      <pc:sldChg chg="addSp delSp modSp mod">
        <pc:chgData name="YENAGANDULA RAMYA" userId="b369beae98466a66" providerId="LiveId" clId="{60B59B4C-A083-4952-9D8F-50542CE8A66C}" dt="2024-11-27T11:04:58.722" v="7" actId="14100"/>
        <pc:sldMkLst>
          <pc:docMk/>
          <pc:sldMk cId="381943958" sldId="287"/>
        </pc:sldMkLst>
        <pc:picChg chg="add mod">
          <ac:chgData name="YENAGANDULA RAMYA" userId="b369beae98466a66" providerId="LiveId" clId="{60B59B4C-A083-4952-9D8F-50542CE8A66C}" dt="2024-11-27T11:04:58.722" v="7" actId="14100"/>
          <ac:picMkLst>
            <pc:docMk/>
            <pc:sldMk cId="381943958" sldId="287"/>
            <ac:picMk id="4" creationId="{BD8DA172-8B32-2262-A718-55E651901EA6}"/>
          </ac:picMkLst>
        </pc:picChg>
      </pc:sldChg>
      <pc:sldChg chg="addSp delSp modSp add del mod">
        <pc:chgData name="YENAGANDULA RAMYA" userId="b369beae98466a66" providerId="LiveId" clId="{60B59B4C-A083-4952-9D8F-50542CE8A66C}" dt="2024-11-27T11:35:20.377" v="84" actId="2696"/>
        <pc:sldMkLst>
          <pc:docMk/>
          <pc:sldMk cId="2700623794" sldId="288"/>
        </pc:sldMkLst>
      </pc:sldChg>
      <pc:sldChg chg="addSp delSp modSp mod">
        <pc:chgData name="YENAGANDULA RAMYA" userId="b369beae98466a66" providerId="LiveId" clId="{60B59B4C-A083-4952-9D8F-50542CE8A66C}" dt="2024-11-27T11:06:56.883" v="28" actId="1037"/>
        <pc:sldMkLst>
          <pc:docMk/>
          <pc:sldMk cId="3253392623" sldId="296"/>
        </pc:sldMkLst>
        <pc:picChg chg="add mod">
          <ac:chgData name="YENAGANDULA RAMYA" userId="b369beae98466a66" providerId="LiveId" clId="{60B59B4C-A083-4952-9D8F-50542CE8A66C}" dt="2024-11-27T11:06:56.883" v="28" actId="1037"/>
          <ac:picMkLst>
            <pc:docMk/>
            <pc:sldMk cId="3253392623" sldId="296"/>
            <ac:picMk id="5" creationId="{F600A985-87C3-A170-C802-E37FB34705E8}"/>
          </ac:picMkLst>
        </pc:picChg>
      </pc:sldChg>
      <pc:sldChg chg="modSp mod">
        <pc:chgData name="YENAGANDULA RAMYA" userId="b369beae98466a66" providerId="LiveId" clId="{60B59B4C-A083-4952-9D8F-50542CE8A66C}" dt="2024-11-27T11:32:53.944" v="83" actId="113"/>
        <pc:sldMkLst>
          <pc:docMk/>
          <pc:sldMk cId="1848819745" sldId="297"/>
        </pc:sldMkLst>
        <pc:spChg chg="mod">
          <ac:chgData name="YENAGANDULA RAMYA" userId="b369beae98466a66" providerId="LiveId" clId="{60B59B4C-A083-4952-9D8F-50542CE8A66C}" dt="2024-11-27T11:32:53.944" v="83" actId="113"/>
          <ac:spMkLst>
            <pc:docMk/>
            <pc:sldMk cId="1848819745" sldId="297"/>
            <ac:spMk id="5" creationId="{ADD22ACF-3318-4BD6-90C7-2D0EFB633293}"/>
          </ac:spMkLst>
        </pc:spChg>
      </pc:sldChg>
      <pc:sldChg chg="addSp delSp modSp mod">
        <pc:chgData name="YENAGANDULA RAMYA" userId="b369beae98466a66" providerId="LiveId" clId="{60B59B4C-A083-4952-9D8F-50542CE8A66C}" dt="2024-11-27T11:06:15.336" v="19" actId="14100"/>
        <pc:sldMkLst>
          <pc:docMk/>
          <pc:sldMk cId="3873827034" sldId="299"/>
        </pc:sldMkLst>
        <pc:picChg chg="add mod">
          <ac:chgData name="YENAGANDULA RAMYA" userId="b369beae98466a66" providerId="LiveId" clId="{60B59B4C-A083-4952-9D8F-50542CE8A66C}" dt="2024-11-27T11:06:15.336" v="19" actId="14100"/>
          <ac:picMkLst>
            <pc:docMk/>
            <pc:sldMk cId="3873827034" sldId="299"/>
            <ac:picMk id="3" creationId="{61508F8E-E7D5-3C37-A666-940D5D17AB3C}"/>
          </ac:picMkLst>
        </pc:picChg>
      </pc:sldChg>
      <pc:sldChg chg="addSp delSp modSp add mod">
        <pc:chgData name="YENAGANDULA RAMYA" userId="b369beae98466a66" providerId="LiveId" clId="{60B59B4C-A083-4952-9D8F-50542CE8A66C}" dt="2024-11-27T13:38:51.419" v="98" actId="1076"/>
        <pc:sldMkLst>
          <pc:docMk/>
          <pc:sldMk cId="477211641" sldId="301"/>
        </pc:sldMkLst>
        <pc:picChg chg="add mod">
          <ac:chgData name="YENAGANDULA RAMYA" userId="b369beae98466a66" providerId="LiveId" clId="{60B59B4C-A083-4952-9D8F-50542CE8A66C}" dt="2024-11-27T13:38:51.419" v="98" actId="1076"/>
          <ac:picMkLst>
            <pc:docMk/>
            <pc:sldMk cId="477211641" sldId="301"/>
            <ac:picMk id="7" creationId="{37311531-DE68-41C1-DBA0-553029DBDE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B87EB-40A0-42C3-AF1F-7E26EDD639D7}" type="datetimeFigureOut">
              <a:rPr lang="en-IN" smtClean="0"/>
              <a:pPr/>
              <a:t>25-12-2024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5F4C2-00B1-4F00-AB54-623A26B4469A}" type="slidenum">
              <a:rPr lang="en-IN" smtClean="0"/>
              <a:pPr/>
              <a:t>‹#›</a:t>
            </a:fld>
            <a:endParaRPr lang="en-IN" dirty="0"/>
          </a:p>
        </p:txBody>
      </p:sp>
    </p:spTree>
    <p:extLst>
      <p:ext uri="{BB962C8B-B14F-4D97-AF65-F5344CB8AC3E}">
        <p14:creationId xmlns:p14="http://schemas.microsoft.com/office/powerpoint/2010/main" val="23627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5A8C105-F267-49AF-94C4-3AA5856C81D1}" type="slidenum">
              <a:rPr lang="en-US" smtClean="0"/>
              <a:pPr/>
              <a:t>2</a:t>
            </a:fld>
            <a:endParaRPr lang="en-US"/>
          </a:p>
        </p:txBody>
      </p:sp>
    </p:spTree>
    <p:extLst>
      <p:ext uri="{BB962C8B-B14F-4D97-AF65-F5344CB8AC3E}">
        <p14:creationId xmlns:p14="http://schemas.microsoft.com/office/powerpoint/2010/main" val="16526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3</a:t>
            </a:fld>
            <a:endParaRPr lang="en-US"/>
          </a:p>
        </p:txBody>
      </p:sp>
    </p:spTree>
    <p:extLst>
      <p:ext uri="{BB962C8B-B14F-4D97-AF65-F5344CB8AC3E}">
        <p14:creationId xmlns:p14="http://schemas.microsoft.com/office/powerpoint/2010/main" val="50659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4</a:t>
            </a:fld>
            <a:endParaRPr lang="en-US"/>
          </a:p>
        </p:txBody>
      </p:sp>
    </p:spTree>
    <p:extLst>
      <p:ext uri="{BB962C8B-B14F-4D97-AF65-F5344CB8AC3E}">
        <p14:creationId xmlns:p14="http://schemas.microsoft.com/office/powerpoint/2010/main" val="50659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5</a:t>
            </a:fld>
            <a:endParaRPr lang="en-US"/>
          </a:p>
        </p:txBody>
      </p:sp>
    </p:spTree>
    <p:extLst>
      <p:ext uri="{BB962C8B-B14F-4D97-AF65-F5344CB8AC3E}">
        <p14:creationId xmlns:p14="http://schemas.microsoft.com/office/powerpoint/2010/main" val="332150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BA420-AC87-6002-3400-D5B41F88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3F3DD8-ECC7-C69D-BB49-315DE3E2F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EB487-7102-D587-5ECD-6ECDBF2F7B7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71C89C-3049-A887-E5F5-75E8B3FFB904}"/>
              </a:ext>
            </a:extLst>
          </p:cNvPr>
          <p:cNvSpPr>
            <a:spLocks noGrp="1"/>
          </p:cNvSpPr>
          <p:nvPr>
            <p:ph type="sldNum" sz="quarter" idx="5"/>
          </p:nvPr>
        </p:nvSpPr>
        <p:spPr/>
        <p:txBody>
          <a:bodyPr/>
          <a:lstStyle/>
          <a:p>
            <a:fld id="{E5A8C105-F267-49AF-94C4-3AA5856C81D1}" type="slidenum">
              <a:rPr lang="en-US" smtClean="0"/>
              <a:pPr/>
              <a:t>6</a:t>
            </a:fld>
            <a:endParaRPr lang="en-US" dirty="0"/>
          </a:p>
        </p:txBody>
      </p:sp>
    </p:spTree>
    <p:extLst>
      <p:ext uri="{BB962C8B-B14F-4D97-AF65-F5344CB8AC3E}">
        <p14:creationId xmlns:p14="http://schemas.microsoft.com/office/powerpoint/2010/main" val="311729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7</a:t>
            </a:fld>
            <a:endParaRPr lang="en-US" dirty="0"/>
          </a:p>
        </p:txBody>
      </p:sp>
    </p:spTree>
    <p:extLst>
      <p:ext uri="{BB962C8B-B14F-4D97-AF65-F5344CB8AC3E}">
        <p14:creationId xmlns:p14="http://schemas.microsoft.com/office/powerpoint/2010/main" val="285927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8</a:t>
            </a:fld>
            <a:endParaRPr lang="en-US" dirty="0"/>
          </a:p>
        </p:txBody>
      </p:sp>
    </p:spTree>
    <p:extLst>
      <p:ext uri="{BB962C8B-B14F-4D97-AF65-F5344CB8AC3E}">
        <p14:creationId xmlns:p14="http://schemas.microsoft.com/office/powerpoint/2010/main" val="94206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A8C105-F267-49AF-94C4-3AA5856C81D1}" type="slidenum">
              <a:rPr lang="en-US" smtClean="0"/>
              <a:pPr/>
              <a:t>11</a:t>
            </a:fld>
            <a:endParaRPr lang="en-US"/>
          </a:p>
        </p:txBody>
      </p:sp>
    </p:spTree>
    <p:extLst>
      <p:ext uri="{BB962C8B-B14F-4D97-AF65-F5344CB8AC3E}">
        <p14:creationId xmlns:p14="http://schemas.microsoft.com/office/powerpoint/2010/main" val="2791468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CF21CD-6D20-4FE4-B3A8-486E1474BCD5}" type="datetime1">
              <a:rPr lang="en-IN" smtClean="0"/>
              <a:t>25-12-2024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4F374BFB-EDDD-41F2-AE62-07396C195597}" type="slidenum">
              <a:rPr lang="en-IN" smtClean="0"/>
              <a:pPr/>
              <a:t>‹#›</a:t>
            </a:fld>
            <a:endParaRPr lang="en-IN"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53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5CDF6-DE00-49FF-929F-3173C2FF585A}" type="datetime1">
              <a:rPr lang="en-IN" smtClean="0"/>
              <a:t>25-12-2024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3427960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5CDF6-DE00-49FF-929F-3173C2FF585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53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5CDF6-DE00-49FF-929F-3173C2FF585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055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5CDF6-DE00-49FF-929F-3173C2FF585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26757238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5CDF6-DE00-49FF-929F-3173C2FF585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7241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5CDF6-DE00-49FF-929F-3173C2FF585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6606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C4ED2-8BEF-4FA1-85D0-77875E4DD71F}"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452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33BE1-7C9B-4633-BB07-E49EB40FB277}"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9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046AA-1F09-4242-971C-A2D654A72F81}"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146215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31952-2307-4D84-8091-C1BA61B1AABA}" type="datetime1">
              <a:rPr lang="en-IN" smtClean="0"/>
              <a:t>25-12-2024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87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0E574-084C-4953-A032-BB5AC852774B}" type="datetime1">
              <a:rPr lang="en-IN" smtClean="0"/>
              <a:t>25-12-2024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9280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55C72-6C7A-4252-B47D-39970036148A}" type="datetime1">
              <a:rPr lang="en-IN" smtClean="0"/>
              <a:t>25-12-2024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3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6480D-C7C3-4910-AC79-81753DCF6E74}" type="datetime1">
              <a:rPr lang="en-IN" smtClean="0"/>
              <a:t>25-12-2024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70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4A986-DD7E-4B67-84EC-ED0D54CFADD9}" type="datetime1">
              <a:rPr lang="en-IN" smtClean="0"/>
              <a:t>25-12-2024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167966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66CDD-05E9-48DB-B096-F262B09A656C}" type="datetime1">
              <a:rPr lang="en-IN" smtClean="0"/>
              <a:t>25-12-2024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374BFB-EDDD-41F2-AE62-07396C195597}" type="slidenum">
              <a:rPr lang="en-IN" smtClean="0"/>
              <a:pPr/>
              <a:t>‹#›</a:t>
            </a:fld>
            <a:endParaRPr lang="en-IN"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8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F304E5-2F3E-43DA-875D-78B58F2BC0FC}" type="datetime1">
              <a:rPr lang="en-IN" smtClean="0"/>
              <a:t>25-12-2024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96938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A5CDF6-DE00-49FF-929F-3173C2FF585A}" type="datetime1">
              <a:rPr lang="en-IN" smtClean="0"/>
              <a:t>25-12-2024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374BFB-EDDD-41F2-AE62-07396C195597}" type="slidenum">
              <a:rPr lang="en-IN" smtClean="0"/>
              <a:pPr/>
              <a:t>‹#›</a:t>
            </a:fld>
            <a:endParaRPr lang="en-IN" dirty="0"/>
          </a:p>
        </p:txBody>
      </p:sp>
    </p:spTree>
    <p:extLst>
      <p:ext uri="{BB962C8B-B14F-4D97-AF65-F5344CB8AC3E}">
        <p14:creationId xmlns:p14="http://schemas.microsoft.com/office/powerpoint/2010/main" val="10186653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C2C89C7A-2E8B-4DAC-84EA-1A4FF3F0FD7F}"/>
              </a:ext>
            </a:extLst>
          </p:cNvPr>
          <p:cNvSpPr txBox="1"/>
          <p:nvPr/>
        </p:nvSpPr>
        <p:spPr>
          <a:xfrm>
            <a:off x="0" y="0"/>
            <a:ext cx="11935345" cy="129941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pPr>
            <a:endParaRPr lang="en-US" sz="2800" b="1" dirty="0">
              <a:solidFill>
                <a:srgbClr val="1F4E79"/>
              </a:solidFill>
              <a:latin typeface="Algerian" panose="04020705040A02060702" pitchFamily="82" charset="0"/>
              <a:ea typeface="Calibri" panose="020F0502020204030204" pitchFamily="34" charset="0"/>
              <a:cs typeface="Times New Roman" panose="02020603050405020304" pitchFamily="18" charset="0"/>
            </a:endParaRPr>
          </a:p>
          <a:p>
            <a:pPr algn="ctr">
              <a:lnSpc>
                <a:spcPct val="107000"/>
              </a:lnSpc>
            </a:pPr>
            <a:r>
              <a:rPr lang="en-US" sz="2800" b="1" dirty="0">
                <a:solidFill>
                  <a:srgbClr val="1F4E79"/>
                </a:solidFill>
                <a:latin typeface="Algerian" panose="04020705040A02060702" pitchFamily="82" charset="0"/>
                <a:ea typeface="Calibri" panose="020F0502020204030204" pitchFamily="34" charset="0"/>
                <a:cs typeface="Times New Roman" panose="02020603050405020304" pitchFamily="18" charset="0"/>
              </a:rPr>
              <a:t>PPT PRESENTATION ON IMAGE CAPTIONING</a:t>
            </a:r>
          </a:p>
          <a:p>
            <a:pPr algn="ctr">
              <a:lnSpc>
                <a:spcPct val="107000"/>
              </a:lnSpc>
            </a:pPr>
            <a:endParaRPr lang="en-US" sz="2800" b="1" dirty="0">
              <a:solidFill>
                <a:srgbClr val="1F4E79"/>
              </a:solidFill>
              <a:latin typeface="Algerian" panose="04020705040A02060702" pitchFamily="82"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1A745D0-F438-F888-E028-48663F1A824C}"/>
              </a:ext>
            </a:extLst>
          </p:cNvPr>
          <p:cNvSpPr txBox="1"/>
          <p:nvPr/>
        </p:nvSpPr>
        <p:spPr>
          <a:xfrm>
            <a:off x="3048693" y="3199963"/>
            <a:ext cx="6097384" cy="742511"/>
          </a:xfrm>
          <a:prstGeom prst="rect">
            <a:avLst/>
          </a:prstGeom>
          <a:noFill/>
        </p:spPr>
        <p:txBody>
          <a:bodyPr wrap="square">
            <a:spAutoFit/>
          </a:bodyPr>
          <a:lstStyle/>
          <a:p>
            <a:pPr algn="ctr">
              <a:lnSpc>
                <a:spcPct val="150000"/>
              </a:lnSpc>
              <a:spcAft>
                <a:spcPts val="600"/>
              </a:spcAft>
            </a:pPr>
            <a:r>
              <a:rPr lang="en-US" sz="3200" b="1"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405709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B80300-EC2B-483A-BAAA-C40D06322C53}"/>
              </a:ext>
            </a:extLst>
          </p:cNvPr>
          <p:cNvSpPr>
            <a:spLocks noGrp="1"/>
          </p:cNvSpPr>
          <p:nvPr/>
        </p:nvSpPr>
        <p:spPr bwMode="auto">
          <a:xfrm>
            <a:off x="0" y="259418"/>
            <a:ext cx="12192000" cy="5703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n-US" b="1" dirty="0">
                <a:latin typeface="Times New Roman" panose="02020603050405020304" pitchFamily="18" charset="0"/>
                <a:cs typeface="Times New Roman" panose="02020603050405020304" pitchFamily="18" charset="0"/>
              </a:rPr>
              <a:t>Results and Discussion</a:t>
            </a:r>
          </a:p>
        </p:txBody>
      </p:sp>
      <p:pic>
        <p:nvPicPr>
          <p:cNvPr id="4" name="Picture 3">
            <a:extLst>
              <a:ext uri="{FF2B5EF4-FFF2-40B4-BE49-F238E27FC236}">
                <a16:creationId xmlns:a16="http://schemas.microsoft.com/office/drawing/2014/main" id="{BD8DA172-8B32-2262-A718-55E651901EA6}"/>
              </a:ext>
            </a:extLst>
          </p:cNvPr>
          <p:cNvPicPr>
            <a:picLocks noChangeAspect="1"/>
          </p:cNvPicPr>
          <p:nvPr/>
        </p:nvPicPr>
        <p:blipFill>
          <a:blip r:embed="rId2"/>
          <a:stretch>
            <a:fillRect/>
          </a:stretch>
        </p:blipFill>
        <p:spPr>
          <a:xfrm>
            <a:off x="2122998" y="890546"/>
            <a:ext cx="7921099" cy="5828305"/>
          </a:xfrm>
          <a:prstGeom prst="rect">
            <a:avLst/>
          </a:prstGeom>
        </p:spPr>
      </p:pic>
    </p:spTree>
    <p:extLst>
      <p:ext uri="{BB962C8B-B14F-4D97-AF65-F5344CB8AC3E}">
        <p14:creationId xmlns:p14="http://schemas.microsoft.com/office/powerpoint/2010/main" val="38194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F4898B87-3C68-41F6-8BBD-5CDB13ABFE1F}"/>
              </a:ext>
            </a:extLst>
          </p:cNvPr>
          <p:cNvSpPr>
            <a:spLocks noGrp="1"/>
          </p:cNvSpPr>
          <p:nvPr>
            <p:ph type="title"/>
          </p:nvPr>
        </p:nvSpPr>
        <p:spPr>
          <a:xfrm>
            <a:off x="1986372" y="485787"/>
            <a:ext cx="8219256" cy="562074"/>
          </a:xfrm>
        </p:spPr>
        <p:txBody>
          <a:bodyPr>
            <a:noAutofit/>
          </a:bodyPr>
          <a:lstStyle/>
          <a:p>
            <a:pPr eaLnBrk="1" hangingPunct="1"/>
            <a:r>
              <a:rPr lang="en-US" b="1"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490330" y="1164315"/>
            <a:ext cx="10880035" cy="5207898"/>
          </a:xfrm>
        </p:spPr>
        <p:txBody>
          <a:bodyPr>
            <a:normAutofit/>
          </a:bodyPr>
          <a:lstStyle/>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advancements in image captioning powered by generative AI have significantly transformed the way we understand and interact with visual content. By enabling machines to describe images in human-like language, we bridge the gap between visual and textual information, enhancing accessibility and opening new avenues for innovation. As these technologies continue to evolve, we can look forward to even more sophisticated and accurate systems that not only complement human capabilities but also create new possibilities across various fields such as education, healthcare, and creative industries. The future of generative AI in image captioning is indeed bright and full of potential.</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5C5738-2A07-496A-AB3F-C90AD21B7AFC}"/>
              </a:ext>
            </a:extLst>
          </p:cNvPr>
          <p:cNvSpPr txBox="1"/>
          <p:nvPr/>
        </p:nvSpPr>
        <p:spPr>
          <a:xfrm>
            <a:off x="5830957" y="3366052"/>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80439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HD work\Publication\IEEE chennai\thank_you_inscription_02_hd_pictures_1708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03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C40F-8606-434F-9217-8DA33019CEBB}"/>
              </a:ext>
            </a:extLst>
          </p:cNvPr>
          <p:cNvSpPr>
            <a:spLocks noGrp="1"/>
          </p:cNvSpPr>
          <p:nvPr>
            <p:ph type="ctrTitle"/>
          </p:nvPr>
        </p:nvSpPr>
        <p:spPr>
          <a:xfrm>
            <a:off x="1441704" y="2468000"/>
            <a:ext cx="9144000" cy="961000"/>
          </a:xfrm>
        </p:spPr>
        <p:txBody>
          <a:bodyPr>
            <a:normAutofit fontScale="90000"/>
          </a:bodyPr>
          <a:lstStyle/>
          <a:p>
            <a:pPr algn="just"/>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endParaRPr lang="en-IN" sz="1800" b="1" dirty="0"/>
          </a:p>
        </p:txBody>
      </p:sp>
      <p:sp>
        <p:nvSpPr>
          <p:cNvPr id="6" name="Title 1">
            <a:extLst>
              <a:ext uri="{FF2B5EF4-FFF2-40B4-BE49-F238E27FC236}">
                <a16:creationId xmlns:a16="http://schemas.microsoft.com/office/drawing/2014/main" id="{89590AAA-D2FC-4435-AA19-44D5C6CCB64D}"/>
              </a:ext>
            </a:extLst>
          </p:cNvPr>
          <p:cNvSpPr>
            <a:spLocks noGrp="1"/>
          </p:cNvSpPr>
          <p:nvPr/>
        </p:nvSpPr>
        <p:spPr bwMode="auto">
          <a:xfrm>
            <a:off x="0" y="725741"/>
            <a:ext cx="12192000" cy="5703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n-US" b="1" dirty="0">
                <a:latin typeface="Times New Roman" panose="02020603050405020304" pitchFamily="18" charset="0"/>
                <a:cs typeface="Times New Roman" panose="02020603050405020304" pitchFamily="18" charset="0"/>
              </a:rPr>
              <a:t>Contents</a:t>
            </a:r>
          </a:p>
        </p:txBody>
      </p:sp>
      <p:sp>
        <p:nvSpPr>
          <p:cNvPr id="8" name="Content Placeholder 2">
            <a:extLst>
              <a:ext uri="{FF2B5EF4-FFF2-40B4-BE49-F238E27FC236}">
                <a16:creationId xmlns:a16="http://schemas.microsoft.com/office/drawing/2014/main" id="{FFB9BD7C-FEB1-4746-BD48-5A13CCD3FDAB}"/>
              </a:ext>
            </a:extLst>
          </p:cNvPr>
          <p:cNvSpPr>
            <a:spLocks noGrp="1"/>
          </p:cNvSpPr>
          <p:nvPr/>
        </p:nvSpPr>
        <p:spPr bwMode="auto">
          <a:xfrm>
            <a:off x="1441704" y="1652536"/>
            <a:ext cx="12192000" cy="32329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435100" indent="-447675" eaLnBrk="1" hangingPunct="1">
              <a:lnSpc>
                <a:spcPct val="150000"/>
              </a:lnSpc>
            </a:pPr>
            <a:r>
              <a:rPr lang="en-US" sz="2800" dirty="0">
                <a:latin typeface="Times New Roman" panose="02020603050405020304" pitchFamily="18" charset="0"/>
                <a:cs typeface="Times New Roman" panose="02020603050405020304" pitchFamily="18" charset="0"/>
              </a:rPr>
              <a:t>Introduction</a:t>
            </a:r>
          </a:p>
          <a:p>
            <a:pPr marL="1435100" indent="-447675" eaLnBrk="1" hangingPunct="1">
              <a:lnSpc>
                <a:spcPct val="150000"/>
              </a:lnSpc>
            </a:pPr>
            <a:r>
              <a:rPr lang="en-US" sz="2800" dirty="0">
                <a:latin typeface="Times New Roman" panose="02020603050405020304" pitchFamily="18" charset="0"/>
                <a:cs typeface="Times New Roman" panose="02020603050405020304" pitchFamily="18" charset="0"/>
              </a:rPr>
              <a:t>Design of Queuing Model</a:t>
            </a:r>
          </a:p>
          <a:p>
            <a:pPr marL="1435100" indent="-447675" eaLnBrk="1" hangingPunct="1">
              <a:lnSpc>
                <a:spcPct val="150000"/>
              </a:lnSpc>
            </a:pPr>
            <a:r>
              <a:rPr lang="en-US" sz="2800" dirty="0">
                <a:latin typeface="Times New Roman" panose="02020603050405020304" pitchFamily="18" charset="0"/>
                <a:cs typeface="Times New Roman" panose="02020603050405020304" pitchFamily="18" charset="0"/>
              </a:rPr>
              <a:t>Results and Discussion </a:t>
            </a:r>
          </a:p>
          <a:p>
            <a:pPr marL="1435100" indent="-447675" eaLnBrk="1" hangingPunct="1">
              <a:lnSpc>
                <a:spcPct val="150000"/>
              </a:lnSpc>
            </a:pPr>
            <a:r>
              <a:rPr lang="en-US" sz="2800" dirty="0">
                <a:latin typeface="Times New Roman" panose="02020603050405020304" pitchFamily="18" charset="0"/>
                <a:cs typeface="Times New Roman" panose="02020603050405020304" pitchFamily="18" charset="0"/>
              </a:rPr>
              <a:t>Conclusions</a:t>
            </a:r>
          </a:p>
          <a:p>
            <a:pPr marL="987425" indent="0" eaLnBrk="1" hangingPunct="1">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30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F4898B87-3C68-41F6-8BBD-5CDB13ABFE1F}"/>
              </a:ext>
            </a:extLst>
          </p:cNvPr>
          <p:cNvSpPr>
            <a:spLocks noGrp="1"/>
          </p:cNvSpPr>
          <p:nvPr>
            <p:ph type="title"/>
          </p:nvPr>
        </p:nvSpPr>
        <p:spPr>
          <a:xfrm>
            <a:off x="1986372" y="485787"/>
            <a:ext cx="8219256" cy="562074"/>
          </a:xfrm>
        </p:spPr>
        <p:txBody>
          <a:bodyPr>
            <a:noAutofit/>
          </a:bodyPr>
          <a:lstStyle/>
          <a:p>
            <a:pPr algn="ctr"/>
            <a:r>
              <a:rPr lang="en-US" b="1" dirty="0">
                <a:latin typeface="Times New Roman" panose="02020603050405020304" pitchFamily="18" charset="0"/>
                <a:cs typeface="Times New Roman" panose="02020603050405020304" pitchFamily="18" charset="0"/>
              </a:rPr>
              <a:t>Introduction</a:t>
            </a:r>
            <a:endParaRPr lang="en-IN" b="1" cap="all" dirty="0"/>
          </a:p>
        </p:txBody>
      </p:sp>
      <p:sp>
        <p:nvSpPr>
          <p:cNvPr id="3" name="Content Placeholder 2"/>
          <p:cNvSpPr>
            <a:spLocks noGrp="1"/>
          </p:cNvSpPr>
          <p:nvPr>
            <p:ph idx="1"/>
          </p:nvPr>
        </p:nvSpPr>
        <p:spPr>
          <a:xfrm>
            <a:off x="490330" y="1164315"/>
            <a:ext cx="10880035" cy="5207898"/>
          </a:xfrm>
        </p:spPr>
        <p:txBody>
          <a:bodyPr>
            <a:normAutofit fontScale="47500" lnSpcReduction="20000"/>
          </a:bodyPr>
          <a:lstStyle/>
          <a:p>
            <a:pPr marL="0" indent="0" algn="just">
              <a:lnSpc>
                <a:spcPct val="170000"/>
              </a:lnSpc>
              <a:buNone/>
            </a:pPr>
            <a:endParaRPr lang="en-US" sz="5100" dirty="0">
              <a:latin typeface="Times New Roman" panose="02020603050405020304" pitchFamily="18" charset="0"/>
              <a:cs typeface="Times New Roman" panose="02020603050405020304" pitchFamily="18" charset="0"/>
            </a:endParaRPr>
          </a:p>
          <a:p>
            <a:pPr marL="0" indent="0" algn="just">
              <a:lnSpc>
                <a:spcPct val="170000"/>
              </a:lnSpc>
              <a:buNone/>
            </a:pPr>
            <a:r>
              <a:rPr lang="en-US" sz="5100" dirty="0">
                <a:latin typeface="Times New Roman" panose="02020603050405020304" pitchFamily="18" charset="0"/>
                <a:cs typeface="Times New Roman" panose="02020603050405020304" pitchFamily="18" charset="0"/>
              </a:rPr>
              <a:t>Image Captioning is the task of describing the content of an image in words. This task lies at the intersection of computer vision and natural language processing. Most image captioning systems use an encoder-decoder framework, where an input image is encoded into an intermediate representation of the information in the image, and then decoded into a descriptive text sequence. The most popular benchmarks are no caps and COCO, and models are typically evaluated according to a BLEU or CIDER metric.</a:t>
            </a:r>
          </a:p>
          <a:p>
            <a:pPr marL="0" indent="0" algn="just">
              <a:lnSpc>
                <a:spcPct val="170000"/>
              </a:lnSpc>
              <a:buNone/>
            </a:pPr>
            <a:endParaRPr lang="en-US" sz="5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5C5738-2A07-496A-AB3F-C90AD21B7AFC}"/>
              </a:ext>
            </a:extLst>
          </p:cNvPr>
          <p:cNvSpPr txBox="1"/>
          <p:nvPr/>
        </p:nvSpPr>
        <p:spPr>
          <a:xfrm>
            <a:off x="5830957" y="3366052"/>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49495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22ACF-3318-4BD6-90C7-2D0EFB633293}"/>
              </a:ext>
            </a:extLst>
          </p:cNvPr>
          <p:cNvSpPr txBox="1"/>
          <p:nvPr/>
        </p:nvSpPr>
        <p:spPr>
          <a:xfrm>
            <a:off x="735495" y="1182061"/>
            <a:ext cx="11456505" cy="5381281"/>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following important performance parameters is calculated which are as follows: . </a:t>
            </a:r>
          </a:p>
          <a:p>
            <a:pPr>
              <a:lnSpc>
                <a:spcPct val="150000"/>
              </a:lnSpc>
            </a:pPr>
            <a:r>
              <a:rPr lang="en-US" sz="1600" b="1" dirty="0">
                <a:latin typeface="Times New Roman" panose="02020603050405020304" pitchFamily="18" charset="0"/>
                <a:cs typeface="Times New Roman" panose="02020603050405020304" pitchFamily="18" charset="0"/>
              </a:rPr>
              <a:t>Inception v3:</a:t>
            </a:r>
          </a:p>
          <a:p>
            <a:pPr>
              <a:lnSpc>
                <a:spcPct val="150000"/>
              </a:lnSpc>
            </a:pPr>
            <a:r>
              <a:rPr lang="en-US" sz="1600" dirty="0">
                <a:latin typeface="Times New Roman" panose="02020603050405020304" pitchFamily="18" charset="0"/>
                <a:cs typeface="Times New Roman" panose="02020603050405020304" pitchFamily="18" charset="0"/>
              </a:rPr>
              <a:t>A deep convolutional neural network (CNN) for image classification and feature extraction.</a:t>
            </a:r>
          </a:p>
          <a:p>
            <a:pPr>
              <a:lnSpc>
                <a:spcPct val="150000"/>
              </a:lnSpc>
            </a:pPr>
            <a:r>
              <a:rPr lang="en-US" sz="1600" dirty="0">
                <a:latin typeface="Times New Roman" panose="02020603050405020304" pitchFamily="18" charset="0"/>
                <a:cs typeface="Times New Roman" panose="02020603050405020304" pitchFamily="18" charset="0"/>
              </a:rPr>
              <a:t>Uses techniques like factorized convolutions, auxiliary classifiers, and batch normalization to improve accuracy and efficiency.</a:t>
            </a:r>
          </a:p>
          <a:p>
            <a:pPr>
              <a:lnSpc>
                <a:spcPct val="150000"/>
              </a:lnSpc>
            </a:pPr>
            <a:r>
              <a:rPr lang="en-US" sz="1600" dirty="0">
                <a:latin typeface="Times New Roman" panose="02020603050405020304" pitchFamily="18" charset="0"/>
                <a:cs typeface="Times New Roman" panose="02020603050405020304" pitchFamily="18" charset="0"/>
              </a:rPr>
              <a:t>Pre-trained models are available for transfer learning.</a:t>
            </a:r>
          </a:p>
          <a:p>
            <a:pPr>
              <a:lnSpc>
                <a:spcPct val="150000"/>
              </a:lnSpc>
            </a:pPr>
            <a:r>
              <a:rPr lang="en-US" sz="1600" b="1" dirty="0">
                <a:latin typeface="Times New Roman" panose="02020603050405020304" pitchFamily="18" charset="0"/>
                <a:cs typeface="Times New Roman" panose="02020603050405020304" pitchFamily="18" charset="0"/>
              </a:rPr>
              <a:t>LSTM (Long Short-Term Memory):</a:t>
            </a:r>
          </a:p>
          <a:p>
            <a:pPr>
              <a:lnSpc>
                <a:spcPct val="150000"/>
              </a:lnSpc>
            </a:pPr>
            <a:r>
              <a:rPr lang="en-US" sz="1600" dirty="0">
                <a:latin typeface="Times New Roman" panose="02020603050405020304" pitchFamily="18" charset="0"/>
                <a:cs typeface="Times New Roman" panose="02020603050405020304" pitchFamily="18" charset="0"/>
              </a:rPr>
              <a:t>A type of recurrent neural network (RNN) designed to handle sequential data.</a:t>
            </a:r>
          </a:p>
          <a:p>
            <a:pPr>
              <a:lnSpc>
                <a:spcPct val="150000"/>
              </a:lnSpc>
            </a:pPr>
            <a:r>
              <a:rPr lang="en-US" sz="1600" dirty="0">
                <a:latin typeface="Times New Roman" panose="02020603050405020304" pitchFamily="18" charset="0"/>
                <a:cs typeface="Times New Roman" panose="02020603050405020304" pitchFamily="18" charset="0"/>
              </a:rPr>
              <a:t>Employs memory cells with forget, input, and output gates to learn long-term dependencies.</a:t>
            </a:r>
          </a:p>
          <a:p>
            <a:pPr>
              <a:lnSpc>
                <a:spcPct val="150000"/>
              </a:lnSpc>
            </a:pPr>
            <a:r>
              <a:rPr lang="en-US" sz="1600" dirty="0">
                <a:latin typeface="Times New Roman" panose="02020603050405020304" pitchFamily="18" charset="0"/>
                <a:cs typeface="Times New Roman" panose="02020603050405020304" pitchFamily="18" charset="0"/>
              </a:rPr>
              <a:t>Ideal for tasks like time-series forecasting, language modeling, and sequence prediction.</a:t>
            </a:r>
          </a:p>
          <a:p>
            <a:pPr>
              <a:lnSpc>
                <a:spcPct val="150000"/>
              </a:lnSpc>
            </a:pPr>
            <a:r>
              <a:rPr lang="en-US" sz="1600" b="1" dirty="0">
                <a:latin typeface="Times New Roman" panose="02020603050405020304" pitchFamily="18" charset="0"/>
                <a:cs typeface="Times New Roman" panose="02020603050405020304" pitchFamily="18" charset="0"/>
              </a:rPr>
              <a:t>Combining Inception v3 and LSTM:</a:t>
            </a:r>
          </a:p>
          <a:p>
            <a:pPr>
              <a:lnSpc>
                <a:spcPct val="150000"/>
              </a:lnSpc>
            </a:pPr>
            <a:r>
              <a:rPr lang="en-US" sz="1600" dirty="0">
                <a:latin typeface="Times New Roman" panose="02020603050405020304" pitchFamily="18" charset="0"/>
                <a:cs typeface="Times New Roman" panose="02020603050405020304" pitchFamily="18" charset="0"/>
              </a:rPr>
              <a:t>Feature Extraction: Use Inception v3 to convert images or video frames into feature vectors.</a:t>
            </a:r>
          </a:p>
          <a:p>
            <a:pPr>
              <a:lnSpc>
                <a:spcPct val="150000"/>
              </a:lnSpc>
            </a:pPr>
            <a:r>
              <a:rPr lang="en-US" sz="1600" dirty="0">
                <a:latin typeface="Times New Roman" panose="02020603050405020304" pitchFamily="18" charset="0"/>
                <a:cs typeface="Times New Roman" panose="02020603050405020304" pitchFamily="18" charset="0"/>
              </a:rPr>
              <a:t>Sequence Modeling: Feed these features into an LSTM to learn temporal relationships.</a:t>
            </a:r>
          </a:p>
          <a:p>
            <a:pPr>
              <a:lnSpc>
                <a:spcPct val="150000"/>
              </a:lnSpc>
            </a:pPr>
            <a:r>
              <a:rPr lang="en-US" sz="1600" dirty="0">
                <a:latin typeface="Times New Roman" panose="02020603050405020304" pitchFamily="18" charset="0"/>
                <a:cs typeface="Times New Roman" panose="02020603050405020304" pitchFamily="18" charset="0"/>
              </a:rPr>
              <a:t>Applications: Video classification, image captioning, activity recognition.</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39B4B4B-9025-4039-9F4F-1EFA5E9AD7A3}"/>
              </a:ext>
            </a:extLst>
          </p:cNvPr>
          <p:cNvSpPr/>
          <p:nvPr/>
        </p:nvSpPr>
        <p:spPr>
          <a:xfrm>
            <a:off x="1947323" y="412620"/>
            <a:ext cx="8521894" cy="769441"/>
          </a:xfrm>
          <a:prstGeom prst="rect">
            <a:avLst/>
          </a:prstGeom>
        </p:spPr>
        <p:txBody>
          <a:bodyPr wrap="square">
            <a:spAutoFit/>
          </a:bodyPr>
          <a:lstStyle/>
          <a:p>
            <a:r>
              <a:rPr lang="en-GB" sz="4400" dirty="0">
                <a:latin typeface="Times New Roman" pitchFamily="18" charset="0"/>
                <a:cs typeface="Times New Roman" pitchFamily="18" charset="0"/>
              </a:rPr>
              <a:t>        </a:t>
            </a:r>
            <a:r>
              <a:rPr lang="en-GB" sz="4400" b="1" dirty="0">
                <a:latin typeface="Times New Roman" pitchFamily="18" charset="0"/>
                <a:cs typeface="Times New Roman" pitchFamily="18" charset="0"/>
              </a:rPr>
              <a:t>Design Of Queuing Model </a:t>
            </a:r>
            <a:endParaRPr lang="en-US" sz="4400" b="1" dirty="0"/>
          </a:p>
        </p:txBody>
      </p:sp>
    </p:spTree>
    <p:extLst>
      <p:ext uri="{BB962C8B-B14F-4D97-AF65-F5344CB8AC3E}">
        <p14:creationId xmlns:p14="http://schemas.microsoft.com/office/powerpoint/2010/main" val="349495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22ACF-3318-4BD6-90C7-2D0EFB633293}"/>
              </a:ext>
            </a:extLst>
          </p:cNvPr>
          <p:cNvSpPr txBox="1"/>
          <p:nvPr/>
        </p:nvSpPr>
        <p:spPr>
          <a:xfrm>
            <a:off x="1223838" y="1914665"/>
            <a:ext cx="11456505" cy="2633413"/>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Training Workflow:</a:t>
            </a:r>
          </a:p>
          <a:p>
            <a:pPr>
              <a:lnSpc>
                <a:spcPct val="150000"/>
              </a:lnSpc>
            </a:pPr>
            <a:r>
              <a:rPr lang="en-US" sz="1600" dirty="0">
                <a:latin typeface="Times New Roman" panose="02020603050405020304" pitchFamily="18" charset="0"/>
                <a:cs typeface="Times New Roman" panose="02020603050405020304" pitchFamily="18" charset="0"/>
              </a:rPr>
              <a:t>Preprocess Data: Resize, normalize, and label image sequences or videos.</a:t>
            </a:r>
          </a:p>
          <a:p>
            <a:pPr>
              <a:lnSpc>
                <a:spcPct val="150000"/>
              </a:lnSpc>
            </a:pPr>
            <a:r>
              <a:rPr lang="en-US" sz="1600" dirty="0">
                <a:latin typeface="Times New Roman" panose="02020603050405020304" pitchFamily="18" charset="0"/>
                <a:cs typeface="Times New Roman" panose="02020603050405020304" pitchFamily="18" charset="0"/>
              </a:rPr>
              <a:t>Feature Extraction: Use pre-trained Inception v3 to generate embeddings.</a:t>
            </a:r>
          </a:p>
          <a:p>
            <a:pPr>
              <a:lnSpc>
                <a:spcPct val="150000"/>
              </a:lnSpc>
            </a:pPr>
            <a:r>
              <a:rPr lang="en-US" sz="1600" dirty="0">
                <a:latin typeface="Times New Roman" panose="02020603050405020304" pitchFamily="18" charset="0"/>
                <a:cs typeface="Times New Roman" panose="02020603050405020304" pitchFamily="18" charset="0"/>
              </a:rPr>
              <a:t>Design LSTM Network: Stack LSTM layers and add dropout for regularization.</a:t>
            </a:r>
          </a:p>
          <a:p>
            <a:pPr>
              <a:lnSpc>
                <a:spcPct val="150000"/>
              </a:lnSpc>
            </a:pPr>
            <a:r>
              <a:rPr lang="en-US" sz="1600" dirty="0">
                <a:latin typeface="Times New Roman" panose="02020603050405020304" pitchFamily="18" charset="0"/>
                <a:cs typeface="Times New Roman" panose="02020603050405020304" pitchFamily="18" charset="0"/>
              </a:rPr>
              <a:t>Compile Model: Choose a loss function (e.g., cross-entropy) and optimizer (e.g., Adam).</a:t>
            </a:r>
          </a:p>
          <a:p>
            <a:pPr>
              <a:lnSpc>
                <a:spcPct val="150000"/>
              </a:lnSpc>
            </a:pPr>
            <a:r>
              <a:rPr lang="en-US" sz="1600" dirty="0">
                <a:latin typeface="Times New Roman" panose="02020603050405020304" pitchFamily="18" charset="0"/>
                <a:cs typeface="Times New Roman" panose="02020603050405020304" pitchFamily="18" charset="0"/>
              </a:rPr>
              <a:t>Train: Use mini-batches, monitor validation metrics, and save checkpoints.</a:t>
            </a:r>
          </a:p>
          <a:p>
            <a:pPr>
              <a:lnSpc>
                <a:spcPct val="150000"/>
              </a:lnSpc>
            </a:pPr>
            <a:r>
              <a:rPr lang="en-US" sz="1600" dirty="0">
                <a:latin typeface="Times New Roman" panose="02020603050405020304" pitchFamily="18" charset="0"/>
                <a:cs typeface="Times New Roman" panose="02020603050405020304" pitchFamily="18" charset="0"/>
              </a:rPr>
              <a:t>Evaluate: Test on unseen data for accuracy and generalization.</a:t>
            </a:r>
          </a:p>
        </p:txBody>
      </p:sp>
      <p:sp>
        <p:nvSpPr>
          <p:cNvPr id="11" name="Rectangle 10">
            <a:extLst>
              <a:ext uri="{FF2B5EF4-FFF2-40B4-BE49-F238E27FC236}">
                <a16:creationId xmlns:a16="http://schemas.microsoft.com/office/drawing/2014/main" id="{A39B4B4B-9025-4039-9F4F-1EFA5E9AD7A3}"/>
              </a:ext>
            </a:extLst>
          </p:cNvPr>
          <p:cNvSpPr/>
          <p:nvPr/>
        </p:nvSpPr>
        <p:spPr>
          <a:xfrm>
            <a:off x="1947323" y="412620"/>
            <a:ext cx="8521894" cy="769441"/>
          </a:xfrm>
          <a:prstGeom prst="rect">
            <a:avLst/>
          </a:prstGeom>
        </p:spPr>
        <p:txBody>
          <a:bodyPr wrap="square">
            <a:spAutoFit/>
          </a:bodyPr>
          <a:lstStyle/>
          <a:p>
            <a:r>
              <a:rPr lang="en-GB" sz="4400" dirty="0">
                <a:latin typeface="Times New Roman" pitchFamily="18" charset="0"/>
                <a:cs typeface="Times New Roman" pitchFamily="18" charset="0"/>
              </a:rPr>
              <a:t>       </a:t>
            </a:r>
            <a:r>
              <a:rPr lang="en-GB" sz="4400" b="1" dirty="0">
                <a:latin typeface="Times New Roman" pitchFamily="18" charset="0"/>
                <a:cs typeface="Times New Roman" pitchFamily="18" charset="0"/>
              </a:rPr>
              <a:t>Design Of Queuing Model </a:t>
            </a:r>
            <a:endParaRPr lang="en-US" sz="4400" b="1" dirty="0"/>
          </a:p>
        </p:txBody>
      </p:sp>
    </p:spTree>
    <p:extLst>
      <p:ext uri="{BB962C8B-B14F-4D97-AF65-F5344CB8AC3E}">
        <p14:creationId xmlns:p14="http://schemas.microsoft.com/office/powerpoint/2010/main" val="184881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2030E-9892-F8BB-4636-CFCFB5168D30}"/>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38A6DBBB-9AC7-43D6-C43D-D3A9956D4B37}"/>
              </a:ext>
            </a:extLst>
          </p:cNvPr>
          <p:cNvSpPr>
            <a:spLocks noGrp="1"/>
          </p:cNvSpPr>
          <p:nvPr>
            <p:ph type="title"/>
          </p:nvPr>
        </p:nvSpPr>
        <p:spPr>
          <a:xfrm>
            <a:off x="1986372" y="485787"/>
            <a:ext cx="8219256" cy="562074"/>
          </a:xfrm>
        </p:spPr>
        <p:txBody>
          <a:bodyPr>
            <a:noAutofit/>
          </a:bodyPr>
          <a:lstStyle/>
          <a:p>
            <a:pPr algn="ctr" eaLnBrk="1" hangingPunct="1"/>
            <a:r>
              <a:rPr lang="en-US" b="1" dirty="0">
                <a:latin typeface="Times New Roman" panose="02020603050405020304" pitchFamily="18" charset="0"/>
                <a:cs typeface="Times New Roman" panose="02020603050405020304" pitchFamily="18" charset="0"/>
              </a:rPr>
              <a:t>Results and Discussion</a:t>
            </a:r>
          </a:p>
        </p:txBody>
      </p:sp>
      <p:sp>
        <p:nvSpPr>
          <p:cNvPr id="4" name="TextBox 3">
            <a:extLst>
              <a:ext uri="{FF2B5EF4-FFF2-40B4-BE49-F238E27FC236}">
                <a16:creationId xmlns:a16="http://schemas.microsoft.com/office/drawing/2014/main" id="{3C997777-C2F9-5692-4FC0-68EFD454D379}"/>
              </a:ext>
            </a:extLst>
          </p:cNvPr>
          <p:cNvSpPr txBox="1"/>
          <p:nvPr/>
        </p:nvSpPr>
        <p:spPr>
          <a:xfrm>
            <a:off x="5830957" y="3366052"/>
            <a:ext cx="45719" cy="369332"/>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7311531-DE68-41C1-DBA0-553029DBD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87" y="1662462"/>
            <a:ext cx="10124901" cy="3407179"/>
          </a:xfrm>
          <a:prstGeom prst="rect">
            <a:avLst/>
          </a:prstGeom>
        </p:spPr>
      </p:pic>
    </p:spTree>
    <p:extLst>
      <p:ext uri="{BB962C8B-B14F-4D97-AF65-F5344CB8AC3E}">
        <p14:creationId xmlns:p14="http://schemas.microsoft.com/office/powerpoint/2010/main" val="47721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F4898B87-3C68-41F6-8BBD-5CDB13ABFE1F}"/>
              </a:ext>
            </a:extLst>
          </p:cNvPr>
          <p:cNvSpPr>
            <a:spLocks noGrp="1"/>
          </p:cNvSpPr>
          <p:nvPr>
            <p:ph type="title"/>
          </p:nvPr>
        </p:nvSpPr>
        <p:spPr>
          <a:xfrm>
            <a:off x="1986372" y="485787"/>
            <a:ext cx="8219256" cy="562074"/>
          </a:xfrm>
        </p:spPr>
        <p:txBody>
          <a:bodyPr>
            <a:noAutofit/>
          </a:bodyPr>
          <a:lstStyle/>
          <a:p>
            <a:pPr algn="ctr" eaLnBrk="1" hangingPunct="1"/>
            <a:r>
              <a:rPr lang="en-US" b="1" dirty="0">
                <a:latin typeface="Times New Roman" panose="02020603050405020304" pitchFamily="18" charset="0"/>
                <a:cs typeface="Times New Roman" panose="02020603050405020304" pitchFamily="18" charset="0"/>
              </a:rPr>
              <a:t>Results and Discussion</a:t>
            </a:r>
          </a:p>
        </p:txBody>
      </p:sp>
      <p:sp>
        <p:nvSpPr>
          <p:cNvPr id="4" name="TextBox 3">
            <a:extLst>
              <a:ext uri="{FF2B5EF4-FFF2-40B4-BE49-F238E27FC236}">
                <a16:creationId xmlns:a16="http://schemas.microsoft.com/office/drawing/2014/main" id="{855C5738-2A07-496A-AB3F-C90AD21B7AFC}"/>
              </a:ext>
            </a:extLst>
          </p:cNvPr>
          <p:cNvSpPr txBox="1"/>
          <p:nvPr/>
        </p:nvSpPr>
        <p:spPr>
          <a:xfrm>
            <a:off x="5830957" y="3366052"/>
            <a:ext cx="45719"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F600A985-87C3-A170-C802-E37FB34705E8}"/>
              </a:ext>
            </a:extLst>
          </p:cNvPr>
          <p:cNvPicPr>
            <a:picLocks noChangeAspect="1"/>
          </p:cNvPicPr>
          <p:nvPr/>
        </p:nvPicPr>
        <p:blipFill>
          <a:blip r:embed="rId3"/>
          <a:stretch>
            <a:fillRect/>
          </a:stretch>
        </p:blipFill>
        <p:spPr>
          <a:xfrm>
            <a:off x="1335820" y="1251503"/>
            <a:ext cx="9803958" cy="4449582"/>
          </a:xfrm>
          <a:prstGeom prst="rect">
            <a:avLst/>
          </a:prstGeom>
        </p:spPr>
      </p:pic>
    </p:spTree>
    <p:extLst>
      <p:ext uri="{BB962C8B-B14F-4D97-AF65-F5344CB8AC3E}">
        <p14:creationId xmlns:p14="http://schemas.microsoft.com/office/powerpoint/2010/main" val="325339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F4898B87-3C68-41F6-8BBD-5CDB13ABFE1F}"/>
              </a:ext>
            </a:extLst>
          </p:cNvPr>
          <p:cNvSpPr>
            <a:spLocks noGrp="1"/>
          </p:cNvSpPr>
          <p:nvPr>
            <p:ph type="title"/>
          </p:nvPr>
        </p:nvSpPr>
        <p:spPr>
          <a:xfrm>
            <a:off x="1986372" y="485787"/>
            <a:ext cx="8219256" cy="562074"/>
          </a:xfrm>
        </p:spPr>
        <p:txBody>
          <a:bodyPr>
            <a:noAutofit/>
          </a:bodyPr>
          <a:lstStyle/>
          <a:p>
            <a:pPr algn="ctr" eaLnBrk="1" hangingPunct="1"/>
            <a:r>
              <a:rPr lang="en-US" b="1" dirty="0">
                <a:latin typeface="Times New Roman" panose="02020603050405020304" pitchFamily="18" charset="0"/>
                <a:cs typeface="Times New Roman" panose="02020603050405020304" pitchFamily="18" charset="0"/>
              </a:rPr>
              <a:t>Results and Discussion</a:t>
            </a:r>
          </a:p>
        </p:txBody>
      </p:sp>
      <p:sp>
        <p:nvSpPr>
          <p:cNvPr id="4" name="TextBox 3">
            <a:extLst>
              <a:ext uri="{FF2B5EF4-FFF2-40B4-BE49-F238E27FC236}">
                <a16:creationId xmlns:a16="http://schemas.microsoft.com/office/drawing/2014/main" id="{855C5738-2A07-496A-AB3F-C90AD21B7AFC}"/>
              </a:ext>
            </a:extLst>
          </p:cNvPr>
          <p:cNvSpPr txBox="1"/>
          <p:nvPr/>
        </p:nvSpPr>
        <p:spPr>
          <a:xfrm>
            <a:off x="5830957" y="3366052"/>
            <a:ext cx="45719" cy="369332"/>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61508F8E-E7D5-3C37-A666-940D5D17AB3C}"/>
              </a:ext>
            </a:extLst>
          </p:cNvPr>
          <p:cNvPicPr>
            <a:picLocks noChangeAspect="1"/>
          </p:cNvPicPr>
          <p:nvPr/>
        </p:nvPicPr>
        <p:blipFill>
          <a:blip r:embed="rId3"/>
          <a:stretch>
            <a:fillRect/>
          </a:stretch>
        </p:blipFill>
        <p:spPr>
          <a:xfrm>
            <a:off x="1335819" y="1315586"/>
            <a:ext cx="9589273" cy="4598687"/>
          </a:xfrm>
          <a:prstGeom prst="rect">
            <a:avLst/>
          </a:prstGeom>
        </p:spPr>
      </p:pic>
    </p:spTree>
    <p:extLst>
      <p:ext uri="{BB962C8B-B14F-4D97-AF65-F5344CB8AC3E}">
        <p14:creationId xmlns:p14="http://schemas.microsoft.com/office/powerpoint/2010/main" val="387382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B80300-EC2B-483A-BAAA-C40D06322C53}"/>
              </a:ext>
            </a:extLst>
          </p:cNvPr>
          <p:cNvSpPr>
            <a:spLocks noGrp="1"/>
          </p:cNvSpPr>
          <p:nvPr/>
        </p:nvSpPr>
        <p:spPr bwMode="auto">
          <a:xfrm>
            <a:off x="0" y="259418"/>
            <a:ext cx="12192000" cy="5703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n-US" b="1" dirty="0">
                <a:latin typeface="Times New Roman" panose="02020603050405020304" pitchFamily="18" charset="0"/>
                <a:cs typeface="Times New Roman" panose="02020603050405020304" pitchFamily="18" charset="0"/>
              </a:rPr>
              <a:t>Results and Discussion</a:t>
            </a:r>
          </a:p>
        </p:txBody>
      </p:sp>
      <p:pic>
        <p:nvPicPr>
          <p:cNvPr id="4" name="Picture 3">
            <a:extLst>
              <a:ext uri="{FF2B5EF4-FFF2-40B4-BE49-F238E27FC236}">
                <a16:creationId xmlns:a16="http://schemas.microsoft.com/office/drawing/2014/main" id="{3F0E1638-6DE4-2999-3C4B-E42ACE18DD4B}"/>
              </a:ext>
            </a:extLst>
          </p:cNvPr>
          <p:cNvPicPr>
            <a:picLocks noChangeAspect="1"/>
          </p:cNvPicPr>
          <p:nvPr/>
        </p:nvPicPr>
        <p:blipFill>
          <a:blip r:embed="rId2"/>
          <a:stretch>
            <a:fillRect/>
          </a:stretch>
        </p:blipFill>
        <p:spPr>
          <a:xfrm>
            <a:off x="1628212" y="1156996"/>
            <a:ext cx="8497934" cy="5124533"/>
          </a:xfrm>
          <a:prstGeom prst="rect">
            <a:avLst/>
          </a:prstGeom>
        </p:spPr>
      </p:pic>
    </p:spTree>
    <p:extLst>
      <p:ext uri="{BB962C8B-B14F-4D97-AF65-F5344CB8AC3E}">
        <p14:creationId xmlns:p14="http://schemas.microsoft.com/office/powerpoint/2010/main" val="2900049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1017</TotalTime>
  <Words>507</Words>
  <Application>Microsoft Office PowerPoint</Application>
  <PresentationFormat>Widescreen</PresentationFormat>
  <Paragraphs>51</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Garamond</vt:lpstr>
      <vt:lpstr>Times New Roman</vt:lpstr>
      <vt:lpstr>Organic</vt:lpstr>
      <vt:lpstr>PowerPoint Presentation</vt:lpstr>
      <vt:lpstr>                </vt:lpstr>
      <vt:lpstr>Introduction</vt:lpstr>
      <vt:lpstr>PowerPoint Presentation</vt:lpstr>
      <vt:lpstr>PowerPoint Presentation</vt:lpstr>
      <vt:lpstr>Results and Discussion</vt:lpstr>
      <vt:lpstr>Results and Discussion</vt:lpstr>
      <vt:lpstr>Results and Discussion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 Tripathi</dc:creator>
  <cp:lastModifiedBy>YENAGANDULA RAMYA</cp:lastModifiedBy>
  <cp:revision>107</cp:revision>
  <dcterms:created xsi:type="dcterms:W3CDTF">2021-02-17T04:31:44Z</dcterms:created>
  <dcterms:modified xsi:type="dcterms:W3CDTF">2024-12-25T09:52:40Z</dcterms:modified>
</cp:coreProperties>
</file>