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4250" r:id="rId1"/>
  </p:sldMasterIdLst>
  <p:notesMasterIdLst>
    <p:notesMasterId r:id="rId21"/>
  </p:notesMasterIdLst>
  <p:sldIdLst>
    <p:sldId id="256" r:id="rId2"/>
    <p:sldId id="257" r:id="rId3"/>
    <p:sldId id="258" r:id="rId4"/>
    <p:sldId id="259" r:id="rId5"/>
    <p:sldId id="260" r:id="rId6"/>
    <p:sldId id="261" r:id="rId7"/>
    <p:sldId id="275" r:id="rId8"/>
    <p:sldId id="264" r:id="rId9"/>
    <p:sldId id="266" r:id="rId10"/>
    <p:sldId id="277" r:id="rId11"/>
    <p:sldId id="278" r:id="rId12"/>
    <p:sldId id="274" r:id="rId13"/>
    <p:sldId id="268" r:id="rId14"/>
    <p:sldId id="269" r:id="rId15"/>
    <p:sldId id="270" r:id="rId16"/>
    <p:sldId id="279" r:id="rId17"/>
    <p:sldId id="280" r:id="rId18"/>
    <p:sldId id="272" r:id="rId19"/>
    <p:sldId id="273" r:id="rId20"/>
  </p:sldIdLst>
  <p:sldSz cx="9144000" cy="5143500" type="screen16x9"/>
  <p:notesSz cx="6858000" cy="9144000"/>
  <p:embeddedFontLst>
    <p:embeddedFont>
      <p:font typeface="Muli" charset="0"/>
      <p:regular r:id="rId22"/>
      <p:bold r:id="rId23"/>
      <p:italic r:id="rId24"/>
      <p:boldItalic r:id="rId25"/>
    </p:embeddedFont>
    <p:embeddedFont>
      <p:font typeface="Calibri" pitchFamily="34" charset="0"/>
      <p:regular r:id="rId26"/>
      <p:bold r:id="rId27"/>
      <p:italic r:id="rId28"/>
      <p:boldItalic r:id="rId29"/>
    </p:embeddedFont>
    <p:embeddedFont>
      <p:font typeface="Open Sans" charset="0"/>
      <p:regular r:id="rId30"/>
      <p:bold r:id="rId31"/>
      <p:italic r:id="rId32"/>
      <p:boldItalic r:id="rId33"/>
    </p:embeddedFont>
    <p:embeddedFont>
      <p:font typeface="Nixie One"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4" d="100"/>
          <a:sy n="94" d="100"/>
        </p:scale>
        <p:origin x="-96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6219539d23_0_1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6219539d23_0_1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219539d23_0_1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219539d23_0_1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6219539d23_0_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6219539d23_0_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219539d23_0_1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219539d23_0_1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7"/>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CE595A7-A124-49F6-A733-C7747CFB34DB}" type="datetimeFigureOut">
              <a:rPr lang="en-US" smtClean="0"/>
              <a:pPr/>
              <a:t>12/9/2019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E595A7-A124-49F6-A733-C7747CFB34DB}" type="datetimeFigureOut">
              <a:rPr lang="en-US" smtClean="0"/>
              <a:pPr/>
              <a:t>12/9/2019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E595A7-A124-49F6-A733-C7747CFB34DB}" type="datetimeFigureOut">
              <a:rPr lang="en-US" smtClean="0"/>
              <a:pPr/>
              <a:t>12/9/2019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
        <p:cNvGrpSpPr/>
        <p:nvPr/>
      </p:nvGrpSpPr>
      <p:grpSpPr>
        <a:xfrm>
          <a:off x="0" y="0"/>
          <a:ext cx="0" cy="0"/>
          <a:chOff x="0" y="0"/>
          <a:chExt cx="0" cy="0"/>
        </a:xfrm>
      </p:grpSpPr>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8"/>
        <p:cNvGrpSpPr/>
        <p:nvPr/>
      </p:nvGrpSpPr>
      <p:grpSpPr>
        <a:xfrm>
          <a:off x="0" y="0"/>
          <a:ext cx="0" cy="0"/>
          <a:chOff x="0" y="0"/>
          <a:chExt cx="0" cy="0"/>
        </a:xfrm>
      </p:grpSpPr>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8"/>
        <p:cNvGrpSpPr/>
        <p:nvPr/>
      </p:nvGrpSpPr>
      <p:grpSpPr>
        <a:xfrm>
          <a:off x="0" y="0"/>
          <a:ext cx="0" cy="0"/>
          <a:chOff x="0" y="0"/>
          <a:chExt cx="0" cy="0"/>
        </a:xfrm>
      </p:grpSpPr>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E595A7-A124-49F6-A733-C7747CFB34DB}" type="datetimeFigureOut">
              <a:rPr lang="en-US" smtClean="0"/>
              <a:pPr/>
              <a:t>12/9/2019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E595A7-A124-49F6-A733-C7747CFB34DB}" type="datetimeFigureOut">
              <a:rPr lang="en-US" smtClean="0"/>
              <a:pPr/>
              <a:t>12/9/2019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CE595A7-A124-49F6-A733-C7747CFB34DB}" type="datetimeFigureOut">
              <a:rPr lang="en-US" smtClean="0"/>
              <a:pPr/>
              <a:t>12/9/2019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CE595A7-A124-49F6-A733-C7747CFB34DB}" type="datetimeFigureOut">
              <a:rPr lang="en-US" smtClean="0"/>
              <a:pPr/>
              <a:t>12/9/2019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CE595A7-A124-49F6-A733-C7747CFB34DB}" type="datetimeFigureOut">
              <a:rPr lang="en-US" smtClean="0"/>
              <a:pPr/>
              <a:t>12/9/2019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E595A7-A124-49F6-A733-C7747CFB34DB}" type="datetimeFigureOut">
              <a:rPr lang="en-US" smtClean="0"/>
              <a:pPr/>
              <a:t>12/9/2019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7"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96"/>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1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E595A7-A124-49F6-A733-C7747CFB34DB}" type="datetimeFigureOut">
              <a:rPr lang="en-US" smtClean="0"/>
              <a:pPr/>
              <a:t>12/9/2019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11"/>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E595A7-A124-49F6-A733-C7747CFB34DB}" type="datetimeFigureOut">
              <a:rPr lang="en-US" smtClean="0"/>
              <a:pPr/>
              <a:t>12/9/2019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CE595A7-A124-49F6-A733-C7747CFB34DB}" type="datetimeFigureOut">
              <a:rPr lang="en-US" smtClean="0"/>
              <a:pPr/>
              <a:t>12/9/2019</a:t>
            </a:fld>
            <a:endParaRPr lang="en-IN"/>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 id="2147484264" r:id="rId14"/>
    <p:sldLayoutId id="2147484265" r:id="rId15"/>
  </p:sldLayoutIdLst>
  <p:transition>
    <p:fade thruBlk="1"/>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357290" y="1500180"/>
            <a:ext cx="6343500" cy="1159800"/>
          </a:xfrm>
          <a:prstGeom prst="rect">
            <a:avLst/>
          </a:prstGeom>
        </p:spPr>
        <p:txBody>
          <a:bodyPr spcFirstLastPara="1" wrap="square" lIns="91425" tIns="91425" rIns="91425" bIns="91425" anchor="ctr" anchorCtr="0">
            <a:noAutofit/>
          </a:bodyPr>
          <a:lstStyle/>
          <a:p>
            <a:pPr lvl="0"/>
            <a:r>
              <a:rPr lang="en-IN" dirty="0" smtClean="0">
                <a:solidFill>
                  <a:srgbClr val="002060"/>
                </a:solidFill>
                <a:latin typeface="Muli" charset="0"/>
                <a:cs typeface="Times New Roman" pitchFamily="18" charset="0"/>
              </a:rPr>
              <a:t>PEOPLE’S HEALTH</a:t>
            </a:r>
            <a:endParaRPr>
              <a:solidFill>
                <a:srgbClr val="002060"/>
              </a:solidFill>
              <a:latin typeface="Muli" charset="0"/>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flip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descr="Untitled Diagram.jpg"/>
          <p:cNvPicPr>
            <a:picLocks noChangeAspect="1"/>
          </p:cNvPicPr>
          <p:nvPr/>
        </p:nvPicPr>
        <p:blipFill>
          <a:blip r:embed="rId2"/>
          <a:stretch>
            <a:fillRect/>
          </a:stretch>
        </p:blipFill>
        <p:spPr>
          <a:xfrm>
            <a:off x="785786" y="285734"/>
            <a:ext cx="7358113" cy="44197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1571618"/>
            <a:ext cx="8643998" cy="784800"/>
          </a:xfrm>
        </p:spPr>
        <p:txBody>
          <a:bodyPr/>
          <a:lstStyle/>
          <a:p>
            <a:r>
              <a:rPr lang="en-IN" dirty="0" smtClean="0"/>
              <a:t>Screenshot showing instances currently registered 			with Eureka server</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5" name="Picture 4" descr="Screenshot (55).png"/>
          <p:cNvPicPr>
            <a:picLocks noChangeAspect="1"/>
          </p:cNvPicPr>
          <p:nvPr/>
        </p:nvPicPr>
        <p:blipFill>
          <a:blip r:embed="rId2"/>
          <a:stretch>
            <a:fillRect/>
          </a:stretch>
        </p:blipFill>
        <p:spPr>
          <a:xfrm>
            <a:off x="0" y="428610"/>
            <a:ext cx="9144000" cy="430685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23"/>
          <p:cNvSpPr txBox="1">
            <a:spLocks noGrp="1"/>
          </p:cNvSpPr>
          <p:nvPr>
            <p:ph type="ctrTitle"/>
          </p:nvPr>
        </p:nvSpPr>
        <p:spPr>
          <a:xfrm>
            <a:off x="1714480" y="1428742"/>
            <a:ext cx="6567494"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b="1" dirty="0">
                <a:solidFill>
                  <a:srgbClr val="002060"/>
                </a:solidFill>
                <a:latin typeface="Muli" charset="0"/>
                <a:cs typeface="Times New Roman" pitchFamily="18" charset="0"/>
              </a:rPr>
              <a:t>Angular Architecture</a:t>
            </a:r>
            <a:endParaRPr sz="4400" b="1">
              <a:solidFill>
                <a:srgbClr val="002060"/>
              </a:solidFill>
              <a:latin typeface="Muli" charset="0"/>
              <a:cs typeface="Times New Roman" pitchFamily="18" charset="0"/>
            </a:endParaRPr>
          </a:p>
        </p:txBody>
      </p:sp>
      <p:sp>
        <p:nvSpPr>
          <p:cNvPr id="440" name="Google Shape;440;p23"/>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4"/>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a:t>
            </a:r>
            <a:endParaRPr/>
          </a:p>
        </p:txBody>
      </p:sp>
      <p:sp>
        <p:nvSpPr>
          <p:cNvPr id="446" name="Google Shape;446;p2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14</a:t>
            </a:fld>
            <a:endParaRPr/>
          </a:p>
        </p:txBody>
      </p:sp>
      <p:pic>
        <p:nvPicPr>
          <p:cNvPr id="5" name="Picture 4" descr="architecture.png"/>
          <p:cNvPicPr>
            <a:picLocks noChangeAspect="1"/>
          </p:cNvPicPr>
          <p:nvPr/>
        </p:nvPicPr>
        <p:blipFill>
          <a:blip r:embed="rId3"/>
          <a:stretch>
            <a:fillRect/>
          </a:stretch>
        </p:blipFill>
        <p:spPr>
          <a:xfrm>
            <a:off x="376245" y="214300"/>
            <a:ext cx="8391525" cy="471490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4" name="Google Shape;454;p25"/>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15</a:t>
            </a:fld>
            <a:endParaRPr/>
          </a:p>
        </p:txBody>
      </p:sp>
      <p:sp>
        <p:nvSpPr>
          <p:cNvPr id="452" name="Google Shape;452;p25"/>
          <p:cNvSpPr txBox="1">
            <a:spLocks noGrp="1"/>
          </p:cNvSpPr>
          <p:nvPr>
            <p:ph type="title" idx="4294967295"/>
          </p:nvPr>
        </p:nvSpPr>
        <p:spPr>
          <a:xfrm>
            <a:off x="2886075" y="387350"/>
            <a:ext cx="6257925" cy="6445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002060"/>
                </a:solidFill>
                <a:latin typeface="Muli" charset="0"/>
                <a:cs typeface="Times New Roman" pitchFamily="18" charset="0"/>
              </a:rPr>
              <a:t>Deployment</a:t>
            </a:r>
            <a:endParaRPr b="1">
              <a:solidFill>
                <a:srgbClr val="002060"/>
              </a:solidFill>
              <a:latin typeface="Muli" charset="0"/>
              <a:cs typeface="Times New Roman" pitchFamily="18" charset="0"/>
            </a:endParaRPr>
          </a:p>
        </p:txBody>
      </p:sp>
      <p:sp>
        <p:nvSpPr>
          <p:cNvPr id="453" name="Google Shape;453;p25"/>
          <p:cNvSpPr txBox="1">
            <a:spLocks noGrp="1"/>
          </p:cNvSpPr>
          <p:nvPr>
            <p:ph type="body" idx="4294967295"/>
          </p:nvPr>
        </p:nvSpPr>
        <p:spPr>
          <a:xfrm>
            <a:off x="457200" y="1071563"/>
            <a:ext cx="8686800" cy="3641725"/>
          </a:xfrm>
          <a:prstGeom prst="rect">
            <a:avLst/>
          </a:prstGeom>
        </p:spPr>
        <p:txBody>
          <a:bodyPr spcFirstLastPara="1" wrap="square" lIns="91425" tIns="91425" rIns="91425" bIns="91425" anchor="t" anchorCtr="0">
            <a:noAutofit/>
          </a:bodyPr>
          <a:lstStyle/>
          <a:p>
            <a:pPr marL="0" indent="0">
              <a:lnSpc>
                <a:spcPct val="115000"/>
              </a:lnSpc>
              <a:spcBef>
                <a:spcPts val="600"/>
              </a:spcBef>
              <a:buClr>
                <a:schemeClr val="dk1"/>
              </a:buClr>
              <a:buSzPts val="1100"/>
            </a:pPr>
            <a:r>
              <a:rPr lang="en" sz="1800" dirty="0" smtClean="0">
                <a:latin typeface="Muli" charset="0"/>
                <a:cs typeface="Times New Roman" pitchFamily="18" charset="0"/>
              </a:rPr>
              <a:t> DataBase:</a:t>
            </a:r>
            <a:r>
              <a:rPr lang="en-IN" sz="1800" u="sng" dirty="0" smtClean="0">
                <a:solidFill>
                  <a:srgbClr val="0070C0"/>
                </a:solidFill>
                <a:latin typeface="Muli" charset="0"/>
                <a:ea typeface="Arial"/>
                <a:cs typeface="Times New Roman" pitchFamily="18" charset="0"/>
                <a:sym typeface="Arial"/>
              </a:rPr>
              <a:t>https</a:t>
            </a:r>
            <a:r>
              <a:rPr lang="en-IN" sz="1800" u="sng" dirty="0" smtClean="0">
                <a:solidFill>
                  <a:srgbClr val="0070C0"/>
                </a:solidFill>
                <a:latin typeface="Muli" charset="0"/>
                <a:ea typeface="Arial"/>
                <a:cs typeface="Times New Roman" pitchFamily="18" charset="0"/>
                <a:sym typeface="Arial"/>
              </a:rPr>
              <a:t>://us-east-2.console.aws.amazon.com/rds/home?region=us-east-2#databases: </a:t>
            </a:r>
            <a:r>
              <a:rPr lang="en" sz="1800" dirty="0" smtClean="0">
                <a:latin typeface="Muli" charset="0"/>
                <a:ea typeface="Arial"/>
                <a:cs typeface="Times New Roman" pitchFamily="18" charset="0"/>
                <a:sym typeface="Arial"/>
              </a:rPr>
              <a:t>(</a:t>
            </a:r>
            <a:r>
              <a:rPr lang="en" sz="1800" dirty="0">
                <a:latin typeface="Muli" charset="0"/>
                <a:ea typeface="Arial"/>
                <a:cs typeface="Times New Roman" pitchFamily="18" charset="0"/>
                <a:sym typeface="Arial"/>
              </a:rPr>
              <a:t>Amazon AWS)</a:t>
            </a:r>
            <a:endParaRPr sz="1800">
              <a:latin typeface="Muli" charset="0"/>
              <a:ea typeface="Arial"/>
              <a:cs typeface="Times New Roman" pitchFamily="18" charset="0"/>
              <a:sym typeface="Arial"/>
            </a:endParaRPr>
          </a:p>
          <a:p>
            <a:pPr marL="0" indent="0">
              <a:spcBef>
                <a:spcPts val="0"/>
              </a:spcBef>
              <a:buClr>
                <a:schemeClr val="dk1"/>
              </a:buClr>
              <a:buNone/>
            </a:pPr>
            <a:r>
              <a:rPr lang="en" sz="1800" dirty="0">
                <a:latin typeface="Muli" charset="0"/>
                <a:ea typeface="Arial"/>
                <a:cs typeface="Times New Roman" pitchFamily="18" charset="0"/>
                <a:sym typeface="Arial"/>
              </a:rPr>
              <a:t>Instance - </a:t>
            </a:r>
            <a:r>
              <a:rPr lang="en-IN" sz="1800" dirty="0" smtClean="0">
                <a:solidFill>
                  <a:srgbClr val="0070C0"/>
                </a:solidFill>
                <a:latin typeface="Muli" charset="0"/>
                <a:ea typeface="Arial"/>
                <a:cs typeface="Times New Roman" pitchFamily="18" charset="0"/>
                <a:sym typeface="Arial"/>
              </a:rPr>
              <a:t>database-1.cjf8p0uqfj31.us-east-2.rds.amazonaws.com</a:t>
            </a:r>
            <a:endParaRPr sz="1800">
              <a:solidFill>
                <a:srgbClr val="0070C0"/>
              </a:solidFill>
              <a:latin typeface="Muli" charset="0"/>
              <a:ea typeface="Arial"/>
              <a:cs typeface="Times New Roman" pitchFamily="18" charset="0"/>
              <a:sym typeface="Arial"/>
            </a:endParaRPr>
          </a:p>
          <a:p>
            <a:pPr marL="0" indent="0">
              <a:spcBef>
                <a:spcPts val="0"/>
              </a:spcBef>
              <a:buNone/>
            </a:pPr>
            <a:r>
              <a:rPr lang="en" sz="1800" dirty="0">
                <a:latin typeface="Muli" charset="0"/>
                <a:ea typeface="Arial"/>
                <a:cs typeface="Times New Roman" pitchFamily="18" charset="0"/>
                <a:sym typeface="Arial"/>
              </a:rPr>
              <a:t>Port – </a:t>
            </a:r>
            <a:r>
              <a:rPr lang="en" sz="1800" dirty="0" smtClean="0">
                <a:solidFill>
                  <a:srgbClr val="0070C0"/>
                </a:solidFill>
                <a:latin typeface="Muli" charset="0"/>
                <a:ea typeface="Arial"/>
                <a:cs typeface="Times New Roman" pitchFamily="18" charset="0"/>
                <a:sym typeface="Arial"/>
              </a:rPr>
              <a:t>3306</a:t>
            </a:r>
          </a:p>
          <a:p>
            <a:pPr marL="0" indent="0">
              <a:spcBef>
                <a:spcPts val="0"/>
              </a:spcBef>
            </a:pPr>
            <a:r>
              <a:rPr lang="en" sz="1800" dirty="0" smtClean="0">
                <a:solidFill>
                  <a:srgbClr val="0070C0"/>
                </a:solidFill>
                <a:latin typeface="Muli" charset="0"/>
                <a:cs typeface="Times New Roman" pitchFamily="18" charset="0"/>
                <a:sym typeface="Arial"/>
              </a:rPr>
              <a:t> </a:t>
            </a:r>
            <a:r>
              <a:rPr lang="en" sz="1800" dirty="0" smtClean="0">
                <a:solidFill>
                  <a:srgbClr val="0070C0"/>
                </a:solidFill>
                <a:latin typeface="Muli" charset="0"/>
                <a:cs typeface="Times New Roman" pitchFamily="18" charset="0"/>
                <a:sym typeface="Arial"/>
              </a:rPr>
              <a:t>    </a:t>
            </a:r>
            <a:r>
              <a:rPr lang="fr-FR" sz="1800" dirty="0" smtClean="0">
                <a:latin typeface="Muli" charset="0"/>
              </a:rPr>
              <a:t>User </a:t>
            </a:r>
            <a:r>
              <a:rPr lang="fr-FR" sz="1800" dirty="0" smtClean="0">
                <a:latin typeface="Muli" charset="0"/>
              </a:rPr>
              <a:t>Service: https://peolpeshealthdemo.cfapps.io/      </a:t>
            </a:r>
          </a:p>
          <a:p>
            <a:r>
              <a:rPr lang="fr-FR" sz="1800" dirty="0" err="1" smtClean="0">
                <a:latin typeface="Muli" charset="0"/>
              </a:rPr>
              <a:t>Admin</a:t>
            </a:r>
            <a:r>
              <a:rPr lang="fr-FR" sz="1800" dirty="0" smtClean="0">
                <a:latin typeface="Muli" charset="0"/>
              </a:rPr>
              <a:t> </a:t>
            </a:r>
            <a:r>
              <a:rPr lang="fr-FR" sz="1800" dirty="0" err="1" smtClean="0">
                <a:latin typeface="Muli" charset="0"/>
              </a:rPr>
              <a:t>Service:https://admin-backend-12nn.cfapps.io/</a:t>
            </a:r>
            <a:r>
              <a:rPr lang="fr-FR" sz="1800" dirty="0" smtClean="0">
                <a:latin typeface="Muli" charset="0"/>
              </a:rPr>
              <a:t>   </a:t>
            </a:r>
          </a:p>
          <a:p>
            <a:r>
              <a:rPr lang="fr-FR" sz="1800" dirty="0" smtClean="0">
                <a:latin typeface="Muli" charset="0"/>
              </a:rPr>
              <a:t>OTP Service:  https://peopleshealthotp.cfapps.io/      </a:t>
            </a:r>
          </a:p>
          <a:p>
            <a:r>
              <a:rPr lang="fr-FR" sz="1800" dirty="0" err="1" smtClean="0">
                <a:latin typeface="Muli" charset="0"/>
              </a:rPr>
              <a:t>Payment</a:t>
            </a:r>
            <a:r>
              <a:rPr lang="fr-FR" sz="1800" dirty="0" smtClean="0">
                <a:latin typeface="Muli" charset="0"/>
              </a:rPr>
              <a:t> Service: https://peopleshealthpayment.cfapps.io/   </a:t>
            </a:r>
          </a:p>
          <a:p>
            <a:r>
              <a:rPr lang="fr-FR" sz="1800" dirty="0" err="1" smtClean="0">
                <a:latin typeface="Muli" charset="0"/>
              </a:rPr>
              <a:t>Angular</a:t>
            </a:r>
            <a:r>
              <a:rPr lang="fr-FR" sz="1800" dirty="0" smtClean="0">
                <a:latin typeface="Muli" charset="0"/>
              </a:rPr>
              <a:t>: http://hospitalappointment3.cfapps.io/   </a:t>
            </a:r>
            <a:endParaRPr sz="1800">
              <a:solidFill>
                <a:srgbClr val="0070C0"/>
              </a:solidFill>
              <a:latin typeface="Muli" charset="0"/>
              <a:cs typeface="Times New Roman" pitchFamily="18" charset="0"/>
            </a:endParaRPr>
          </a:p>
          <a:p>
            <a:pPr marL="0" indent="0">
              <a:lnSpc>
                <a:spcPct val="115000"/>
              </a:lnSpc>
              <a:spcBef>
                <a:spcPts val="600"/>
              </a:spcBef>
              <a:buClr>
                <a:schemeClr val="dk1"/>
              </a:buClr>
              <a:buSzPts val="1100"/>
              <a:buNone/>
            </a:pPr>
            <a:endParaRPr sz="1800">
              <a:solidFill>
                <a:srgbClr val="00E1C6"/>
              </a:solidFill>
              <a:latin typeface="Muli" charset="0"/>
              <a:cs typeface="Times New Roman" pitchFamily="18" charset="0"/>
            </a:endParaRPr>
          </a:p>
          <a:p>
            <a:pPr marL="0" indent="0">
              <a:lnSpc>
                <a:spcPct val="115000"/>
              </a:lnSpc>
              <a:spcBef>
                <a:spcPts val="600"/>
              </a:spcBef>
              <a:buNone/>
            </a:pPr>
            <a:endParaRPr sz="1800">
              <a:latin typeface="Muli" charset="0"/>
              <a:cs typeface="Times New Roman" pitchFamily="18" charset="0"/>
            </a:endParaRPr>
          </a:p>
          <a:p>
            <a:pPr marL="0" indent="0">
              <a:lnSpc>
                <a:spcPct val="115000"/>
              </a:lnSpc>
              <a:spcBef>
                <a:spcPts val="600"/>
              </a:spcBef>
              <a:buNone/>
            </a:pPr>
            <a:endParaRPr sz="1800">
              <a:solidFill>
                <a:srgbClr val="0E293C"/>
              </a:solidFill>
              <a:highlight>
                <a:srgbClr val="C6DAEC"/>
              </a:highlight>
              <a:latin typeface="Muli"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2060"/>
                </a:solidFill>
                <a:latin typeface="Muli" charset="0"/>
              </a:rPr>
              <a:t>TESTING</a:t>
            </a:r>
            <a:endParaRPr lang="en-IN" dirty="0">
              <a:solidFill>
                <a:srgbClr val="002060"/>
              </a:solidFill>
              <a:latin typeface="Muli" charset="0"/>
            </a:endParaRPr>
          </a:p>
        </p:txBody>
      </p:sp>
      <p:sp>
        <p:nvSpPr>
          <p:cNvPr id="3" name="Content Placeholder 2"/>
          <p:cNvSpPr>
            <a:spLocks noGrp="1"/>
          </p:cNvSpPr>
          <p:nvPr>
            <p:ph idx="1"/>
          </p:nvPr>
        </p:nvSpPr>
        <p:spPr/>
        <p:txBody>
          <a:bodyPr>
            <a:normAutofit/>
          </a:bodyPr>
          <a:lstStyle/>
          <a:p>
            <a:r>
              <a:rPr lang="en-IN" sz="2800" dirty="0" err="1" smtClean="0">
                <a:latin typeface="Muli" charset="0"/>
              </a:rPr>
              <a:t>Junit</a:t>
            </a:r>
            <a:r>
              <a:rPr lang="en-IN" sz="2800" dirty="0" smtClean="0">
                <a:latin typeface="Muli" charset="0"/>
              </a:rPr>
              <a:t> test</a:t>
            </a:r>
          </a:p>
          <a:p>
            <a:r>
              <a:rPr lang="en-IN" sz="2800" dirty="0" smtClean="0">
                <a:latin typeface="Muli" charset="0"/>
              </a:rPr>
              <a:t>Unit testing with </a:t>
            </a:r>
            <a:r>
              <a:rPr lang="en-IN" sz="2800" dirty="0" err="1" smtClean="0">
                <a:latin typeface="Muli" charset="0"/>
              </a:rPr>
              <a:t>Mockito</a:t>
            </a:r>
            <a:endParaRPr lang="en-IN" sz="2800" dirty="0">
              <a:latin typeface="Muli" charset="0"/>
            </a:endParaRPr>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7"/>
          <p:cNvSpPr/>
          <p:nvPr/>
        </p:nvSpPr>
        <p:spPr>
          <a:xfrm>
            <a:off x="3619500" y="358926"/>
            <a:ext cx="4927316" cy="383597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3825689" y="562629"/>
            <a:ext cx="4515000" cy="288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rgbClr val="C6DAEC"/>
              </a:solidFill>
              <a:latin typeface="Muli"/>
              <a:ea typeface="Muli"/>
              <a:cs typeface="Muli"/>
              <a:sym typeface="Muli"/>
            </a:endParaRPr>
          </a:p>
        </p:txBody>
      </p:sp>
      <p:sp>
        <p:nvSpPr>
          <p:cNvPr id="400" name="Google Shape;400;p17"/>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17</a:t>
            </a:fld>
            <a:endParaRPr/>
          </a:p>
        </p:txBody>
      </p:sp>
      <p:sp>
        <p:nvSpPr>
          <p:cNvPr id="396" name="Google Shape;396;p17"/>
          <p:cNvSpPr txBox="1">
            <a:spLocks noGrp="1"/>
          </p:cNvSpPr>
          <p:nvPr>
            <p:ph type="body" idx="4294967295"/>
          </p:nvPr>
        </p:nvSpPr>
        <p:spPr>
          <a:xfrm>
            <a:off x="500034" y="1500180"/>
            <a:ext cx="2838450" cy="27193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600" b="1" dirty="0">
                <a:solidFill>
                  <a:srgbClr val="19BBD5"/>
                </a:solidFill>
                <a:latin typeface="Muli" charset="0"/>
                <a:ea typeface="Nixie One"/>
                <a:cs typeface="Times New Roman" pitchFamily="18" charset="0"/>
                <a:sym typeface="Nixie One"/>
              </a:rPr>
              <a:t>Demo</a:t>
            </a:r>
            <a:endParaRPr sz="3600" b="1">
              <a:solidFill>
                <a:srgbClr val="19BBD5"/>
              </a:solidFill>
              <a:latin typeface="Muli" charset="0"/>
              <a:cs typeface="Times New Roman" pitchFamily="18" charset="0"/>
            </a:endParaRPr>
          </a:p>
          <a:p>
            <a:pPr marL="0" lvl="0" indent="0" algn="l" rtl="0">
              <a:spcBef>
                <a:spcPts val="600"/>
              </a:spcBef>
              <a:spcAft>
                <a:spcPts val="0"/>
              </a:spcAft>
              <a:buClr>
                <a:schemeClr val="dk1"/>
              </a:buClr>
              <a:buSzPts val="1100"/>
              <a:buFont typeface="Arial"/>
              <a:buNone/>
            </a:pPr>
            <a:r>
              <a:rPr lang="en" sz="3000" dirty="0">
                <a:latin typeface="Muli" charset="0"/>
                <a:cs typeface="Times New Roman" pitchFamily="18" charset="0"/>
              </a:rPr>
              <a:t>Let’s get into the Project to have a better understanding!</a:t>
            </a:r>
            <a:endParaRPr sz="3000">
              <a:latin typeface="Muli" charset="0"/>
              <a:cs typeface="Times New Roman" pitchFamily="18" charset="0"/>
            </a:endParaRPr>
          </a:p>
        </p:txBody>
      </p:sp>
      <p:pic>
        <p:nvPicPr>
          <p:cNvPr id="7" name="Picture 6" descr="Screenshot (36).png"/>
          <p:cNvPicPr>
            <a:picLocks noChangeAspect="1"/>
          </p:cNvPicPr>
          <p:nvPr/>
        </p:nvPicPr>
        <p:blipFill>
          <a:blip r:embed="rId3"/>
          <a:stretch>
            <a:fillRect/>
          </a:stretch>
        </p:blipFill>
        <p:spPr>
          <a:xfrm>
            <a:off x="3857620" y="571485"/>
            <a:ext cx="4429156" cy="283444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75" name="Google Shape;475;p27"/>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18</a:t>
            </a:fld>
            <a:endParaRPr/>
          </a:p>
        </p:txBody>
      </p:sp>
      <p:sp>
        <p:nvSpPr>
          <p:cNvPr id="467" name="Google Shape;467;p27"/>
          <p:cNvSpPr txBox="1">
            <a:spLocks noGrp="1"/>
          </p:cNvSpPr>
          <p:nvPr>
            <p:ph type="ctrTitle" idx="4294967295"/>
          </p:nvPr>
        </p:nvSpPr>
        <p:spPr>
          <a:xfrm>
            <a:off x="4152900" y="620713"/>
            <a:ext cx="4991100" cy="11588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solidFill>
                  <a:srgbClr val="002060"/>
                </a:solidFill>
                <a:latin typeface="Muli" charset="0"/>
                <a:cs typeface="Times New Roman" pitchFamily="18" charset="0"/>
              </a:rPr>
              <a:t>Future Scope</a:t>
            </a:r>
            <a:endParaRPr sz="4800" b="1">
              <a:solidFill>
                <a:srgbClr val="002060"/>
              </a:solidFill>
              <a:latin typeface="Muli" charset="0"/>
              <a:cs typeface="Times New Roman" pitchFamily="18" charset="0"/>
            </a:endParaRPr>
          </a:p>
        </p:txBody>
      </p:sp>
      <p:sp>
        <p:nvSpPr>
          <p:cNvPr id="468" name="Google Shape;468;p27"/>
          <p:cNvSpPr txBox="1">
            <a:spLocks noGrp="1"/>
          </p:cNvSpPr>
          <p:nvPr>
            <p:ph type="subTitle" idx="4294967295"/>
          </p:nvPr>
        </p:nvSpPr>
        <p:spPr>
          <a:xfrm>
            <a:off x="3714744" y="1643056"/>
            <a:ext cx="5072062" cy="3279775"/>
          </a:xfrm>
          <a:prstGeom prst="rect">
            <a:avLst/>
          </a:prstGeom>
        </p:spPr>
        <p:txBody>
          <a:bodyPr spcFirstLastPara="1" wrap="square" lIns="91425" tIns="91425" rIns="91425" bIns="91425" anchor="t" anchorCtr="0">
            <a:noAutofit/>
          </a:bodyPr>
          <a:lstStyle/>
          <a:p>
            <a:pPr marL="457200" lvl="0" indent="-381000">
              <a:spcBef>
                <a:spcPts val="0"/>
              </a:spcBef>
              <a:buSzPts val="2400"/>
              <a:buChar char="◇"/>
            </a:pPr>
            <a:r>
              <a:rPr lang="en-IN" sz="2400" dirty="0" smtClean="0">
                <a:latin typeface="Muli" charset="0"/>
              </a:rPr>
              <a:t>Online consultation with the doctor which enables the patient to discuss concerns with doctor and obtain advice.</a:t>
            </a:r>
          </a:p>
          <a:p>
            <a:pPr marL="457200" lvl="0" indent="-381000">
              <a:spcBef>
                <a:spcPts val="0"/>
              </a:spcBef>
              <a:buSzPts val="2400"/>
              <a:buChar char="◇"/>
            </a:pPr>
            <a:endParaRPr lang="en-IN" sz="2400" dirty="0" smtClean="0">
              <a:latin typeface="Muli" charset="0"/>
            </a:endParaRPr>
          </a:p>
          <a:p>
            <a:pPr marL="457200" lvl="0" indent="-381000">
              <a:spcBef>
                <a:spcPts val="0"/>
              </a:spcBef>
              <a:buSzPts val="2400"/>
              <a:buChar char="◇"/>
            </a:pPr>
            <a:endParaRPr lang="en-IN" sz="2400" dirty="0">
              <a:latin typeface="Muli" charset="0"/>
            </a:endParaRPr>
          </a:p>
        </p:txBody>
      </p:sp>
      <p:grpSp>
        <p:nvGrpSpPr>
          <p:cNvPr id="469" name="Google Shape;469;p27"/>
          <p:cNvGrpSpPr/>
          <p:nvPr/>
        </p:nvGrpSpPr>
        <p:grpSpPr>
          <a:xfrm rot="-731899">
            <a:off x="1604965" y="2201855"/>
            <a:ext cx="688564" cy="688681"/>
            <a:chOff x="570875" y="4322250"/>
            <a:chExt cx="443300" cy="443325"/>
          </a:xfrm>
        </p:grpSpPr>
        <p:sp>
          <p:nvSpPr>
            <p:cNvPr id="470" name="Google Shape;470;p2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27"/>
          <p:cNvSpPr/>
          <p:nvPr/>
        </p:nvSpPr>
        <p:spPr>
          <a:xfrm rot="2327381">
            <a:off x="1220786" y="1598883"/>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4" name="Google Shape;484;p2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19</a:t>
            </a:fld>
            <a:endParaRPr/>
          </a:p>
        </p:txBody>
      </p:sp>
      <p:sp>
        <p:nvSpPr>
          <p:cNvPr id="481" name="Google Shape;481;p28"/>
          <p:cNvSpPr txBox="1">
            <a:spLocks noGrp="1"/>
          </p:cNvSpPr>
          <p:nvPr>
            <p:ph type="ctrTitle" idx="4294967295"/>
          </p:nvPr>
        </p:nvSpPr>
        <p:spPr>
          <a:xfrm>
            <a:off x="2071670" y="1571618"/>
            <a:ext cx="6572264" cy="11604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smtClean="0">
                <a:latin typeface="Muli" charset="0"/>
                <a:cs typeface="Times New Roman" pitchFamily="18" charset="0"/>
              </a:rPr>
              <a:t>Thank you!</a:t>
            </a:r>
            <a:endParaRPr sz="8000">
              <a:latin typeface="Muli" charset="0"/>
              <a:cs typeface="Times New Roman" pitchFamily="18" charset="0"/>
            </a:endParaRPr>
          </a:p>
        </p:txBody>
      </p:sp>
      <p:sp>
        <p:nvSpPr>
          <p:cNvPr id="482" name="Google Shape;482;p28"/>
          <p:cNvSpPr txBox="1">
            <a:spLocks noGrp="1"/>
          </p:cNvSpPr>
          <p:nvPr>
            <p:ph type="body" idx="4294967295"/>
          </p:nvPr>
        </p:nvSpPr>
        <p:spPr>
          <a:xfrm>
            <a:off x="4581525" y="2400300"/>
            <a:ext cx="4562475" cy="246221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a:p>
            <a:pPr marL="457200" lvl="0" indent="0" algn="l" rtl="0">
              <a:spcBef>
                <a:spcPts val="60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55" name="Google Shape;355;p12"/>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2</a:t>
            </a:fld>
            <a:endParaRPr/>
          </a:p>
        </p:txBody>
      </p:sp>
      <p:sp>
        <p:nvSpPr>
          <p:cNvPr id="342" name="Google Shape;342;p12"/>
          <p:cNvSpPr txBox="1">
            <a:spLocks noGrp="1"/>
          </p:cNvSpPr>
          <p:nvPr>
            <p:ph type="ctrTitle" idx="4294967295"/>
          </p:nvPr>
        </p:nvSpPr>
        <p:spPr>
          <a:xfrm>
            <a:off x="285720" y="1785932"/>
            <a:ext cx="4991100" cy="11604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rgbClr val="002060"/>
                </a:solidFill>
                <a:latin typeface="Muli" charset="0"/>
                <a:cs typeface="Times New Roman" pitchFamily="18" charset="0"/>
              </a:rPr>
              <a:t>Team Members</a:t>
            </a:r>
            <a:endParaRPr sz="3600" b="1">
              <a:solidFill>
                <a:srgbClr val="002060"/>
              </a:solidFill>
              <a:latin typeface="Muli" charset="0"/>
              <a:cs typeface="Times New Roman" pitchFamily="18" charset="0"/>
            </a:endParaRPr>
          </a:p>
        </p:txBody>
      </p:sp>
      <p:sp>
        <p:nvSpPr>
          <p:cNvPr id="343" name="Google Shape;343;p12"/>
          <p:cNvSpPr txBox="1">
            <a:spLocks noGrp="1"/>
          </p:cNvSpPr>
          <p:nvPr>
            <p:ph type="subTitle" idx="4294967295"/>
          </p:nvPr>
        </p:nvSpPr>
        <p:spPr>
          <a:xfrm>
            <a:off x="2143076" y="928676"/>
            <a:ext cx="7000924" cy="3279775"/>
          </a:xfrm>
          <a:prstGeom prst="rect">
            <a:avLst/>
          </a:prstGeom>
        </p:spPr>
        <p:txBody>
          <a:bodyPr spcFirstLastPara="1" wrap="square" lIns="91425" tIns="91425" rIns="91425" bIns="91425" anchor="t" anchorCtr="0">
            <a:noAutofit/>
          </a:bodyPr>
          <a:lstStyle/>
          <a:p>
            <a:pPr lvl="6">
              <a:buFont typeface="Wingdings" pitchFamily="2" charset="2"/>
              <a:buChar char="§"/>
            </a:pPr>
            <a:r>
              <a:rPr lang="en-IN" sz="2800" dirty="0" err="1" smtClean="0">
                <a:latin typeface="Muli" charset="0"/>
                <a:cs typeface="Times New Roman" pitchFamily="18" charset="0"/>
              </a:rPr>
              <a:t>Akshatha</a:t>
            </a:r>
            <a:r>
              <a:rPr lang="en-IN" sz="2800" dirty="0" smtClean="0">
                <a:latin typeface="Muli" charset="0"/>
                <a:cs typeface="Times New Roman" pitchFamily="18" charset="0"/>
              </a:rPr>
              <a:t>,</a:t>
            </a:r>
          </a:p>
          <a:p>
            <a:pPr lvl="6">
              <a:buFont typeface="Wingdings" pitchFamily="2" charset="2"/>
              <a:buChar char="§"/>
            </a:pPr>
            <a:r>
              <a:rPr lang="en-IN" sz="2800" dirty="0" smtClean="0">
                <a:latin typeface="Muli" charset="0"/>
                <a:cs typeface="Times New Roman" pitchFamily="18" charset="0"/>
              </a:rPr>
              <a:t>Anita Maria </a:t>
            </a:r>
            <a:r>
              <a:rPr lang="en-IN" sz="2800" dirty="0" err="1" smtClean="0">
                <a:latin typeface="Muli" charset="0"/>
                <a:cs typeface="Times New Roman" pitchFamily="18" charset="0"/>
              </a:rPr>
              <a:t>D’Souza</a:t>
            </a:r>
            <a:r>
              <a:rPr lang="en-IN" sz="2800" dirty="0" smtClean="0">
                <a:latin typeface="Muli" charset="0"/>
                <a:cs typeface="Times New Roman" pitchFamily="18" charset="0"/>
              </a:rPr>
              <a:t>,</a:t>
            </a:r>
            <a:endParaRPr lang="en-IN" sz="2800" dirty="0" smtClean="0">
              <a:latin typeface="Muli" charset="0"/>
              <a:cs typeface="Times New Roman" pitchFamily="18" charset="0"/>
            </a:endParaRPr>
          </a:p>
          <a:p>
            <a:pPr lvl="6">
              <a:buFont typeface="Wingdings" pitchFamily="2" charset="2"/>
              <a:buChar char="§"/>
            </a:pPr>
            <a:r>
              <a:rPr lang="en-IN" sz="2800" dirty="0" err="1" smtClean="0">
                <a:latin typeface="Muli" charset="0"/>
                <a:cs typeface="Times New Roman" pitchFamily="18" charset="0"/>
              </a:rPr>
              <a:t>Athira</a:t>
            </a:r>
            <a:r>
              <a:rPr lang="en-IN" sz="2800" dirty="0" smtClean="0">
                <a:latin typeface="Muli" charset="0"/>
                <a:cs typeface="Times New Roman" pitchFamily="18" charset="0"/>
              </a:rPr>
              <a:t> M </a:t>
            </a:r>
            <a:r>
              <a:rPr lang="en-IN" sz="2800" dirty="0" err="1" smtClean="0">
                <a:latin typeface="Muli" charset="0"/>
                <a:cs typeface="Times New Roman" pitchFamily="18" charset="0"/>
              </a:rPr>
              <a:t>Saseendran</a:t>
            </a:r>
            <a:r>
              <a:rPr lang="en-IN" sz="2800" dirty="0" smtClean="0">
                <a:latin typeface="Muli" charset="0"/>
                <a:cs typeface="Times New Roman" pitchFamily="18" charset="0"/>
              </a:rPr>
              <a:t>,</a:t>
            </a:r>
          </a:p>
          <a:p>
            <a:pPr lvl="6">
              <a:buFont typeface="Wingdings" pitchFamily="2" charset="2"/>
              <a:buChar char="§"/>
            </a:pPr>
            <a:r>
              <a:rPr lang="en-IN" sz="2800" dirty="0" err="1" smtClean="0">
                <a:latin typeface="Muli" charset="0"/>
                <a:cs typeface="Times New Roman" pitchFamily="18" charset="0"/>
              </a:rPr>
              <a:t>Meghana</a:t>
            </a:r>
            <a:r>
              <a:rPr lang="en-IN" sz="2800" dirty="0" smtClean="0">
                <a:latin typeface="Muli" charset="0"/>
                <a:cs typeface="Times New Roman" pitchFamily="18" charset="0"/>
              </a:rPr>
              <a:t> </a:t>
            </a:r>
            <a:r>
              <a:rPr lang="en-IN" sz="2800" dirty="0" smtClean="0">
                <a:latin typeface="Muli" charset="0"/>
                <a:cs typeface="Times New Roman" pitchFamily="18" charset="0"/>
              </a:rPr>
              <a:t>S </a:t>
            </a:r>
            <a:r>
              <a:rPr lang="en-IN" sz="2800" dirty="0" err="1" smtClean="0">
                <a:latin typeface="Muli" charset="0"/>
                <a:cs typeface="Times New Roman" pitchFamily="18" charset="0"/>
              </a:rPr>
              <a:t>Bangera</a:t>
            </a:r>
            <a:r>
              <a:rPr lang="en-IN" sz="2800" dirty="0" smtClean="0">
                <a:latin typeface="Muli" charset="0"/>
                <a:cs typeface="Times New Roman" pitchFamily="18" charset="0"/>
              </a:rPr>
              <a:t>,</a:t>
            </a:r>
          </a:p>
          <a:p>
            <a:pPr lvl="6">
              <a:buFont typeface="Wingdings" pitchFamily="2" charset="2"/>
              <a:buChar char="§"/>
            </a:pPr>
            <a:r>
              <a:rPr lang="en-IN" sz="2800" dirty="0" err="1" smtClean="0">
                <a:latin typeface="Muli" charset="0"/>
                <a:cs typeface="Times New Roman" pitchFamily="18" charset="0"/>
              </a:rPr>
              <a:t>Ramya</a:t>
            </a:r>
            <a:endParaRPr lang="en-IN" sz="2800" dirty="0" smtClean="0">
              <a:latin typeface="Muli" charset="0"/>
              <a:cs typeface="Times New Roman" pitchFamily="18" charset="0"/>
            </a:endParaRPr>
          </a:p>
          <a:p>
            <a:pPr lvl="6">
              <a:buNone/>
            </a:pPr>
            <a:endParaRPr lang="en-IN" sz="2800"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pPr marL="0" lvl="0" indent="0" algn="l" rtl="0">
              <a:spcBef>
                <a:spcPts val="600"/>
              </a:spcBef>
              <a:spcAft>
                <a:spcPts val="0"/>
              </a:spcAft>
              <a:buNone/>
            </a:pPr>
            <a:endParaRPr sz="2400"/>
          </a:p>
        </p:txBody>
      </p:sp>
      <p:cxnSp>
        <p:nvCxnSpPr>
          <p:cNvPr id="6" name="Straight Connector 5"/>
          <p:cNvCxnSpPr/>
          <p:nvPr/>
        </p:nvCxnSpPr>
        <p:spPr>
          <a:xfrm rot="5400000">
            <a:off x="1357308" y="2571750"/>
            <a:ext cx="5143500" cy="1588"/>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3"/>
          <p:cNvSpPr txBox="1">
            <a:spLocks noGrp="1"/>
          </p:cNvSpPr>
          <p:nvPr>
            <p:ph type="title"/>
          </p:nvPr>
        </p:nvSpPr>
        <p:spPr>
          <a:xfrm>
            <a:off x="1285852" y="500048"/>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002060"/>
                </a:solidFill>
                <a:latin typeface="Muli" charset="0"/>
                <a:cs typeface="Times New Roman" pitchFamily="18" charset="0"/>
              </a:rPr>
              <a:t>Introduction</a:t>
            </a:r>
            <a:endParaRPr b="1">
              <a:solidFill>
                <a:srgbClr val="002060"/>
              </a:solidFill>
              <a:latin typeface="Muli" charset="0"/>
              <a:cs typeface="Times New Roman" pitchFamily="18" charset="0"/>
            </a:endParaRPr>
          </a:p>
        </p:txBody>
      </p:sp>
      <p:sp>
        <p:nvSpPr>
          <p:cNvPr id="362" name="Google Shape;362;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3</a:t>
            </a:fld>
            <a:endParaRPr/>
          </a:p>
        </p:txBody>
      </p:sp>
      <p:sp>
        <p:nvSpPr>
          <p:cNvPr id="361" name="Google Shape;361;p13"/>
          <p:cNvSpPr txBox="1"/>
          <p:nvPr/>
        </p:nvSpPr>
        <p:spPr>
          <a:xfrm>
            <a:off x="785786" y="1428742"/>
            <a:ext cx="7958914" cy="3565934"/>
          </a:xfrm>
          <a:prstGeom prst="rect">
            <a:avLst/>
          </a:prstGeom>
          <a:noFill/>
          <a:ln>
            <a:noFill/>
          </a:ln>
        </p:spPr>
        <p:txBody>
          <a:bodyPr spcFirstLastPara="1" wrap="square" lIns="91425" tIns="91425" rIns="91425" bIns="91425" anchor="ctr" anchorCtr="0">
            <a:noAutofit/>
          </a:bodyPr>
          <a:lstStyle/>
          <a:p>
            <a:pPr marL="571500" lvl="0" indent="-457200">
              <a:spcBef>
                <a:spcPts val="600"/>
              </a:spcBef>
              <a:buClr>
                <a:schemeClr val="tx1"/>
              </a:buClr>
              <a:buSzPts val="1800"/>
              <a:buFont typeface="Arial" pitchFamily="34" charset="0"/>
              <a:buChar char="•"/>
            </a:pPr>
            <a:r>
              <a:rPr lang="en-IN" sz="2000" dirty="0" smtClean="0">
                <a:solidFill>
                  <a:schemeClr val="tx1"/>
                </a:solidFill>
                <a:latin typeface="Muli"/>
                <a:ea typeface="Muli"/>
                <a:cs typeface="Muli"/>
                <a:sym typeface="Muli"/>
              </a:rPr>
              <a:t>The main objective of this project is to develop an application that enables patients to view hospital details, book and pay for their appointments, and also to post online feedback and queries.</a:t>
            </a:r>
          </a:p>
          <a:p>
            <a:pPr marL="571500" lvl="0" indent="-457200">
              <a:spcBef>
                <a:spcPts val="600"/>
              </a:spcBef>
              <a:buClr>
                <a:schemeClr val="tx1"/>
              </a:buClr>
              <a:buSzPts val="1800"/>
              <a:buFont typeface="Arial" pitchFamily="34" charset="0"/>
              <a:buChar char="•"/>
            </a:pPr>
            <a:endParaRPr lang="en-IN" sz="2000" dirty="0" smtClean="0">
              <a:solidFill>
                <a:schemeClr val="tx1"/>
              </a:solidFill>
              <a:latin typeface="Muli"/>
              <a:ea typeface="Muli"/>
              <a:cs typeface="Muli"/>
              <a:sym typeface="Muli"/>
            </a:endParaRPr>
          </a:p>
          <a:p>
            <a:pPr marL="571500" lvl="0" indent="-457200">
              <a:buClr>
                <a:schemeClr val="tx1"/>
              </a:buClr>
              <a:buSzPts val="1800"/>
              <a:buFont typeface="Arial" pitchFamily="34" charset="0"/>
              <a:buChar char="•"/>
            </a:pPr>
            <a:r>
              <a:rPr lang="en-IN" sz="2000" dirty="0" smtClean="0">
                <a:solidFill>
                  <a:schemeClr val="tx1"/>
                </a:solidFill>
                <a:latin typeface="Muli"/>
                <a:ea typeface="Muli"/>
                <a:cs typeface="Muli"/>
                <a:sym typeface="Muli"/>
              </a:rPr>
              <a:t>The admin can perform operations such as adding doctor details, replying to the feedbacks and enquiries made by the end-user as well as managing user appointments.</a:t>
            </a:r>
          </a:p>
          <a:p>
            <a:pPr marL="571500" lvl="0" indent="-457200">
              <a:buClr>
                <a:srgbClr val="C6DAEC"/>
              </a:buClr>
              <a:buSzPts val="1800"/>
              <a:buFont typeface="Arial" pitchFamily="34" charset="0"/>
              <a:buChar char="•"/>
            </a:pPr>
            <a:endParaRPr lang="en" sz="2000" dirty="0" smtClean="0">
              <a:solidFill>
                <a:schemeClr val="tx1"/>
              </a:solidFill>
              <a:latin typeface="Times New Roman" pitchFamily="18" charset="0"/>
              <a:ea typeface="Muli"/>
              <a:cs typeface="Times New Roman" pitchFamily="18" charset="0"/>
              <a:sym typeface="Muli"/>
            </a:endParaRPr>
          </a:p>
          <a:p>
            <a:pPr marL="228600" lvl="0" indent="-228600" algn="l" rtl="0">
              <a:spcBef>
                <a:spcPts val="600"/>
              </a:spcBef>
              <a:spcAft>
                <a:spcPts val="0"/>
              </a:spcAft>
              <a:buClr>
                <a:schemeClr val="dk1"/>
              </a:buClr>
              <a:buSzPts val="1100"/>
              <a:buFont typeface="Arial" pitchFamily="34" charset="0"/>
              <a:buChar char="•"/>
            </a:pPr>
            <a:endParaRPr sz="1200" smtClean="0">
              <a:solidFill>
                <a:schemeClr val="tx1"/>
              </a:solidFill>
              <a:latin typeface="Times New Roman" pitchFamily="18" charset="0"/>
              <a:ea typeface="Muli"/>
              <a:cs typeface="Times New Roman" pitchFamily="18" charset="0"/>
              <a:sym typeface="Muli"/>
            </a:endParaRPr>
          </a:p>
          <a:p>
            <a:pPr marL="228600" lvl="0" indent="-228600" algn="l" rtl="0">
              <a:spcBef>
                <a:spcPts val="600"/>
              </a:spcBef>
              <a:spcAft>
                <a:spcPts val="0"/>
              </a:spcAft>
              <a:buFont typeface="Arial" pitchFamily="34" charset="0"/>
              <a:buChar char="•"/>
            </a:pPr>
            <a:endParaRPr sz="1200">
              <a:solidFill>
                <a:schemeClr val="tx1"/>
              </a:solidFill>
              <a:latin typeface="Times New Roman" pitchFamily="18" charset="0"/>
              <a:ea typeface="Muli"/>
              <a:cs typeface="Times New Roman" pitchFamily="18" charset="0"/>
              <a:sym typeface="Muli"/>
            </a:endParaRPr>
          </a:p>
        </p:txBody>
      </p:sp>
    </p:spTree>
  </p:cSld>
  <p:clrMapOvr>
    <a:masterClrMapping/>
  </p:clrMapOvr>
  <p:transition>
    <p:cut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4"/>
          <p:cNvSpPr txBox="1">
            <a:spLocks noGrp="1"/>
          </p:cNvSpPr>
          <p:nvPr>
            <p:ph type="title"/>
          </p:nvPr>
        </p:nvSpPr>
        <p:spPr>
          <a:xfrm>
            <a:off x="1857356" y="0"/>
            <a:ext cx="60156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2060"/>
                </a:solidFill>
                <a:latin typeface="Muli" charset="0"/>
                <a:cs typeface="Times New Roman" pitchFamily="18" charset="0"/>
              </a:rPr>
              <a:t>Problem Statement</a:t>
            </a:r>
            <a:endParaRPr b="1">
              <a:solidFill>
                <a:srgbClr val="002060"/>
              </a:solidFill>
              <a:latin typeface="Muli" charset="0"/>
              <a:cs typeface="Times New Roman" pitchFamily="18" charset="0"/>
            </a:endParaRPr>
          </a:p>
        </p:txBody>
      </p:sp>
      <p:sp>
        <p:nvSpPr>
          <p:cNvPr id="371" name="Google Shape;371;p14"/>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4</a:t>
            </a:fld>
            <a:endParaRPr/>
          </a:p>
        </p:txBody>
      </p:sp>
      <p:sp>
        <p:nvSpPr>
          <p:cNvPr id="368" name="Google Shape;368;p14"/>
          <p:cNvSpPr/>
          <p:nvPr/>
        </p:nvSpPr>
        <p:spPr>
          <a:xfrm>
            <a:off x="571473" y="1785932"/>
            <a:ext cx="2357453" cy="1867518"/>
          </a:xfrm>
          <a:prstGeom prst="homePlate">
            <a:avLst>
              <a:gd name="adj" fmla="val 3012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solidFill>
                  <a:schemeClr val="bg1"/>
                </a:solidFill>
                <a:latin typeface="Muli" charset="0"/>
                <a:ea typeface="Muli"/>
                <a:cs typeface="Times New Roman" pitchFamily="18" charset="0"/>
                <a:sym typeface="Muli"/>
              </a:rPr>
              <a:t>An Application for the patient to book and pay for hospital appointments.</a:t>
            </a:r>
            <a:endParaRPr sz="1800">
              <a:solidFill>
                <a:schemeClr val="bg1"/>
              </a:solidFill>
              <a:latin typeface="Muli" charset="0"/>
              <a:ea typeface="Muli"/>
              <a:cs typeface="Times New Roman" pitchFamily="18" charset="0"/>
              <a:sym typeface="Muli"/>
            </a:endParaRPr>
          </a:p>
        </p:txBody>
      </p:sp>
      <p:sp>
        <p:nvSpPr>
          <p:cNvPr id="369" name="Google Shape;369;p14"/>
          <p:cNvSpPr/>
          <p:nvPr/>
        </p:nvSpPr>
        <p:spPr>
          <a:xfrm>
            <a:off x="2786050" y="1785932"/>
            <a:ext cx="2857519" cy="1867518"/>
          </a:xfrm>
          <a:prstGeom prst="chevron">
            <a:avLst>
              <a:gd name="adj" fmla="val 29853"/>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solidFill>
                  <a:schemeClr val="bg1"/>
                </a:solidFill>
                <a:latin typeface="Muli" charset="0"/>
                <a:ea typeface="Muli"/>
                <a:cs typeface="Times New Roman" pitchFamily="18" charset="0"/>
                <a:sym typeface="Muli"/>
              </a:rPr>
              <a:t>An Application for the admin to manage appointment and doctor details.</a:t>
            </a:r>
            <a:endParaRPr sz="1800">
              <a:solidFill>
                <a:schemeClr val="bg1"/>
              </a:solidFill>
              <a:latin typeface="Muli" charset="0"/>
              <a:ea typeface="Muli"/>
              <a:cs typeface="Times New Roman" pitchFamily="18" charset="0"/>
              <a:sym typeface="Muli"/>
            </a:endParaRPr>
          </a:p>
        </p:txBody>
      </p:sp>
      <p:sp>
        <p:nvSpPr>
          <p:cNvPr id="370" name="Google Shape;370;p14"/>
          <p:cNvSpPr/>
          <p:nvPr/>
        </p:nvSpPr>
        <p:spPr>
          <a:xfrm>
            <a:off x="5357818" y="1785932"/>
            <a:ext cx="3357586" cy="1867518"/>
          </a:xfrm>
          <a:prstGeom prst="chevron">
            <a:avLst>
              <a:gd name="adj" fmla="val 29853"/>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algn="ctr"/>
            <a:endParaRPr lang="en-IN" sz="1800" dirty="0" smtClean="0">
              <a:solidFill>
                <a:schemeClr val="bg1"/>
              </a:solidFill>
              <a:latin typeface="Muli" charset="0"/>
              <a:ea typeface="Muli"/>
              <a:cs typeface="Times New Roman" pitchFamily="18" charset="0"/>
              <a:sym typeface="Muli"/>
            </a:endParaRPr>
          </a:p>
          <a:p>
            <a:pPr algn="ctr"/>
            <a:r>
              <a:rPr lang="en-IN" sz="1800" dirty="0" smtClean="0">
                <a:solidFill>
                  <a:schemeClr val="bg1"/>
                </a:solidFill>
                <a:latin typeface="Muli" charset="0"/>
                <a:ea typeface="Muli"/>
                <a:cs typeface="Times New Roman" pitchFamily="18" charset="0"/>
                <a:sym typeface="Muli"/>
              </a:rPr>
              <a:t>An Application that helps the users to view hospital details, and also post hospital-related  feedback and queries.</a:t>
            </a:r>
          </a:p>
          <a:p>
            <a:pPr marL="0" lvl="0" indent="0" algn="ctr" rtl="0">
              <a:spcBef>
                <a:spcPts val="0"/>
              </a:spcBef>
              <a:spcAft>
                <a:spcPts val="0"/>
              </a:spcAft>
              <a:buNone/>
            </a:pPr>
            <a:endParaRPr sz="1800">
              <a:solidFill>
                <a:schemeClr val="bg1"/>
              </a:solidFill>
              <a:latin typeface="Muli" charset="0"/>
              <a:ea typeface="Muli"/>
              <a:cs typeface="Times New Roman" pitchFamily="18" charset="0"/>
              <a:sym typeface="Mul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5"/>
          <p:cNvSpPr txBox="1">
            <a:spLocks noGrp="1"/>
          </p:cNvSpPr>
          <p:nvPr>
            <p:ph type="title"/>
          </p:nvPr>
        </p:nvSpPr>
        <p:spPr>
          <a:xfrm>
            <a:off x="1500166" y="714362"/>
            <a:ext cx="6852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002060"/>
                </a:solidFill>
                <a:latin typeface="Muli" charset="0"/>
                <a:cs typeface="Times New Roman" pitchFamily="18" charset="0"/>
              </a:rPr>
              <a:t>Scope of the Project</a:t>
            </a:r>
            <a:endParaRPr b="1">
              <a:solidFill>
                <a:srgbClr val="002060"/>
              </a:solidFill>
              <a:latin typeface="Muli" charset="0"/>
              <a:cs typeface="Times New Roman" pitchFamily="18" charset="0"/>
            </a:endParaRPr>
          </a:p>
        </p:txBody>
      </p:sp>
      <p:sp>
        <p:nvSpPr>
          <p:cNvPr id="377" name="Google Shape;377;p15"/>
          <p:cNvSpPr txBox="1">
            <a:spLocks noGrp="1"/>
          </p:cNvSpPr>
          <p:nvPr>
            <p:ph type="body" idx="1"/>
          </p:nvPr>
        </p:nvSpPr>
        <p:spPr>
          <a:xfrm>
            <a:off x="1571604" y="1714494"/>
            <a:ext cx="2857520" cy="30003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latin typeface="Muli" charset="0"/>
                <a:ea typeface="Open Sans"/>
                <a:cs typeface="Times New Roman" pitchFamily="18" charset="0"/>
                <a:sym typeface="Open Sans"/>
              </a:rPr>
              <a:t>This application will </a:t>
            </a:r>
            <a:r>
              <a:rPr lang="en" sz="2000" dirty="0" smtClean="0">
                <a:latin typeface="Muli" charset="0"/>
                <a:ea typeface="Open Sans"/>
                <a:cs typeface="Times New Roman" pitchFamily="18" charset="0"/>
                <a:sym typeface="Open Sans"/>
              </a:rPr>
              <a:t>allow </a:t>
            </a:r>
            <a:r>
              <a:rPr lang="en" sz="2000" dirty="0">
                <a:latin typeface="Muli" charset="0"/>
                <a:ea typeface="Open Sans"/>
                <a:cs typeface="Times New Roman" pitchFamily="18" charset="0"/>
                <a:sym typeface="Open Sans"/>
              </a:rPr>
              <a:t>users to </a:t>
            </a:r>
            <a:r>
              <a:rPr lang="en" sz="2000" dirty="0" smtClean="0">
                <a:latin typeface="Muli" charset="0"/>
                <a:ea typeface="Open Sans"/>
                <a:cs typeface="Times New Roman" pitchFamily="18" charset="0"/>
                <a:sym typeface="Open Sans"/>
              </a:rPr>
              <a:t>book online  appointments and pay for the same online as well as post feedbacks and queries about the hospital</a:t>
            </a:r>
            <a:endParaRPr sz="2000">
              <a:latin typeface="Muli" charset="0"/>
              <a:cs typeface="Times New Roman" pitchFamily="18" charset="0"/>
            </a:endParaRPr>
          </a:p>
        </p:txBody>
      </p:sp>
      <p:sp>
        <p:nvSpPr>
          <p:cNvPr id="378" name="Google Shape;378;p15"/>
          <p:cNvSpPr txBox="1">
            <a:spLocks noGrp="1"/>
          </p:cNvSpPr>
          <p:nvPr>
            <p:ph type="body" idx="2"/>
          </p:nvPr>
        </p:nvSpPr>
        <p:spPr>
          <a:xfrm>
            <a:off x="5000628" y="1714494"/>
            <a:ext cx="2786082" cy="30003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noAutofit/>
          </a:bodyPr>
          <a:lstStyle/>
          <a:p>
            <a:pPr marL="0" lvl="0" indent="0" algn="l" rtl="0">
              <a:spcBef>
                <a:spcPts val="600"/>
              </a:spcBef>
              <a:spcAft>
                <a:spcPts val="0"/>
              </a:spcAft>
              <a:buNone/>
            </a:pPr>
            <a:r>
              <a:rPr lang="en" sz="2000" dirty="0" smtClean="0">
                <a:latin typeface="Muli" charset="0"/>
                <a:cs typeface="Times New Roman" pitchFamily="18" charset="0"/>
              </a:rPr>
              <a:t>The application will be useful to the admin to add doctor details, manage appointment information and respond to user-end feedbacks.</a:t>
            </a:r>
            <a:endParaRPr sz="2000">
              <a:latin typeface="Muli" charset="0"/>
              <a:cs typeface="Times New Roman" pitchFamily="18" charset="0"/>
            </a:endParaRPr>
          </a:p>
        </p:txBody>
      </p:sp>
      <p:sp>
        <p:nvSpPr>
          <p:cNvPr id="380" name="Google Shape;380;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16"/>
          <p:cNvSpPr/>
          <p:nvPr/>
        </p:nvSpPr>
        <p:spPr>
          <a:xfrm>
            <a:off x="3357554" y="1428742"/>
            <a:ext cx="2369700" cy="1987800"/>
          </a:xfrm>
          <a:prstGeom prst="hexagon">
            <a:avLst>
              <a:gd name="adj" fmla="val 29110"/>
              <a:gd name="vf" fmla="val 115470"/>
            </a:avLst>
          </a:prstGeom>
          <a:solidFill>
            <a:srgbClr val="18476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smtClean="0">
                <a:solidFill>
                  <a:srgbClr val="C6DAEC"/>
                </a:solidFill>
                <a:latin typeface="Times New Roman" pitchFamily="18" charset="0"/>
                <a:ea typeface="Muli"/>
                <a:cs typeface="Times New Roman" pitchFamily="18" charset="0"/>
                <a:sym typeface="Muli"/>
              </a:rPr>
              <a:t>BackEnd</a:t>
            </a:r>
            <a:endParaRPr sz="2800" b="1" smtClean="0">
              <a:solidFill>
                <a:srgbClr val="C6DAEC"/>
              </a:solidFill>
              <a:latin typeface="Times New Roman" pitchFamily="18" charset="0"/>
              <a:ea typeface="Muli"/>
              <a:cs typeface="Times New Roman" pitchFamily="18" charset="0"/>
              <a:sym typeface="Muli"/>
            </a:endParaRPr>
          </a:p>
          <a:p>
            <a:pPr marL="0" lvl="0" indent="0" algn="ctr" rtl="0">
              <a:spcBef>
                <a:spcPts val="0"/>
              </a:spcBef>
              <a:spcAft>
                <a:spcPts val="0"/>
              </a:spcAft>
              <a:buNone/>
            </a:pPr>
            <a:r>
              <a:rPr lang="en" sz="1600" b="1" dirty="0" smtClean="0">
                <a:solidFill>
                  <a:srgbClr val="C6DAEC"/>
                </a:solidFill>
                <a:latin typeface="Times New Roman" pitchFamily="18" charset="0"/>
                <a:ea typeface="Muli"/>
                <a:cs typeface="Times New Roman" pitchFamily="18" charset="0"/>
                <a:sym typeface="Muli"/>
              </a:rPr>
              <a:t>MySQL</a:t>
            </a:r>
            <a:endParaRPr sz="1600" b="1">
              <a:solidFill>
                <a:srgbClr val="C6DAEC"/>
              </a:solidFill>
              <a:latin typeface="Times New Roman" pitchFamily="18" charset="0"/>
              <a:ea typeface="Muli"/>
              <a:cs typeface="Times New Roman" pitchFamily="18" charset="0"/>
              <a:sym typeface="Muli"/>
            </a:endParaRPr>
          </a:p>
        </p:txBody>
      </p:sp>
      <p:sp>
        <p:nvSpPr>
          <p:cNvPr id="389" name="Google Shape;389;p16"/>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6</a:t>
            </a:fld>
            <a:endParaRPr/>
          </a:p>
        </p:txBody>
      </p:sp>
      <p:sp>
        <p:nvSpPr>
          <p:cNvPr id="386" name="Google Shape;386;p16"/>
          <p:cNvSpPr txBox="1">
            <a:spLocks noGrp="1"/>
          </p:cNvSpPr>
          <p:nvPr>
            <p:ph type="title" idx="4294967295"/>
          </p:nvPr>
        </p:nvSpPr>
        <p:spPr>
          <a:xfrm>
            <a:off x="1928794" y="285734"/>
            <a:ext cx="6343650" cy="6445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a:solidFill>
                  <a:srgbClr val="002060"/>
                </a:solidFill>
                <a:latin typeface="Muli" charset="0"/>
                <a:cs typeface="Times New Roman" pitchFamily="18" charset="0"/>
              </a:rPr>
              <a:t>Technology Stack Used</a:t>
            </a:r>
            <a:endParaRPr sz="4000" b="1">
              <a:solidFill>
                <a:srgbClr val="002060"/>
              </a:solidFill>
              <a:latin typeface="Muli" charset="0"/>
              <a:cs typeface="Times New Roman" pitchFamily="18" charset="0"/>
            </a:endParaRPr>
          </a:p>
        </p:txBody>
      </p:sp>
      <p:sp>
        <p:nvSpPr>
          <p:cNvPr id="387" name="Google Shape;387;p16"/>
          <p:cNvSpPr/>
          <p:nvPr/>
        </p:nvSpPr>
        <p:spPr>
          <a:xfrm>
            <a:off x="214282" y="1571618"/>
            <a:ext cx="3304500" cy="3017685"/>
          </a:xfrm>
          <a:prstGeom prst="hexagon">
            <a:avLst>
              <a:gd name="adj" fmla="val 29110"/>
              <a:gd name="vf" fmla="val 115470"/>
            </a:avLst>
          </a:prstGeom>
          <a:noFill/>
          <a:ln w="952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lvl="0" algn="ctr"/>
            <a:r>
              <a:rPr lang="en-IN" sz="2400" b="1" dirty="0" smtClean="0">
                <a:solidFill>
                  <a:schemeClr val="tx2"/>
                </a:solidFill>
                <a:latin typeface="Muli" charset="0"/>
                <a:ea typeface="Muli"/>
                <a:cs typeface="Times New Roman" pitchFamily="18" charset="0"/>
                <a:sym typeface="Muli"/>
              </a:rPr>
              <a:t>Front End</a:t>
            </a:r>
          </a:p>
          <a:p>
            <a:pPr marL="457200" lvl="0" indent="-317500">
              <a:buClr>
                <a:srgbClr val="002060"/>
              </a:buClr>
              <a:buSzPts val="1400"/>
              <a:buFont typeface="Muli"/>
              <a:buChar char="●"/>
            </a:pPr>
            <a:r>
              <a:rPr lang="en-IN" sz="1800" dirty="0" smtClean="0">
                <a:solidFill>
                  <a:schemeClr val="tx2"/>
                </a:solidFill>
                <a:latin typeface="Muli" charset="0"/>
                <a:ea typeface="Muli"/>
                <a:cs typeface="Times New Roman" pitchFamily="18" charset="0"/>
                <a:sym typeface="Muli"/>
              </a:rPr>
              <a:t>HTML5</a:t>
            </a:r>
          </a:p>
          <a:p>
            <a:pPr marL="457200" lvl="0" indent="-317500">
              <a:buClr>
                <a:srgbClr val="002060"/>
              </a:buClr>
              <a:buSzPts val="1400"/>
              <a:buFont typeface="Muli"/>
              <a:buChar char="●"/>
            </a:pPr>
            <a:r>
              <a:rPr lang="en-IN" sz="1800" dirty="0" smtClean="0">
                <a:solidFill>
                  <a:schemeClr val="tx2"/>
                </a:solidFill>
                <a:latin typeface="Muli" charset="0"/>
                <a:ea typeface="Muli"/>
                <a:cs typeface="Times New Roman" pitchFamily="18" charset="0"/>
                <a:sym typeface="Muli"/>
              </a:rPr>
              <a:t>CSS3</a:t>
            </a:r>
          </a:p>
          <a:p>
            <a:pPr marL="457200" lvl="0" indent="-317500">
              <a:buClr>
                <a:srgbClr val="002060"/>
              </a:buClr>
              <a:buSzPts val="1400"/>
              <a:buFont typeface="Muli"/>
              <a:buChar char="●"/>
            </a:pPr>
            <a:r>
              <a:rPr lang="en-IN" sz="1800" dirty="0" smtClean="0">
                <a:solidFill>
                  <a:schemeClr val="tx2"/>
                </a:solidFill>
                <a:latin typeface="Muli" charset="0"/>
                <a:ea typeface="Muli"/>
                <a:cs typeface="Times New Roman" pitchFamily="18" charset="0"/>
                <a:sym typeface="Muli"/>
              </a:rPr>
              <a:t>JavaScript</a:t>
            </a:r>
          </a:p>
          <a:p>
            <a:pPr marL="457200" lvl="0" indent="-317500">
              <a:buClr>
                <a:srgbClr val="002060"/>
              </a:buClr>
              <a:buSzPts val="1400"/>
              <a:buFont typeface="Muli"/>
              <a:buChar char="●"/>
            </a:pPr>
            <a:r>
              <a:rPr lang="en-IN" sz="1800" dirty="0" err="1" smtClean="0">
                <a:solidFill>
                  <a:schemeClr val="tx2"/>
                </a:solidFill>
                <a:latin typeface="Muli" charset="0"/>
                <a:ea typeface="Muli"/>
                <a:cs typeface="Times New Roman" pitchFamily="18" charset="0"/>
                <a:sym typeface="Muli"/>
              </a:rPr>
              <a:t>TypeScript</a:t>
            </a:r>
            <a:endParaRPr lang="en-IN" sz="1800" dirty="0" smtClean="0">
              <a:solidFill>
                <a:schemeClr val="tx2"/>
              </a:solidFill>
              <a:latin typeface="Muli" charset="0"/>
              <a:ea typeface="Muli"/>
              <a:cs typeface="Times New Roman" pitchFamily="18" charset="0"/>
              <a:sym typeface="Muli"/>
            </a:endParaRPr>
          </a:p>
          <a:p>
            <a:pPr marL="457200" lvl="0" indent="-317500">
              <a:buClr>
                <a:srgbClr val="002060"/>
              </a:buClr>
              <a:buSzPts val="1400"/>
              <a:buFont typeface="Muli"/>
              <a:buChar char="●"/>
            </a:pPr>
            <a:r>
              <a:rPr lang="en-IN" sz="1800" dirty="0" smtClean="0">
                <a:solidFill>
                  <a:schemeClr val="tx2"/>
                </a:solidFill>
                <a:latin typeface="Muli" charset="0"/>
                <a:ea typeface="Muli"/>
                <a:cs typeface="Times New Roman" pitchFamily="18" charset="0"/>
                <a:sym typeface="Muli"/>
              </a:rPr>
              <a:t>Bootstrap 4</a:t>
            </a:r>
          </a:p>
          <a:p>
            <a:pPr marL="457200" lvl="0" indent="-317500">
              <a:buClr>
                <a:srgbClr val="002060"/>
              </a:buClr>
              <a:buSzPts val="1400"/>
              <a:buFont typeface="Muli"/>
              <a:buChar char="●"/>
            </a:pPr>
            <a:r>
              <a:rPr lang="en-IN" sz="1800" dirty="0" smtClean="0">
                <a:solidFill>
                  <a:schemeClr val="tx2"/>
                </a:solidFill>
                <a:latin typeface="Muli" charset="0"/>
                <a:ea typeface="Muli"/>
                <a:cs typeface="Times New Roman" pitchFamily="18" charset="0"/>
                <a:sym typeface="Muli"/>
              </a:rPr>
              <a:t>Angular 8</a:t>
            </a:r>
          </a:p>
        </p:txBody>
      </p:sp>
      <p:sp>
        <p:nvSpPr>
          <p:cNvPr id="388" name="Google Shape;388;p16"/>
          <p:cNvSpPr/>
          <p:nvPr/>
        </p:nvSpPr>
        <p:spPr>
          <a:xfrm>
            <a:off x="5500694" y="1285866"/>
            <a:ext cx="3643306" cy="3357586"/>
          </a:xfrm>
          <a:prstGeom prst="hexagon">
            <a:avLst>
              <a:gd name="adj" fmla="val 29110"/>
              <a:gd name="vf" fmla="val 115470"/>
            </a:avLst>
          </a:prstGeom>
          <a:noFill/>
          <a:ln w="9525" cap="flat" cmpd="sng">
            <a:solidFill>
              <a:srgbClr val="19BBD5"/>
            </a:solidFill>
            <a:prstDash val="dash"/>
            <a:round/>
            <a:headEnd type="none" w="sm" len="sm"/>
            <a:tailEnd type="none" w="sm" len="sm"/>
          </a:ln>
        </p:spPr>
        <p:txBody>
          <a:bodyPr spcFirstLastPara="1" wrap="square" lIns="91425" tIns="91425" rIns="91425" bIns="91425" anchor="ctr" anchorCtr="0">
            <a:noAutofit/>
          </a:bodyPr>
          <a:lstStyle/>
          <a:p>
            <a:pPr lvl="0" algn="ctr">
              <a:buClr>
                <a:schemeClr val="dk1"/>
              </a:buClr>
              <a:buSzPts val="1100"/>
            </a:pPr>
            <a:r>
              <a:rPr lang="en-IN" sz="2800" b="1" dirty="0" err="1" smtClean="0">
                <a:solidFill>
                  <a:schemeClr val="tx2"/>
                </a:solidFill>
                <a:latin typeface="Muli" charset="0"/>
                <a:ea typeface="Muli"/>
                <a:cs typeface="Times New Roman" pitchFamily="18" charset="0"/>
                <a:sym typeface="Muli"/>
              </a:rPr>
              <a:t>MiddleWare</a:t>
            </a:r>
            <a:endParaRPr lang="en-IN" sz="2800" b="1" dirty="0" smtClean="0">
              <a:solidFill>
                <a:schemeClr val="tx2"/>
              </a:solidFill>
              <a:latin typeface="Muli" charset="0"/>
              <a:ea typeface="Muli"/>
              <a:cs typeface="Times New Roman" pitchFamily="18" charset="0"/>
              <a:sym typeface="Muli"/>
            </a:endParaRPr>
          </a:p>
          <a:p>
            <a:pPr marL="457200" lvl="0" indent="-317500">
              <a:buClr>
                <a:srgbClr val="002060"/>
              </a:buClr>
              <a:buSzPts val="1400"/>
              <a:buFont typeface="Arial" pitchFamily="34" charset="0"/>
              <a:buChar char="•"/>
            </a:pPr>
            <a:r>
              <a:rPr lang="en-IN" sz="1600" dirty="0" smtClean="0">
                <a:solidFill>
                  <a:schemeClr val="tx1"/>
                </a:solidFill>
                <a:latin typeface="Muli" charset="0"/>
                <a:ea typeface="Muli"/>
                <a:cs typeface="Muli"/>
                <a:sym typeface="Muli"/>
              </a:rPr>
              <a:t>Java 8.x</a:t>
            </a:r>
          </a:p>
          <a:p>
            <a:pPr marL="457200" lvl="0" indent="-317500">
              <a:buClr>
                <a:srgbClr val="002060"/>
              </a:buClr>
              <a:buSzPts val="1400"/>
              <a:buFont typeface="Arial" pitchFamily="34" charset="0"/>
              <a:buChar char="•"/>
            </a:pPr>
            <a:r>
              <a:rPr lang="en-IN" sz="1600" dirty="0" smtClean="0">
                <a:solidFill>
                  <a:schemeClr val="tx1"/>
                </a:solidFill>
                <a:latin typeface="Muli" charset="0"/>
                <a:ea typeface="Muli"/>
                <a:cs typeface="Muli"/>
                <a:sym typeface="Muli"/>
              </a:rPr>
              <a:t>Spring 5.1.9</a:t>
            </a:r>
          </a:p>
          <a:p>
            <a:pPr marL="457200" lvl="0" indent="-317500">
              <a:buClr>
                <a:srgbClr val="002060"/>
              </a:buClr>
              <a:buSzPts val="1400"/>
              <a:buFont typeface="Arial" pitchFamily="34" charset="0"/>
              <a:buChar char="•"/>
            </a:pPr>
            <a:r>
              <a:rPr lang="en-IN" sz="1600" dirty="0" smtClean="0">
                <a:solidFill>
                  <a:schemeClr val="tx1"/>
                </a:solidFill>
                <a:latin typeface="Muli" charset="0"/>
                <a:ea typeface="Muli"/>
                <a:cs typeface="Muli"/>
                <a:sym typeface="Muli"/>
              </a:rPr>
              <a:t>Spring Boot 2.1.8</a:t>
            </a:r>
          </a:p>
          <a:p>
            <a:pPr marL="457200" lvl="0" indent="-317500">
              <a:buClr>
                <a:srgbClr val="002060"/>
              </a:buClr>
              <a:buSzPts val="1400"/>
              <a:buFont typeface="Arial" pitchFamily="34" charset="0"/>
              <a:buChar char="•"/>
            </a:pPr>
            <a:r>
              <a:rPr lang="en-IN" sz="1600" dirty="0" smtClean="0">
                <a:solidFill>
                  <a:schemeClr val="tx1"/>
                </a:solidFill>
                <a:latin typeface="Muli" charset="0"/>
                <a:ea typeface="Muli"/>
                <a:cs typeface="Muli"/>
                <a:sym typeface="Muli"/>
              </a:rPr>
              <a:t>Eureka Discovery Client</a:t>
            </a:r>
          </a:p>
          <a:p>
            <a:pPr marL="457200" lvl="0" indent="-317500">
              <a:buClr>
                <a:srgbClr val="002060"/>
              </a:buClr>
              <a:buSzPts val="1400"/>
              <a:buFont typeface="Arial" pitchFamily="34" charset="0"/>
              <a:buChar char="•"/>
            </a:pPr>
            <a:r>
              <a:rPr lang="en-IN" sz="1600" dirty="0" smtClean="0">
                <a:solidFill>
                  <a:schemeClr val="tx1"/>
                </a:solidFill>
                <a:latin typeface="Muli" charset="0"/>
                <a:ea typeface="Muli"/>
                <a:cs typeface="Muli"/>
                <a:sym typeface="Muli"/>
              </a:rPr>
              <a:t>JPA</a:t>
            </a:r>
          </a:p>
          <a:p>
            <a:pPr marL="457200" lvl="0" indent="-317500">
              <a:buClr>
                <a:srgbClr val="002060"/>
              </a:buClr>
              <a:buSzPts val="1400"/>
              <a:buFont typeface="Arial" pitchFamily="34" charset="0"/>
              <a:buChar char="•"/>
            </a:pPr>
            <a:r>
              <a:rPr lang="en-IN" sz="1600" dirty="0" err="1" smtClean="0">
                <a:solidFill>
                  <a:schemeClr val="tx1"/>
                </a:solidFill>
                <a:latin typeface="Muli" charset="0"/>
                <a:ea typeface="Muli"/>
                <a:cs typeface="Muli"/>
                <a:sym typeface="Muli"/>
              </a:rPr>
              <a:t>Zuul</a:t>
            </a:r>
            <a:r>
              <a:rPr lang="en-IN" sz="1600" dirty="0" smtClean="0">
                <a:solidFill>
                  <a:schemeClr val="tx1"/>
                </a:solidFill>
                <a:latin typeface="Muli" charset="0"/>
                <a:ea typeface="Muli"/>
                <a:cs typeface="Muli"/>
                <a:sym typeface="Muli"/>
              </a:rPr>
              <a:t> Server</a:t>
            </a:r>
          </a:p>
          <a:p>
            <a:pPr marL="457200" lvl="0" indent="-317500">
              <a:buClr>
                <a:srgbClr val="002060"/>
              </a:buClr>
              <a:buSzPts val="1400"/>
              <a:buFont typeface="Arial" pitchFamily="34" charset="0"/>
              <a:buChar char="•"/>
            </a:pPr>
            <a:r>
              <a:rPr lang="en-IN" sz="1600" dirty="0" smtClean="0">
                <a:solidFill>
                  <a:schemeClr val="tx1"/>
                </a:solidFill>
                <a:latin typeface="Muli" charset="0"/>
                <a:ea typeface="Muli"/>
                <a:cs typeface="Muli"/>
                <a:sym typeface="Muli"/>
              </a:rPr>
              <a:t>Lombok</a:t>
            </a:r>
            <a:endParaRPr lang="en-IN" sz="1600" dirty="0">
              <a:solidFill>
                <a:schemeClr val="tx1"/>
              </a:solidFill>
              <a:latin typeface="Muli" charset="0"/>
              <a:ea typeface="Muli"/>
              <a:cs typeface="Muli"/>
              <a:sym typeface="Mul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28" y="1500180"/>
            <a:ext cx="5638800" cy="1159800"/>
          </a:xfrm>
        </p:spPr>
        <p:txBody>
          <a:bodyPr/>
          <a:lstStyle/>
          <a:p>
            <a:r>
              <a:rPr lang="en-IN" sz="4000" b="1" dirty="0" smtClean="0">
                <a:solidFill>
                  <a:srgbClr val="002060"/>
                </a:solidFill>
                <a:latin typeface="Muli" charset="0"/>
              </a:rPr>
              <a:t>Class Diagram</a:t>
            </a:r>
            <a:endParaRPr lang="en-IN" sz="4000" b="1" dirty="0">
              <a:solidFill>
                <a:srgbClr val="002060"/>
              </a:solidFill>
              <a:latin typeface="Muli" charset="0"/>
            </a:endParaRPr>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19"/>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a:t>
            </a:r>
            <a:endParaRPr/>
          </a:p>
        </p:txBody>
      </p:sp>
      <p:sp>
        <p:nvSpPr>
          <p:cNvPr id="413" name="Google Shape;413;p1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8</a:t>
            </a:fld>
            <a:endParaRPr/>
          </a:p>
        </p:txBody>
      </p:sp>
      <p:pic>
        <p:nvPicPr>
          <p:cNvPr id="5" name="Picture 4" descr="class diagram.jpg"/>
          <p:cNvPicPr>
            <a:picLocks noChangeAspect="1"/>
          </p:cNvPicPr>
          <p:nvPr/>
        </p:nvPicPr>
        <p:blipFill>
          <a:blip r:embed="rId3"/>
          <a:stretch>
            <a:fillRect/>
          </a:stretch>
        </p:blipFill>
        <p:spPr>
          <a:xfrm>
            <a:off x="357166" y="0"/>
            <a:ext cx="8572559" cy="51435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21"/>
          <p:cNvSpPr txBox="1">
            <a:spLocks noGrp="1"/>
          </p:cNvSpPr>
          <p:nvPr>
            <p:ph type="ctrTitle"/>
          </p:nvPr>
        </p:nvSpPr>
        <p:spPr>
          <a:xfrm>
            <a:off x="1643042" y="1571618"/>
            <a:ext cx="7072362"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a:solidFill>
                  <a:srgbClr val="002060"/>
                </a:solidFill>
                <a:latin typeface="Muli" charset="0"/>
                <a:cs typeface="Times New Roman" pitchFamily="18" charset="0"/>
              </a:rPr>
              <a:t>Microservice Architecture</a:t>
            </a:r>
            <a:endParaRPr sz="4000" b="1">
              <a:solidFill>
                <a:srgbClr val="002060"/>
              </a:solidFill>
              <a:latin typeface="Muli" charset="0"/>
              <a:cs typeface="Times New Roman" pitchFamily="18" charset="0"/>
            </a:endParaRPr>
          </a:p>
        </p:txBody>
      </p:sp>
      <p:sp>
        <p:nvSpPr>
          <p:cNvPr id="427" name="Google Shape;427;p21"/>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8676</TotalTime>
  <Words>302</Words>
  <PresentationFormat>On-screen Show (16:9)</PresentationFormat>
  <Paragraphs>75</Paragraphs>
  <Slides>19</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Muli</vt:lpstr>
      <vt:lpstr>Times New Roman</vt:lpstr>
      <vt:lpstr>Calibri</vt:lpstr>
      <vt:lpstr>Wingdings</vt:lpstr>
      <vt:lpstr>Open Sans</vt:lpstr>
      <vt:lpstr>Nixie One</vt:lpstr>
      <vt:lpstr>Office Theme</vt:lpstr>
      <vt:lpstr>PEOPLE’S HEALTH</vt:lpstr>
      <vt:lpstr>Team Members</vt:lpstr>
      <vt:lpstr>Introduction</vt:lpstr>
      <vt:lpstr>Problem Statement</vt:lpstr>
      <vt:lpstr>Scope of the Project</vt:lpstr>
      <vt:lpstr>Technology Stack Used</vt:lpstr>
      <vt:lpstr>Class Diagram</vt:lpstr>
      <vt:lpstr>Slide 8</vt:lpstr>
      <vt:lpstr>Microservice Architecture</vt:lpstr>
      <vt:lpstr>Slide 10</vt:lpstr>
      <vt:lpstr>Slide 11</vt:lpstr>
      <vt:lpstr>Slide 12</vt:lpstr>
      <vt:lpstr>Angular Architecture</vt:lpstr>
      <vt:lpstr>Slide 14</vt:lpstr>
      <vt:lpstr>Deployment</vt:lpstr>
      <vt:lpstr>TESTING</vt:lpstr>
      <vt:lpstr>Slide 17</vt:lpstr>
      <vt:lpstr>Future Scope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 Tracker</dc:title>
  <dc:creator>b4ibmjava08</dc:creator>
  <cp:lastModifiedBy>b8ibmjava06</cp:lastModifiedBy>
  <cp:revision>225</cp:revision>
  <dcterms:modified xsi:type="dcterms:W3CDTF">2019-12-11T07:12:35Z</dcterms:modified>
</cp:coreProperties>
</file>