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7" r:id="rId9"/>
    <p:sldId id="269" r:id="rId10"/>
    <p:sldId id="262" r:id="rId11"/>
    <p:sldId id="264" r:id="rId12"/>
    <p:sldId id="268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D381A-AFA5-45B1-A841-FA75BF5043F3}" v="9" dt="2025-06-24T06:57:46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17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48" d="100"/>
          <a:sy n="48" d="100"/>
        </p:scale>
        <p:origin x="275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yapriya makkina" userId="ef588b6059721e28" providerId="LiveId" clId="{7F6D381A-AFA5-45B1-A841-FA75BF5043F3}"/>
    <pc:docChg chg="undo custSel addSld modSld">
      <pc:chgData name="ramyapriya makkina" userId="ef588b6059721e28" providerId="LiveId" clId="{7F6D381A-AFA5-45B1-A841-FA75BF5043F3}" dt="2025-06-24T06:58:43.648" v="70" actId="14100"/>
      <pc:docMkLst>
        <pc:docMk/>
      </pc:docMkLst>
      <pc:sldChg chg="modSp mod">
        <pc:chgData name="ramyapriya makkina" userId="ef588b6059721e28" providerId="LiveId" clId="{7F6D381A-AFA5-45B1-A841-FA75BF5043F3}" dt="2025-06-24T06:55:36.987" v="45" actId="20577"/>
        <pc:sldMkLst>
          <pc:docMk/>
          <pc:sldMk cId="0" sldId="258"/>
        </pc:sldMkLst>
        <pc:spChg chg="mod">
          <ac:chgData name="ramyapriya makkina" userId="ef588b6059721e28" providerId="LiveId" clId="{7F6D381A-AFA5-45B1-A841-FA75BF5043F3}" dt="2025-06-24T06:55:36.987" v="45" actId="20577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new mod setBg">
        <pc:chgData name="ramyapriya makkina" userId="ef588b6059721e28" providerId="LiveId" clId="{7F6D381A-AFA5-45B1-A841-FA75BF5043F3}" dt="2025-06-24T06:58:43.648" v="70" actId="14100"/>
        <pc:sldMkLst>
          <pc:docMk/>
          <pc:sldMk cId="1259950258" sldId="269"/>
        </pc:sldMkLst>
        <pc:spChg chg="mod">
          <ac:chgData name="ramyapriya makkina" userId="ef588b6059721e28" providerId="LiveId" clId="{7F6D381A-AFA5-45B1-A841-FA75BF5043F3}" dt="2025-06-24T06:58:28.641" v="68" actId="26606"/>
          <ac:spMkLst>
            <pc:docMk/>
            <pc:sldMk cId="1259950258" sldId="269"/>
            <ac:spMk id="2" creationId="{FEA5D5C1-24D9-5519-45C5-F5B089041897}"/>
          </ac:spMkLst>
        </pc:spChg>
        <pc:spChg chg="del">
          <ac:chgData name="ramyapriya makkina" userId="ef588b6059721e28" providerId="LiveId" clId="{7F6D381A-AFA5-45B1-A841-FA75BF5043F3}" dt="2025-06-24T06:56:11.097" v="46"/>
          <ac:spMkLst>
            <pc:docMk/>
            <pc:sldMk cId="1259950258" sldId="269"/>
            <ac:spMk id="3" creationId="{903C9FA2-7697-4535-47E5-02B3889D61B9}"/>
          </ac:spMkLst>
        </pc:spChg>
        <pc:spChg chg="add mod">
          <ac:chgData name="ramyapriya makkina" userId="ef588b6059721e28" providerId="LiveId" clId="{7F6D381A-AFA5-45B1-A841-FA75BF5043F3}" dt="2025-06-24T06:58:28.641" v="68" actId="26606"/>
          <ac:spMkLst>
            <pc:docMk/>
            <pc:sldMk cId="1259950258" sldId="269"/>
            <ac:spMk id="4" creationId="{CA558733-693A-26F7-3185-6A856C59D8E6}"/>
          </ac:spMkLst>
        </pc:spChg>
        <pc:spChg chg="add del mod">
          <ac:chgData name="ramyapriya makkina" userId="ef588b6059721e28" providerId="LiveId" clId="{7F6D381A-AFA5-45B1-A841-FA75BF5043F3}" dt="2025-06-24T06:57:32.320" v="54"/>
          <ac:spMkLst>
            <pc:docMk/>
            <pc:sldMk cId="1259950258" sldId="269"/>
            <ac:spMk id="5" creationId="{6D71FD25-C85C-932E-50A0-2C5D1B92D072}"/>
          </ac:spMkLst>
        </pc:spChg>
        <pc:spChg chg="add">
          <ac:chgData name="ramyapriya makkina" userId="ef588b6059721e28" providerId="LiveId" clId="{7F6D381A-AFA5-45B1-A841-FA75BF5043F3}" dt="2025-06-24T06:58:28.641" v="68" actId="26606"/>
          <ac:spMkLst>
            <pc:docMk/>
            <pc:sldMk cId="1259950258" sldId="269"/>
            <ac:spMk id="9" creationId="{B6FACB3C-9069-4791-BC5C-0DB7CD19B853}"/>
          </ac:spMkLst>
        </pc:spChg>
        <pc:spChg chg="add">
          <ac:chgData name="ramyapriya makkina" userId="ef588b6059721e28" providerId="LiveId" clId="{7F6D381A-AFA5-45B1-A841-FA75BF5043F3}" dt="2025-06-24T06:58:28.641" v="68" actId="26606"/>
          <ac:spMkLst>
            <pc:docMk/>
            <pc:sldMk cId="1259950258" sldId="269"/>
            <ac:spMk id="10" creationId="{71F2038E-D777-4B76-81DD-DD13EE91B9DD}"/>
          </ac:spMkLst>
        </pc:spChg>
        <pc:spChg chg="add del">
          <ac:chgData name="ramyapriya makkina" userId="ef588b6059721e28" providerId="LiveId" clId="{7F6D381A-AFA5-45B1-A841-FA75BF5043F3}" dt="2025-06-24T06:58:14.916" v="62" actId="26606"/>
          <ac:spMkLst>
            <pc:docMk/>
            <pc:sldMk cId="1259950258" sldId="269"/>
            <ac:spMk id="12" creationId="{B6FACB3C-9069-4791-BC5C-0DB7CD19B853}"/>
          </ac:spMkLst>
        </pc:spChg>
        <pc:spChg chg="add del">
          <ac:chgData name="ramyapriya makkina" userId="ef588b6059721e28" providerId="LiveId" clId="{7F6D381A-AFA5-45B1-A841-FA75BF5043F3}" dt="2025-06-24T06:58:14.916" v="62" actId="26606"/>
          <ac:spMkLst>
            <pc:docMk/>
            <pc:sldMk cId="1259950258" sldId="269"/>
            <ac:spMk id="14" creationId="{71F2038E-D777-4B76-81DD-DD13EE91B9DD}"/>
          </ac:spMkLst>
        </pc:spChg>
        <pc:spChg chg="add del">
          <ac:chgData name="ramyapriya makkina" userId="ef588b6059721e28" providerId="LiveId" clId="{7F6D381A-AFA5-45B1-A841-FA75BF5043F3}" dt="2025-06-24T06:58:22.670" v="66" actId="26606"/>
          <ac:spMkLst>
            <pc:docMk/>
            <pc:sldMk cId="1259950258" sldId="269"/>
            <ac:spMk id="18" creationId="{0888C27D-5B01-459C-AD27-511C9689F4F3}"/>
          </ac:spMkLst>
        </pc:spChg>
        <pc:spChg chg="add del">
          <ac:chgData name="ramyapriya makkina" userId="ef588b6059721e28" providerId="LiveId" clId="{7F6D381A-AFA5-45B1-A841-FA75BF5043F3}" dt="2025-06-24T06:58:18.094" v="64" actId="26606"/>
          <ac:spMkLst>
            <pc:docMk/>
            <pc:sldMk cId="1259950258" sldId="269"/>
            <ac:spMk id="22" creationId="{0D05C9B4-B5C9-2D4D-23C9-CEE72646F923}"/>
          </ac:spMkLst>
        </pc:spChg>
        <pc:spChg chg="add del">
          <ac:chgData name="ramyapriya makkina" userId="ef588b6059721e28" providerId="LiveId" clId="{7F6D381A-AFA5-45B1-A841-FA75BF5043F3}" dt="2025-06-24T06:58:22.670" v="66" actId="26606"/>
          <ac:spMkLst>
            <pc:docMk/>
            <pc:sldMk cId="1259950258" sldId="269"/>
            <ac:spMk id="24" creationId="{73C994B4-9721-4148-9EEC-6793CECDE8DD}"/>
          </ac:spMkLst>
        </pc:spChg>
        <pc:spChg chg="add del">
          <ac:chgData name="ramyapriya makkina" userId="ef588b6059721e28" providerId="LiveId" clId="{7F6D381A-AFA5-45B1-A841-FA75BF5043F3}" dt="2025-06-24T06:58:22.670" v="66" actId="26606"/>
          <ac:spMkLst>
            <pc:docMk/>
            <pc:sldMk cId="1259950258" sldId="269"/>
            <ac:spMk id="25" creationId="{F9D95E49-763A-4886-B038-82F734740554}"/>
          </ac:spMkLst>
        </pc:spChg>
        <pc:spChg chg="add del">
          <ac:chgData name="ramyapriya makkina" userId="ef588b6059721e28" providerId="LiveId" clId="{7F6D381A-AFA5-45B1-A841-FA75BF5043F3}" dt="2025-06-24T06:58:22.670" v="66" actId="26606"/>
          <ac:spMkLst>
            <pc:docMk/>
            <pc:sldMk cId="1259950258" sldId="269"/>
            <ac:spMk id="26" creationId="{C728E080-9EDE-496F-8121-7480CF4F3334}"/>
          </ac:spMkLst>
        </pc:spChg>
        <pc:grpChg chg="add">
          <ac:chgData name="ramyapriya makkina" userId="ef588b6059721e28" providerId="LiveId" clId="{7F6D381A-AFA5-45B1-A841-FA75BF5043F3}" dt="2025-06-24T06:58:28.641" v="68" actId="26606"/>
          <ac:grpSpMkLst>
            <pc:docMk/>
            <pc:sldMk cId="1259950258" sldId="269"/>
            <ac:grpSpMk id="11" creationId="{DD354807-230F-4402-B1B9-F733A8F1F190}"/>
          </ac:grpSpMkLst>
        </pc:grpChg>
        <pc:grpChg chg="add del">
          <ac:chgData name="ramyapriya makkina" userId="ef588b6059721e28" providerId="LiveId" clId="{7F6D381A-AFA5-45B1-A841-FA75BF5043F3}" dt="2025-06-24T06:58:14.916" v="62" actId="26606"/>
          <ac:grpSpMkLst>
            <pc:docMk/>
            <pc:sldMk cId="1259950258" sldId="269"/>
            <ac:grpSpMk id="16" creationId="{DD354807-230F-4402-B1B9-F733A8F1F190}"/>
          </ac:grpSpMkLst>
        </pc:grpChg>
        <pc:picChg chg="add mod">
          <ac:chgData name="ramyapriya makkina" userId="ef588b6059721e28" providerId="LiveId" clId="{7F6D381A-AFA5-45B1-A841-FA75BF5043F3}" dt="2025-06-24T06:58:43.648" v="70" actId="14100"/>
          <ac:picMkLst>
            <pc:docMk/>
            <pc:sldMk cId="1259950258" sldId="269"/>
            <ac:picMk id="7" creationId="{5C6D5E71-667D-4761-C6C4-EECCA266804D}"/>
          </ac:picMkLst>
        </pc:picChg>
        <pc:cxnChg chg="add del">
          <ac:chgData name="ramyapriya makkina" userId="ef588b6059721e28" providerId="LiveId" clId="{7F6D381A-AFA5-45B1-A841-FA75BF5043F3}" dt="2025-06-24T06:58:22.670" v="66" actId="26606"/>
          <ac:cxnSpMkLst>
            <pc:docMk/>
            <pc:sldMk cId="1259950258" sldId="269"/>
            <ac:cxnSpMk id="20" creationId="{F085D7B9-E066-4923-8CB7-294BF306296A}"/>
          </ac:cxnSpMkLst>
        </pc:cxnChg>
        <pc:cxnChg chg="add del">
          <ac:chgData name="ramyapriya makkina" userId="ef588b6059721e28" providerId="LiveId" clId="{7F6D381A-AFA5-45B1-A841-FA75BF5043F3}" dt="2025-06-24T06:58:22.670" v="66" actId="26606"/>
          <ac:cxnSpMkLst>
            <pc:docMk/>
            <pc:sldMk cId="1259950258" sldId="269"/>
            <ac:cxnSpMk id="27" creationId="{C93175AC-7EC8-4358-95B4-536D65F85618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0CDBE-6E23-4297-8B15-9C4D847C342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87F302-2143-41A7-BD37-7CB8813973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tx2"/>
              </a:solidFill>
            </a:rPr>
            <a:t>Target "At Risk" customers with personalized retention plans</a:t>
          </a:r>
        </a:p>
      </dgm:t>
    </dgm:pt>
    <dgm:pt modelId="{3FAAD81E-1F43-44F2-9289-F201398B43FD}" type="parTrans" cxnId="{6DB45517-D968-4AD9-9BA1-263A44F28B5D}">
      <dgm:prSet/>
      <dgm:spPr/>
      <dgm:t>
        <a:bodyPr/>
        <a:lstStyle/>
        <a:p>
          <a:endParaRPr lang="en-US"/>
        </a:p>
      </dgm:t>
    </dgm:pt>
    <dgm:pt modelId="{3448986C-0203-4327-BA21-3F2F6339FD1F}" type="sibTrans" cxnId="{6DB45517-D968-4AD9-9BA1-263A44F28B5D}">
      <dgm:prSet/>
      <dgm:spPr/>
      <dgm:t>
        <a:bodyPr/>
        <a:lstStyle/>
        <a:p>
          <a:endParaRPr lang="en-US"/>
        </a:p>
      </dgm:t>
    </dgm:pt>
    <dgm:pt modelId="{A47BE4E3-5A1B-485D-8DB8-5201E3B134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tx2"/>
              </a:solidFill>
            </a:rPr>
            <a:t>Improve service for high-complaint users to reduce churn</a:t>
          </a:r>
        </a:p>
      </dgm:t>
    </dgm:pt>
    <dgm:pt modelId="{5C323203-6199-4A41-B6C6-40179F9B23E3}" type="parTrans" cxnId="{9000EEEE-A3C1-4D5B-B178-9F102D9C188D}">
      <dgm:prSet/>
      <dgm:spPr/>
      <dgm:t>
        <a:bodyPr/>
        <a:lstStyle/>
        <a:p>
          <a:endParaRPr lang="en-US"/>
        </a:p>
      </dgm:t>
    </dgm:pt>
    <dgm:pt modelId="{ECFB2BB3-610D-4216-B2ED-47799E23C28C}" type="sibTrans" cxnId="{9000EEEE-A3C1-4D5B-B178-9F102D9C188D}">
      <dgm:prSet/>
      <dgm:spPr/>
      <dgm:t>
        <a:bodyPr/>
        <a:lstStyle/>
        <a:p>
          <a:endParaRPr lang="en-US"/>
        </a:p>
      </dgm:t>
    </dgm:pt>
    <dgm:pt modelId="{3D3858F6-D250-4B92-93D8-9CC8E88960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tx2"/>
              </a:solidFill>
            </a:rPr>
            <a:t>Offer flexible recharge plans for low-engagement users</a:t>
          </a:r>
        </a:p>
      </dgm:t>
    </dgm:pt>
    <dgm:pt modelId="{23CF0E19-6131-475F-9579-77EE8C71968F}" type="parTrans" cxnId="{024E1542-B560-4DA8-AE38-189D6ADC1D1D}">
      <dgm:prSet/>
      <dgm:spPr/>
      <dgm:t>
        <a:bodyPr/>
        <a:lstStyle/>
        <a:p>
          <a:endParaRPr lang="en-US"/>
        </a:p>
      </dgm:t>
    </dgm:pt>
    <dgm:pt modelId="{509555AC-894F-4EB9-960E-2328C7BA7EAF}" type="sibTrans" cxnId="{024E1542-B560-4DA8-AE38-189D6ADC1D1D}">
      <dgm:prSet/>
      <dgm:spPr/>
      <dgm:t>
        <a:bodyPr/>
        <a:lstStyle/>
        <a:p>
          <a:endParaRPr lang="en-US"/>
        </a:p>
      </dgm:t>
    </dgm:pt>
    <dgm:pt modelId="{73BD2BF3-AE68-4CE4-BD47-DD6B88E116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tx2"/>
              </a:solidFill>
            </a:rPr>
            <a:t>Re-engage dormant users with free data or discounts</a:t>
          </a:r>
        </a:p>
      </dgm:t>
    </dgm:pt>
    <dgm:pt modelId="{9176E473-9FD1-4F8A-BA3B-527B1FB1712E}" type="parTrans" cxnId="{ED5052DD-5FF4-41A0-9555-ED7FA4FCEDD7}">
      <dgm:prSet/>
      <dgm:spPr/>
      <dgm:t>
        <a:bodyPr/>
        <a:lstStyle/>
        <a:p>
          <a:endParaRPr lang="en-US"/>
        </a:p>
      </dgm:t>
    </dgm:pt>
    <dgm:pt modelId="{C3DF66A5-B940-41A6-AED2-AB97704C52F3}" type="sibTrans" cxnId="{ED5052DD-5FF4-41A0-9555-ED7FA4FCEDD7}">
      <dgm:prSet/>
      <dgm:spPr/>
      <dgm:t>
        <a:bodyPr/>
        <a:lstStyle/>
        <a:p>
          <a:endParaRPr lang="en-US"/>
        </a:p>
      </dgm:t>
    </dgm:pt>
    <dgm:pt modelId="{D0A28DAF-0D6C-4B9E-B895-ABE517CED2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tx2"/>
              </a:solidFill>
            </a:rPr>
            <a:t>Reward loyal users to improve brand advocacy</a:t>
          </a:r>
        </a:p>
      </dgm:t>
    </dgm:pt>
    <dgm:pt modelId="{46692B7C-23F7-4647-B170-1F012D9DF47A}" type="parTrans" cxnId="{141090EE-F037-4C87-A7F8-E0F7B494CA0C}">
      <dgm:prSet/>
      <dgm:spPr/>
      <dgm:t>
        <a:bodyPr/>
        <a:lstStyle/>
        <a:p>
          <a:endParaRPr lang="en-US"/>
        </a:p>
      </dgm:t>
    </dgm:pt>
    <dgm:pt modelId="{4CDBBEEC-1F5A-4CF6-A916-E7C80C226B65}" type="sibTrans" cxnId="{141090EE-F037-4C87-A7F8-E0F7B494CA0C}">
      <dgm:prSet/>
      <dgm:spPr/>
      <dgm:t>
        <a:bodyPr/>
        <a:lstStyle/>
        <a:p>
          <a:endParaRPr lang="en-US"/>
        </a:p>
      </dgm:t>
    </dgm:pt>
    <dgm:pt modelId="{7FDC84B0-7CAA-4965-B0CE-EB2A2ADF1CDF}" type="pres">
      <dgm:prSet presAssocID="{A270CDBE-6E23-4297-8B15-9C4D847C3423}" presName="root" presStyleCnt="0">
        <dgm:presLayoutVars>
          <dgm:dir/>
          <dgm:resizeHandles val="exact"/>
        </dgm:presLayoutVars>
      </dgm:prSet>
      <dgm:spPr/>
    </dgm:pt>
    <dgm:pt modelId="{914F4D06-943B-4C80-BAD8-B7A466A9E67E}" type="pres">
      <dgm:prSet presAssocID="{E987F302-2143-41A7-BD37-7CB88139737C}" presName="compNode" presStyleCnt="0"/>
      <dgm:spPr/>
    </dgm:pt>
    <dgm:pt modelId="{782E072E-F626-469A-802F-009B892B047A}" type="pres">
      <dgm:prSet presAssocID="{E987F302-2143-41A7-BD37-7CB88139737C}" presName="iconRect" presStyleLbl="node1" presStyleIdx="0" presStyleCnt="5" custScaleX="123671" custScaleY="12367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31F8733-C029-497A-A76A-AB8F202E1116}" type="pres">
      <dgm:prSet presAssocID="{E987F302-2143-41A7-BD37-7CB88139737C}" presName="spaceRect" presStyleCnt="0"/>
      <dgm:spPr/>
    </dgm:pt>
    <dgm:pt modelId="{5A3EB092-A95E-4853-8280-B40ED0722296}" type="pres">
      <dgm:prSet presAssocID="{E987F302-2143-41A7-BD37-7CB88139737C}" presName="textRect" presStyleLbl="revTx" presStyleIdx="0" presStyleCnt="5">
        <dgm:presLayoutVars>
          <dgm:chMax val="1"/>
          <dgm:chPref val="1"/>
        </dgm:presLayoutVars>
      </dgm:prSet>
      <dgm:spPr/>
    </dgm:pt>
    <dgm:pt modelId="{0820C9F4-9EA0-4422-A61A-621C52451A46}" type="pres">
      <dgm:prSet presAssocID="{3448986C-0203-4327-BA21-3F2F6339FD1F}" presName="sibTrans" presStyleCnt="0"/>
      <dgm:spPr/>
    </dgm:pt>
    <dgm:pt modelId="{0B86FCA8-009C-4255-AF02-7957C6B616C4}" type="pres">
      <dgm:prSet presAssocID="{A47BE4E3-5A1B-485D-8DB8-5201E3B13452}" presName="compNode" presStyleCnt="0"/>
      <dgm:spPr/>
    </dgm:pt>
    <dgm:pt modelId="{6F35B4E4-8139-44BE-9F95-FAEB0B5D9924}" type="pres">
      <dgm:prSet presAssocID="{A47BE4E3-5A1B-485D-8DB8-5201E3B13452}" presName="iconRect" presStyleLbl="node1" presStyleIdx="1" presStyleCnt="5" custScaleX="123671" custScaleY="12367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5BE5C966-482A-4273-ADAB-6512B7DD5027}" type="pres">
      <dgm:prSet presAssocID="{A47BE4E3-5A1B-485D-8DB8-5201E3B13452}" presName="spaceRect" presStyleCnt="0"/>
      <dgm:spPr/>
    </dgm:pt>
    <dgm:pt modelId="{D26D63F4-5589-42DF-AEB5-1958F6DA0DA4}" type="pres">
      <dgm:prSet presAssocID="{A47BE4E3-5A1B-485D-8DB8-5201E3B13452}" presName="textRect" presStyleLbl="revTx" presStyleIdx="1" presStyleCnt="5">
        <dgm:presLayoutVars>
          <dgm:chMax val="1"/>
          <dgm:chPref val="1"/>
        </dgm:presLayoutVars>
      </dgm:prSet>
      <dgm:spPr/>
    </dgm:pt>
    <dgm:pt modelId="{B811DC78-0B17-400C-83B7-78563C852AF9}" type="pres">
      <dgm:prSet presAssocID="{ECFB2BB3-610D-4216-B2ED-47799E23C28C}" presName="sibTrans" presStyleCnt="0"/>
      <dgm:spPr/>
    </dgm:pt>
    <dgm:pt modelId="{7F04FCC1-A5E6-4BC4-8003-3E5F50C5DAD5}" type="pres">
      <dgm:prSet presAssocID="{3D3858F6-D250-4B92-93D8-9CC8E8896068}" presName="compNode" presStyleCnt="0"/>
      <dgm:spPr/>
    </dgm:pt>
    <dgm:pt modelId="{DEA5ADAC-82EF-4EE9-8504-6182A2674F94}" type="pres">
      <dgm:prSet presAssocID="{3D3858F6-D250-4B92-93D8-9CC8E8896068}" presName="iconRect" presStyleLbl="node1" presStyleIdx="2" presStyleCnt="5" custScaleX="123671" custScaleY="12367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D71096A-F1AF-4C7E-85E7-D451C91C1AC3}" type="pres">
      <dgm:prSet presAssocID="{3D3858F6-D250-4B92-93D8-9CC8E8896068}" presName="spaceRect" presStyleCnt="0"/>
      <dgm:spPr/>
    </dgm:pt>
    <dgm:pt modelId="{2D4682AF-411D-489C-A60C-F06025D3E4A2}" type="pres">
      <dgm:prSet presAssocID="{3D3858F6-D250-4B92-93D8-9CC8E8896068}" presName="textRect" presStyleLbl="revTx" presStyleIdx="2" presStyleCnt="5">
        <dgm:presLayoutVars>
          <dgm:chMax val="1"/>
          <dgm:chPref val="1"/>
        </dgm:presLayoutVars>
      </dgm:prSet>
      <dgm:spPr/>
    </dgm:pt>
    <dgm:pt modelId="{474DDAB7-4007-4830-8465-69F678DA5D3D}" type="pres">
      <dgm:prSet presAssocID="{509555AC-894F-4EB9-960E-2328C7BA7EAF}" presName="sibTrans" presStyleCnt="0"/>
      <dgm:spPr/>
    </dgm:pt>
    <dgm:pt modelId="{C493B651-9B54-42B3-8DAB-9E4C84A2487A}" type="pres">
      <dgm:prSet presAssocID="{73BD2BF3-AE68-4CE4-BD47-DD6B88E1161F}" presName="compNode" presStyleCnt="0"/>
      <dgm:spPr/>
    </dgm:pt>
    <dgm:pt modelId="{B830009A-78FB-4A98-B0EC-5654366ACF78}" type="pres">
      <dgm:prSet presAssocID="{73BD2BF3-AE68-4CE4-BD47-DD6B88E1161F}" presName="iconRect" presStyleLbl="node1" presStyleIdx="3" presStyleCnt="5" custScaleX="123671" custScaleY="12367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vestone"/>
        </a:ext>
      </dgm:extLst>
    </dgm:pt>
    <dgm:pt modelId="{88D79D16-24CE-4543-AEF8-DDB4D0FC2C9B}" type="pres">
      <dgm:prSet presAssocID="{73BD2BF3-AE68-4CE4-BD47-DD6B88E1161F}" presName="spaceRect" presStyleCnt="0"/>
      <dgm:spPr/>
    </dgm:pt>
    <dgm:pt modelId="{852F5A1E-CA9D-40F1-8707-E9AB0CCA4365}" type="pres">
      <dgm:prSet presAssocID="{73BD2BF3-AE68-4CE4-BD47-DD6B88E1161F}" presName="textRect" presStyleLbl="revTx" presStyleIdx="3" presStyleCnt="5">
        <dgm:presLayoutVars>
          <dgm:chMax val="1"/>
          <dgm:chPref val="1"/>
        </dgm:presLayoutVars>
      </dgm:prSet>
      <dgm:spPr/>
    </dgm:pt>
    <dgm:pt modelId="{29FC63EE-420C-4AD8-8FA3-D184AC08DBE0}" type="pres">
      <dgm:prSet presAssocID="{C3DF66A5-B940-41A6-AED2-AB97704C52F3}" presName="sibTrans" presStyleCnt="0"/>
      <dgm:spPr/>
    </dgm:pt>
    <dgm:pt modelId="{D27F7DCF-48D5-419E-A282-44BB51024E26}" type="pres">
      <dgm:prSet presAssocID="{D0A28DAF-0D6C-4B9E-B895-ABE517CED2F4}" presName="compNode" presStyleCnt="0"/>
      <dgm:spPr/>
    </dgm:pt>
    <dgm:pt modelId="{0B52C847-712C-4C57-B311-5C803000FBD2}" type="pres">
      <dgm:prSet presAssocID="{D0A28DAF-0D6C-4B9E-B895-ABE517CED2F4}" presName="iconRect" presStyleLbl="node1" presStyleIdx="4" presStyleCnt="5" custScaleX="123671" custScaleY="12367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4A2D318-91BB-4E55-B797-7B2484E09FA9}" type="pres">
      <dgm:prSet presAssocID="{D0A28DAF-0D6C-4B9E-B895-ABE517CED2F4}" presName="spaceRect" presStyleCnt="0"/>
      <dgm:spPr/>
    </dgm:pt>
    <dgm:pt modelId="{9F542F1B-73BA-4F83-8288-F797881D3974}" type="pres">
      <dgm:prSet presAssocID="{D0A28DAF-0D6C-4B9E-B895-ABE517CED2F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7270913-0229-4330-9503-7D561A1F58EB}" type="presOf" srcId="{A270CDBE-6E23-4297-8B15-9C4D847C3423}" destId="{7FDC84B0-7CAA-4965-B0CE-EB2A2ADF1CDF}" srcOrd="0" destOrd="0" presId="urn:microsoft.com/office/officeart/2018/2/layout/IconLabelList"/>
    <dgm:cxn modelId="{6DB45517-D968-4AD9-9BA1-263A44F28B5D}" srcId="{A270CDBE-6E23-4297-8B15-9C4D847C3423}" destId="{E987F302-2143-41A7-BD37-7CB88139737C}" srcOrd="0" destOrd="0" parTransId="{3FAAD81E-1F43-44F2-9289-F201398B43FD}" sibTransId="{3448986C-0203-4327-BA21-3F2F6339FD1F}"/>
    <dgm:cxn modelId="{024E1542-B560-4DA8-AE38-189D6ADC1D1D}" srcId="{A270CDBE-6E23-4297-8B15-9C4D847C3423}" destId="{3D3858F6-D250-4B92-93D8-9CC8E8896068}" srcOrd="2" destOrd="0" parTransId="{23CF0E19-6131-475F-9579-77EE8C71968F}" sibTransId="{509555AC-894F-4EB9-960E-2328C7BA7EAF}"/>
    <dgm:cxn modelId="{69DDD563-0804-4919-8682-20B3E189A6CF}" type="presOf" srcId="{E987F302-2143-41A7-BD37-7CB88139737C}" destId="{5A3EB092-A95E-4853-8280-B40ED0722296}" srcOrd="0" destOrd="0" presId="urn:microsoft.com/office/officeart/2018/2/layout/IconLabelList"/>
    <dgm:cxn modelId="{B95B3582-28DC-48B0-80F6-F329C5F94507}" type="presOf" srcId="{A47BE4E3-5A1B-485D-8DB8-5201E3B13452}" destId="{D26D63F4-5589-42DF-AEB5-1958F6DA0DA4}" srcOrd="0" destOrd="0" presId="urn:microsoft.com/office/officeart/2018/2/layout/IconLabelList"/>
    <dgm:cxn modelId="{581690AB-9E7B-4E74-86D7-FE9AEA3B0617}" type="presOf" srcId="{3D3858F6-D250-4B92-93D8-9CC8E8896068}" destId="{2D4682AF-411D-489C-A60C-F06025D3E4A2}" srcOrd="0" destOrd="0" presId="urn:microsoft.com/office/officeart/2018/2/layout/IconLabelList"/>
    <dgm:cxn modelId="{1A9F29B0-19BF-4001-9633-DA5FBE220E4B}" type="presOf" srcId="{73BD2BF3-AE68-4CE4-BD47-DD6B88E1161F}" destId="{852F5A1E-CA9D-40F1-8707-E9AB0CCA4365}" srcOrd="0" destOrd="0" presId="urn:microsoft.com/office/officeart/2018/2/layout/IconLabelList"/>
    <dgm:cxn modelId="{ED5052DD-5FF4-41A0-9555-ED7FA4FCEDD7}" srcId="{A270CDBE-6E23-4297-8B15-9C4D847C3423}" destId="{73BD2BF3-AE68-4CE4-BD47-DD6B88E1161F}" srcOrd="3" destOrd="0" parTransId="{9176E473-9FD1-4F8A-BA3B-527B1FB1712E}" sibTransId="{C3DF66A5-B940-41A6-AED2-AB97704C52F3}"/>
    <dgm:cxn modelId="{141090EE-F037-4C87-A7F8-E0F7B494CA0C}" srcId="{A270CDBE-6E23-4297-8B15-9C4D847C3423}" destId="{D0A28DAF-0D6C-4B9E-B895-ABE517CED2F4}" srcOrd="4" destOrd="0" parTransId="{46692B7C-23F7-4647-B170-1F012D9DF47A}" sibTransId="{4CDBBEEC-1F5A-4CF6-A916-E7C80C226B65}"/>
    <dgm:cxn modelId="{9000EEEE-A3C1-4D5B-B178-9F102D9C188D}" srcId="{A270CDBE-6E23-4297-8B15-9C4D847C3423}" destId="{A47BE4E3-5A1B-485D-8DB8-5201E3B13452}" srcOrd="1" destOrd="0" parTransId="{5C323203-6199-4A41-B6C6-40179F9B23E3}" sibTransId="{ECFB2BB3-610D-4216-B2ED-47799E23C28C}"/>
    <dgm:cxn modelId="{9E4CA0F9-FF9B-4426-8761-A7ED579E9031}" type="presOf" srcId="{D0A28DAF-0D6C-4B9E-B895-ABE517CED2F4}" destId="{9F542F1B-73BA-4F83-8288-F797881D3974}" srcOrd="0" destOrd="0" presId="urn:microsoft.com/office/officeart/2018/2/layout/IconLabelList"/>
    <dgm:cxn modelId="{168A03F2-85C5-4C6A-AC5F-223561BB8086}" type="presParOf" srcId="{7FDC84B0-7CAA-4965-B0CE-EB2A2ADF1CDF}" destId="{914F4D06-943B-4C80-BAD8-B7A466A9E67E}" srcOrd="0" destOrd="0" presId="urn:microsoft.com/office/officeart/2018/2/layout/IconLabelList"/>
    <dgm:cxn modelId="{C01B35B8-0D6F-4D03-8F37-3AC0057FC0C5}" type="presParOf" srcId="{914F4D06-943B-4C80-BAD8-B7A466A9E67E}" destId="{782E072E-F626-469A-802F-009B892B047A}" srcOrd="0" destOrd="0" presId="urn:microsoft.com/office/officeart/2018/2/layout/IconLabelList"/>
    <dgm:cxn modelId="{71011109-0DBC-4566-BCC3-B105996C29DC}" type="presParOf" srcId="{914F4D06-943B-4C80-BAD8-B7A466A9E67E}" destId="{A31F8733-C029-497A-A76A-AB8F202E1116}" srcOrd="1" destOrd="0" presId="urn:microsoft.com/office/officeart/2018/2/layout/IconLabelList"/>
    <dgm:cxn modelId="{60DD0234-AA91-4A38-A7DC-5641ACB1E476}" type="presParOf" srcId="{914F4D06-943B-4C80-BAD8-B7A466A9E67E}" destId="{5A3EB092-A95E-4853-8280-B40ED0722296}" srcOrd="2" destOrd="0" presId="urn:microsoft.com/office/officeart/2018/2/layout/IconLabelList"/>
    <dgm:cxn modelId="{20DFF900-CA15-403A-A0F3-996DBC9E3902}" type="presParOf" srcId="{7FDC84B0-7CAA-4965-B0CE-EB2A2ADF1CDF}" destId="{0820C9F4-9EA0-4422-A61A-621C52451A46}" srcOrd="1" destOrd="0" presId="urn:microsoft.com/office/officeart/2018/2/layout/IconLabelList"/>
    <dgm:cxn modelId="{713A538A-C00B-4117-8C72-3FF424CF48E7}" type="presParOf" srcId="{7FDC84B0-7CAA-4965-B0CE-EB2A2ADF1CDF}" destId="{0B86FCA8-009C-4255-AF02-7957C6B616C4}" srcOrd="2" destOrd="0" presId="urn:microsoft.com/office/officeart/2018/2/layout/IconLabelList"/>
    <dgm:cxn modelId="{FE6DECCE-2439-42F5-B4BF-E2C8F767EC0A}" type="presParOf" srcId="{0B86FCA8-009C-4255-AF02-7957C6B616C4}" destId="{6F35B4E4-8139-44BE-9F95-FAEB0B5D9924}" srcOrd="0" destOrd="0" presId="urn:microsoft.com/office/officeart/2018/2/layout/IconLabelList"/>
    <dgm:cxn modelId="{487333DE-1D9C-483E-817F-A828AFDC03FF}" type="presParOf" srcId="{0B86FCA8-009C-4255-AF02-7957C6B616C4}" destId="{5BE5C966-482A-4273-ADAB-6512B7DD5027}" srcOrd="1" destOrd="0" presId="urn:microsoft.com/office/officeart/2018/2/layout/IconLabelList"/>
    <dgm:cxn modelId="{76AB2C2F-604F-4DCF-A278-D518F3618CCA}" type="presParOf" srcId="{0B86FCA8-009C-4255-AF02-7957C6B616C4}" destId="{D26D63F4-5589-42DF-AEB5-1958F6DA0DA4}" srcOrd="2" destOrd="0" presId="urn:microsoft.com/office/officeart/2018/2/layout/IconLabelList"/>
    <dgm:cxn modelId="{FB6B623B-91CC-4D7D-A109-1BDC1D3BEC8E}" type="presParOf" srcId="{7FDC84B0-7CAA-4965-B0CE-EB2A2ADF1CDF}" destId="{B811DC78-0B17-400C-83B7-78563C852AF9}" srcOrd="3" destOrd="0" presId="urn:microsoft.com/office/officeart/2018/2/layout/IconLabelList"/>
    <dgm:cxn modelId="{87DD6B32-4439-4687-8259-A75AD38A9AA1}" type="presParOf" srcId="{7FDC84B0-7CAA-4965-B0CE-EB2A2ADF1CDF}" destId="{7F04FCC1-A5E6-4BC4-8003-3E5F50C5DAD5}" srcOrd="4" destOrd="0" presId="urn:microsoft.com/office/officeart/2018/2/layout/IconLabelList"/>
    <dgm:cxn modelId="{36C4D551-B2BE-4637-B26F-F52F3721909D}" type="presParOf" srcId="{7F04FCC1-A5E6-4BC4-8003-3E5F50C5DAD5}" destId="{DEA5ADAC-82EF-4EE9-8504-6182A2674F94}" srcOrd="0" destOrd="0" presId="urn:microsoft.com/office/officeart/2018/2/layout/IconLabelList"/>
    <dgm:cxn modelId="{DEC1F5FE-E407-4252-9CAC-C1AD0F9D653A}" type="presParOf" srcId="{7F04FCC1-A5E6-4BC4-8003-3E5F50C5DAD5}" destId="{4D71096A-F1AF-4C7E-85E7-D451C91C1AC3}" srcOrd="1" destOrd="0" presId="urn:microsoft.com/office/officeart/2018/2/layout/IconLabelList"/>
    <dgm:cxn modelId="{218C3D4C-5962-41D6-B859-69978FDA8FCA}" type="presParOf" srcId="{7F04FCC1-A5E6-4BC4-8003-3E5F50C5DAD5}" destId="{2D4682AF-411D-489C-A60C-F06025D3E4A2}" srcOrd="2" destOrd="0" presId="urn:microsoft.com/office/officeart/2018/2/layout/IconLabelList"/>
    <dgm:cxn modelId="{40E8343E-2C6A-4BF5-A132-38786692FBCA}" type="presParOf" srcId="{7FDC84B0-7CAA-4965-B0CE-EB2A2ADF1CDF}" destId="{474DDAB7-4007-4830-8465-69F678DA5D3D}" srcOrd="5" destOrd="0" presId="urn:microsoft.com/office/officeart/2018/2/layout/IconLabelList"/>
    <dgm:cxn modelId="{8FC343EE-A178-447C-A8AB-1A71D4A77681}" type="presParOf" srcId="{7FDC84B0-7CAA-4965-B0CE-EB2A2ADF1CDF}" destId="{C493B651-9B54-42B3-8DAB-9E4C84A2487A}" srcOrd="6" destOrd="0" presId="urn:microsoft.com/office/officeart/2018/2/layout/IconLabelList"/>
    <dgm:cxn modelId="{798A4735-026E-43EE-B7BA-EE4A95FD0D3C}" type="presParOf" srcId="{C493B651-9B54-42B3-8DAB-9E4C84A2487A}" destId="{B830009A-78FB-4A98-B0EC-5654366ACF78}" srcOrd="0" destOrd="0" presId="urn:microsoft.com/office/officeart/2018/2/layout/IconLabelList"/>
    <dgm:cxn modelId="{BC3615D8-5F9D-41CD-965D-9AC7A9BDE405}" type="presParOf" srcId="{C493B651-9B54-42B3-8DAB-9E4C84A2487A}" destId="{88D79D16-24CE-4543-AEF8-DDB4D0FC2C9B}" srcOrd="1" destOrd="0" presId="urn:microsoft.com/office/officeart/2018/2/layout/IconLabelList"/>
    <dgm:cxn modelId="{56F583B7-C943-46FF-B6CA-5D7B02EF3991}" type="presParOf" srcId="{C493B651-9B54-42B3-8DAB-9E4C84A2487A}" destId="{852F5A1E-CA9D-40F1-8707-E9AB0CCA4365}" srcOrd="2" destOrd="0" presId="urn:microsoft.com/office/officeart/2018/2/layout/IconLabelList"/>
    <dgm:cxn modelId="{82651888-E4FB-4236-943C-3603689DDF65}" type="presParOf" srcId="{7FDC84B0-7CAA-4965-B0CE-EB2A2ADF1CDF}" destId="{29FC63EE-420C-4AD8-8FA3-D184AC08DBE0}" srcOrd="7" destOrd="0" presId="urn:microsoft.com/office/officeart/2018/2/layout/IconLabelList"/>
    <dgm:cxn modelId="{A08986D3-FB66-4C37-97FC-A9E117CA31BC}" type="presParOf" srcId="{7FDC84B0-7CAA-4965-B0CE-EB2A2ADF1CDF}" destId="{D27F7DCF-48D5-419E-A282-44BB51024E26}" srcOrd="8" destOrd="0" presId="urn:microsoft.com/office/officeart/2018/2/layout/IconLabelList"/>
    <dgm:cxn modelId="{E649D6F1-93F9-4B38-A63E-48F46061B3D8}" type="presParOf" srcId="{D27F7DCF-48D5-419E-A282-44BB51024E26}" destId="{0B52C847-712C-4C57-B311-5C803000FBD2}" srcOrd="0" destOrd="0" presId="urn:microsoft.com/office/officeart/2018/2/layout/IconLabelList"/>
    <dgm:cxn modelId="{CECED2C7-2128-4DB5-9841-CB188D81EB7E}" type="presParOf" srcId="{D27F7DCF-48D5-419E-A282-44BB51024E26}" destId="{C4A2D318-91BB-4E55-B797-7B2484E09FA9}" srcOrd="1" destOrd="0" presId="urn:microsoft.com/office/officeart/2018/2/layout/IconLabelList"/>
    <dgm:cxn modelId="{77FBC08A-2734-43DB-954D-B0B348AF1BC6}" type="presParOf" srcId="{D27F7DCF-48D5-419E-A282-44BB51024E26}" destId="{9F542F1B-73BA-4F83-8288-F797881D39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E072E-F626-469A-802F-009B892B047A}">
      <dsp:nvSpPr>
        <dsp:cNvPr id="0" name=""/>
        <dsp:cNvSpPr/>
      </dsp:nvSpPr>
      <dsp:spPr>
        <a:xfrm>
          <a:off x="287269" y="599067"/>
          <a:ext cx="719997" cy="7199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EB092-A95E-4853-8280-B40ED0722296}">
      <dsp:nvSpPr>
        <dsp:cNvPr id="0" name=""/>
        <dsp:cNvSpPr/>
      </dsp:nvSpPr>
      <dsp:spPr>
        <a:xfrm>
          <a:off x="392" y="1464204"/>
          <a:ext cx="1293750" cy="63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/>
              </a:solidFill>
            </a:rPr>
            <a:t>Target "At Risk" customers with personalized retention plans</a:t>
          </a:r>
        </a:p>
      </dsp:txBody>
      <dsp:txXfrm>
        <a:off x="392" y="1464204"/>
        <a:ext cx="1293750" cy="630703"/>
      </dsp:txXfrm>
    </dsp:sp>
    <dsp:sp modelId="{6F35B4E4-8139-44BE-9F95-FAEB0B5D9924}">
      <dsp:nvSpPr>
        <dsp:cNvPr id="0" name=""/>
        <dsp:cNvSpPr/>
      </dsp:nvSpPr>
      <dsp:spPr>
        <a:xfrm>
          <a:off x="1807425" y="599067"/>
          <a:ext cx="719997" cy="7199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D63F4-5589-42DF-AEB5-1958F6DA0DA4}">
      <dsp:nvSpPr>
        <dsp:cNvPr id="0" name=""/>
        <dsp:cNvSpPr/>
      </dsp:nvSpPr>
      <dsp:spPr>
        <a:xfrm>
          <a:off x="1520549" y="1464204"/>
          <a:ext cx="1293750" cy="63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/>
              </a:solidFill>
            </a:rPr>
            <a:t>Improve service for high-complaint users to reduce churn</a:t>
          </a:r>
        </a:p>
      </dsp:txBody>
      <dsp:txXfrm>
        <a:off x="1520549" y="1464204"/>
        <a:ext cx="1293750" cy="630703"/>
      </dsp:txXfrm>
    </dsp:sp>
    <dsp:sp modelId="{DEA5ADAC-82EF-4EE9-8504-6182A2674F94}">
      <dsp:nvSpPr>
        <dsp:cNvPr id="0" name=""/>
        <dsp:cNvSpPr/>
      </dsp:nvSpPr>
      <dsp:spPr>
        <a:xfrm>
          <a:off x="3327581" y="599067"/>
          <a:ext cx="719997" cy="7199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682AF-411D-489C-A60C-F06025D3E4A2}">
      <dsp:nvSpPr>
        <dsp:cNvPr id="0" name=""/>
        <dsp:cNvSpPr/>
      </dsp:nvSpPr>
      <dsp:spPr>
        <a:xfrm>
          <a:off x="3040705" y="1464204"/>
          <a:ext cx="1293750" cy="63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/>
              </a:solidFill>
            </a:rPr>
            <a:t>Offer flexible recharge plans for low-engagement users</a:t>
          </a:r>
        </a:p>
      </dsp:txBody>
      <dsp:txXfrm>
        <a:off x="3040705" y="1464204"/>
        <a:ext cx="1293750" cy="630703"/>
      </dsp:txXfrm>
    </dsp:sp>
    <dsp:sp modelId="{B830009A-78FB-4A98-B0EC-5654366ACF78}">
      <dsp:nvSpPr>
        <dsp:cNvPr id="0" name=""/>
        <dsp:cNvSpPr/>
      </dsp:nvSpPr>
      <dsp:spPr>
        <a:xfrm>
          <a:off x="4847738" y="599067"/>
          <a:ext cx="719997" cy="7199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F5A1E-CA9D-40F1-8707-E9AB0CCA4365}">
      <dsp:nvSpPr>
        <dsp:cNvPr id="0" name=""/>
        <dsp:cNvSpPr/>
      </dsp:nvSpPr>
      <dsp:spPr>
        <a:xfrm>
          <a:off x="4560861" y="1464204"/>
          <a:ext cx="1293750" cy="63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/>
              </a:solidFill>
            </a:rPr>
            <a:t>Re-engage dormant users with free data or discounts</a:t>
          </a:r>
        </a:p>
      </dsp:txBody>
      <dsp:txXfrm>
        <a:off x="4560861" y="1464204"/>
        <a:ext cx="1293750" cy="630703"/>
      </dsp:txXfrm>
    </dsp:sp>
    <dsp:sp modelId="{0B52C847-712C-4C57-B311-5C803000FBD2}">
      <dsp:nvSpPr>
        <dsp:cNvPr id="0" name=""/>
        <dsp:cNvSpPr/>
      </dsp:nvSpPr>
      <dsp:spPr>
        <a:xfrm>
          <a:off x="6367894" y="599067"/>
          <a:ext cx="719997" cy="7199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42F1B-73BA-4F83-8288-F797881D3974}">
      <dsp:nvSpPr>
        <dsp:cNvPr id="0" name=""/>
        <dsp:cNvSpPr/>
      </dsp:nvSpPr>
      <dsp:spPr>
        <a:xfrm>
          <a:off x="6081018" y="1464204"/>
          <a:ext cx="1293750" cy="63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/>
              </a:solidFill>
            </a:rPr>
            <a:t>Reward loyal users to improve brand advocacy</a:t>
          </a:r>
        </a:p>
      </dsp:txBody>
      <dsp:txXfrm>
        <a:off x="6081018" y="1464204"/>
        <a:ext cx="1293750" cy="630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081E22-B639-8F9A-1DCF-1A6F23C31D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EF85A-72BD-A1E5-2C00-C309EA6287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9E6A8-D3F7-4B2B-A76C-C85EDA0F6A20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05E8F-5ABF-AA31-D645-94764B56A6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0B204-8CF8-D6AD-8AC3-541ADB6293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39DEF-DCCA-42BF-81B0-64B0AFD29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07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443" y="1321056"/>
            <a:ext cx="8013114" cy="1991979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Customer Churn Analysis  Telecom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046" y="3525490"/>
            <a:ext cx="7101908" cy="86563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Data Analysis &amp; Machine Learning Project by Makkina Ramya Priya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00351" y="0"/>
            <a:ext cx="3243649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799165" y="4001437"/>
            <a:ext cx="3655725" cy="2057400"/>
            <a:chOff x="-305" y="-1"/>
            <a:chExt cx="3832880" cy="2876136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Business Recommendations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 Use churn segments for targeted offers (At Risk customers)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sz="3200" dirty="0">
              <a:solidFill>
                <a:schemeClr val="tx2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• Focus on customers with frequent service calls</a:t>
            </a:r>
          </a:p>
          <a:p>
            <a:r>
              <a:rPr lang="en-US" sz="2000" dirty="0">
                <a:solidFill>
                  <a:schemeClr val="tx2"/>
                </a:solidFill>
              </a:rPr>
              <a:t>• Offer loyalty benefits to high-usage long-tenure customers</a:t>
            </a:r>
          </a:p>
          <a:p>
            <a:r>
              <a:rPr lang="en-US" sz="2000" dirty="0">
                <a:solidFill>
                  <a:schemeClr val="tx2"/>
                </a:solidFill>
              </a:rPr>
              <a:t>• Reduce churn by improving support for international plan users</a:t>
            </a:r>
          </a:p>
          <a:p>
            <a:r>
              <a:rPr lang="en-US" sz="2000" dirty="0">
                <a:solidFill>
                  <a:schemeClr val="tx2"/>
                </a:solidFill>
              </a:rPr>
              <a:t>• Use churn segments for targeted offers (At Risk customers)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3" name="Rectangle 442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IN" sz="3200" dirty="0">
                <a:solidFill>
                  <a:schemeClr val="tx2"/>
                </a:solidFill>
              </a:rPr>
              <a:t>Churn Segmentation Overview</a:t>
            </a: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2"/>
                </a:solidFill>
              </a:rPr>
              <a:t>• Churn probabilities calculated using </a:t>
            </a:r>
            <a:r>
              <a:rPr lang="en-IN" sz="2000" dirty="0" err="1">
                <a:solidFill>
                  <a:schemeClr val="tx2"/>
                </a:solidFill>
              </a:rPr>
              <a:t>model.predict_proba</a:t>
            </a:r>
            <a:r>
              <a:rPr lang="en-IN" sz="2000" dirty="0">
                <a:solidFill>
                  <a:schemeClr val="tx2"/>
                </a:solidFill>
              </a:rPr>
              <a:t>()</a:t>
            </a:r>
          </a:p>
          <a:p>
            <a:r>
              <a:rPr lang="en-IN" sz="2000" dirty="0">
                <a:solidFill>
                  <a:schemeClr val="tx2"/>
                </a:solidFill>
              </a:rPr>
              <a:t>• Segments:</a:t>
            </a:r>
          </a:p>
          <a:p>
            <a:r>
              <a:rPr lang="en-IN" sz="2000" dirty="0">
                <a:solidFill>
                  <a:schemeClr val="tx2"/>
                </a:solidFill>
              </a:rPr>
              <a:t>   -  At Risk → </a:t>
            </a:r>
            <a:r>
              <a:rPr lang="en-IN" sz="2000" dirty="0" err="1">
                <a:solidFill>
                  <a:schemeClr val="tx2"/>
                </a:solidFill>
              </a:rPr>
              <a:t>churn_prob</a:t>
            </a:r>
            <a:r>
              <a:rPr lang="en-IN" sz="2000" dirty="0">
                <a:solidFill>
                  <a:schemeClr val="tx2"/>
                </a:solidFill>
              </a:rPr>
              <a:t> &gt; 0.7</a:t>
            </a:r>
          </a:p>
          <a:p>
            <a:r>
              <a:rPr lang="en-IN" sz="2000" dirty="0">
                <a:solidFill>
                  <a:schemeClr val="tx2"/>
                </a:solidFill>
              </a:rPr>
              <a:t>   -  Loyal → 0.3 ≤ </a:t>
            </a:r>
            <a:r>
              <a:rPr lang="en-IN" sz="2000" dirty="0" err="1">
                <a:solidFill>
                  <a:schemeClr val="tx2"/>
                </a:solidFill>
              </a:rPr>
              <a:t>churn_prob</a:t>
            </a:r>
            <a:r>
              <a:rPr lang="en-IN" sz="2000" dirty="0">
                <a:solidFill>
                  <a:schemeClr val="tx2"/>
                </a:solidFill>
              </a:rPr>
              <a:t> ≤ 0.7</a:t>
            </a:r>
          </a:p>
          <a:p>
            <a:r>
              <a:rPr lang="en-IN" sz="2000" dirty="0">
                <a:solidFill>
                  <a:schemeClr val="tx2"/>
                </a:solidFill>
              </a:rPr>
              <a:t>   -  Dormant → </a:t>
            </a:r>
            <a:r>
              <a:rPr lang="en-IN" sz="2000" dirty="0" err="1">
                <a:solidFill>
                  <a:schemeClr val="tx2"/>
                </a:solidFill>
              </a:rPr>
              <a:t>churn_prob</a:t>
            </a:r>
            <a:r>
              <a:rPr lang="en-IN" sz="2000" dirty="0">
                <a:solidFill>
                  <a:schemeClr val="tx2"/>
                </a:solidFill>
              </a:rPr>
              <a:t> &lt; 0.3</a:t>
            </a:r>
          </a:p>
          <a:p>
            <a:r>
              <a:rPr lang="en-IN" sz="2000" dirty="0">
                <a:solidFill>
                  <a:schemeClr val="tx2"/>
                </a:solidFill>
              </a:rPr>
              <a:t>• Enables targeted marketing and retention strategies</a:t>
            </a:r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1A15FA-1D29-3A1B-C6DF-920715A9C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3" name="Rectangle 442">
            <a:extLst>
              <a:ext uri="{FF2B5EF4-FFF2-40B4-BE49-F238E27FC236}">
                <a16:creationId xmlns:a16="http://schemas.microsoft.com/office/drawing/2014/main" id="{0EB1377C-B6C5-7FA1-9D24-EE934FE9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244C5F06-4BE5-5FA9-51B6-FBC2A2A71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DB442-2509-53F0-6EC0-35B51DD2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Final Recommendations</a:t>
            </a: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5EE8E6DB-A2CD-4114-1C77-269EC7C3E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4D196F58-49AD-E784-DCFC-7D182AC2B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AF09AB78-4BC2-826B-CE25-F614ECD64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5A705ACC-5663-4940-F5AD-70AB71214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A219836F-EC4B-55D2-5E72-D245ACEE5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61" name="Content Placeholder 2">
            <a:extLst>
              <a:ext uri="{FF2B5EF4-FFF2-40B4-BE49-F238E27FC236}">
                <a16:creationId xmlns:a16="http://schemas.microsoft.com/office/drawing/2014/main" id="{6C46A0A7-460C-64D6-8A90-E602DF48A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222619"/>
              </p:ext>
            </p:extLst>
          </p:nvPr>
        </p:nvGraphicFramePr>
        <p:xfrm>
          <a:off x="1189219" y="2617711"/>
          <a:ext cx="7375161" cy="2693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53" name="Group 452">
            <a:extLst>
              <a:ext uri="{FF2B5EF4-FFF2-40B4-BE49-F238E27FC236}">
                <a16:creationId xmlns:a16="http://schemas.microsoft.com/office/drawing/2014/main" id="{8C1AB639-9EC3-6761-F0E1-27A6CB720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D3741D7B-AC81-0BCF-0B88-FB6DBEA95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114548C2-E4A6-E0DB-A30E-A1A31F81B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D2A49A91-AC10-C0EC-0004-7A0229429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41EC68EE-D120-A60B-D20C-832C18EC4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229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3504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52996"/>
            <a:ext cx="4570022" cy="6805005"/>
            <a:chOff x="6101023" y="52996"/>
            <a:chExt cx="6093363" cy="6805005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74A62D29-5D57-411A-EE56-CE90B42C2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6992" y="2216469"/>
            <a:ext cx="3106320" cy="310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IN" sz="3200" dirty="0">
                <a:solidFill>
                  <a:schemeClr val="tx2"/>
                </a:solidFill>
              </a:rPr>
              <a:t>Project Objective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• Predict which telecom customers are likely to churn.</a:t>
            </a:r>
          </a:p>
          <a:p>
            <a:r>
              <a:rPr lang="en-US" sz="2000" dirty="0">
                <a:solidFill>
                  <a:schemeClr val="tx2"/>
                </a:solidFill>
              </a:rPr>
              <a:t>• Analyze usage and service patterns to find key churn indicators.</a:t>
            </a:r>
          </a:p>
          <a:p>
            <a:r>
              <a:rPr lang="en-US" sz="2000" dirty="0">
                <a:solidFill>
                  <a:schemeClr val="tx2"/>
                </a:solidFill>
              </a:rPr>
              <a:t>• Recommend strategies to retain high-risk customers.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IN" sz="3200" dirty="0">
                <a:solidFill>
                  <a:schemeClr val="tx2"/>
                </a:solidFill>
              </a:rPr>
              <a:t>Tools &amp; Technologies Used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2"/>
                </a:solidFill>
              </a:rPr>
              <a:t>• Python (Pandas, Seaborn, Scikit-learn (Random Forest))</a:t>
            </a:r>
          </a:p>
          <a:p>
            <a:r>
              <a:rPr lang="en-IN" sz="2000" dirty="0">
                <a:solidFill>
                  <a:schemeClr val="tx2"/>
                </a:solidFill>
              </a:rPr>
              <a:t>• </a:t>
            </a:r>
            <a:r>
              <a:rPr lang="en-IN" sz="2000" dirty="0" err="1">
                <a:solidFill>
                  <a:schemeClr val="tx2"/>
                </a:solidFill>
              </a:rPr>
              <a:t>Jupyter</a:t>
            </a:r>
            <a:r>
              <a:rPr lang="en-IN" sz="2000" dirty="0">
                <a:solidFill>
                  <a:schemeClr val="tx2"/>
                </a:solidFill>
              </a:rPr>
              <a:t> Notebook</a:t>
            </a:r>
          </a:p>
          <a:p>
            <a:r>
              <a:rPr lang="en-IN" sz="2000" dirty="0">
                <a:solidFill>
                  <a:schemeClr val="tx2"/>
                </a:solidFill>
              </a:rPr>
              <a:t>• Random Forest Classifier</a:t>
            </a:r>
          </a:p>
          <a:p>
            <a:r>
              <a:rPr lang="en-IN" sz="2000" dirty="0">
                <a:solidFill>
                  <a:schemeClr val="tx2"/>
                </a:solidFill>
              </a:rPr>
              <a:t>• ELI5</a:t>
            </a:r>
          </a:p>
          <a:p>
            <a:r>
              <a:rPr lang="en-IN" sz="2000" dirty="0">
                <a:solidFill>
                  <a:schemeClr val="tx2"/>
                </a:solidFill>
              </a:rPr>
              <a:t>• Data Cleaning &amp; EDA</a:t>
            </a:r>
          </a:p>
          <a:p>
            <a:r>
              <a:rPr lang="en-IN" sz="2000" dirty="0">
                <a:solidFill>
                  <a:schemeClr val="tx2"/>
                </a:solidFill>
              </a:rPr>
              <a:t>• Churn Probability Segmentation
Model Evaluation (Accuracy, Classification Report)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IN" sz="3200" dirty="0">
                <a:solidFill>
                  <a:schemeClr val="tx2"/>
                </a:solidFill>
              </a:rPr>
              <a:t>Dataset Overview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• 3333 customer records</a:t>
            </a:r>
          </a:p>
          <a:p>
            <a:r>
              <a:rPr lang="en-US" sz="2000" dirty="0">
                <a:solidFill>
                  <a:schemeClr val="tx2"/>
                </a:solidFill>
              </a:rPr>
              <a:t>• Features include: call durations, charges, plans, customer service calls</a:t>
            </a:r>
          </a:p>
          <a:p>
            <a:r>
              <a:rPr lang="en-US" sz="2000" dirty="0">
                <a:solidFill>
                  <a:schemeClr val="tx2"/>
                </a:solidFill>
              </a:rPr>
              <a:t>• Target variable: churn (Yes/No)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91E68-675C-D23B-DECC-B04A5EB4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682" y="1261423"/>
            <a:ext cx="737235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Churn Distribution: Majority Customers Stay, But Losses Matter: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1"/>
            <a:ext cx="2521551" cy="2522849"/>
            <a:chOff x="-305" y="-1"/>
            <a:chExt cx="3832880" cy="2876136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B9446EC7-B0FA-CBFE-F1CE-C1B99AA4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04" y="2827419"/>
            <a:ext cx="3845172" cy="32276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This chart shows the number of customers who churned (1) vs. those who did not (0).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The dataset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imbalanced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with more customers not churning.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Imbalance can bias the model if not handled properly (e.g., using class weighting).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7370340" y="5084569"/>
            <a:ext cx="2151670" cy="1395192"/>
            <a:chOff x="-305" y="-4155"/>
            <a:chExt cx="2514948" cy="2174333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Content Placeholder 7" descr="A blue rectangular bar graph">
            <a:extLst>
              <a:ext uri="{FF2B5EF4-FFF2-40B4-BE49-F238E27FC236}">
                <a16:creationId xmlns:a16="http://schemas.microsoft.com/office/drawing/2014/main" id="{6A4B32A4-CA55-AA86-119C-EDD7CDF9A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785"/>
          <a:stretch>
            <a:fillRect/>
          </a:stretch>
        </p:blipFill>
        <p:spPr>
          <a:xfrm>
            <a:off x="4695326" y="3157151"/>
            <a:ext cx="3664903" cy="24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IN" sz="3200" dirty="0">
                <a:solidFill>
                  <a:schemeClr val="tx2"/>
                </a:solidFill>
              </a:rPr>
              <a:t>Exploratory Data Analysis (Insights)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• Higher churn among customers with: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- International plan = Yes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- Many customer service calls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- High complaints and low total call time</a:t>
            </a:r>
          </a:p>
          <a:p>
            <a:r>
              <a:rPr lang="en-US" sz="2000" dirty="0">
                <a:solidFill>
                  <a:schemeClr val="tx2"/>
                </a:solidFill>
              </a:rPr>
              <a:t>• Churned users show different call behavior (</a:t>
            </a:r>
            <a:r>
              <a:rPr lang="en-US" sz="2000" dirty="0" err="1">
                <a:solidFill>
                  <a:schemeClr val="tx2"/>
                </a:solidFill>
              </a:rPr>
              <a:t>total_minutes</a:t>
            </a:r>
            <a:r>
              <a:rPr lang="en-US" sz="2000" dirty="0">
                <a:solidFill>
                  <a:schemeClr val="tx2"/>
                </a:solidFill>
              </a:rPr>
              <a:t>).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IN" sz="3200" dirty="0">
                <a:solidFill>
                  <a:schemeClr val="tx2"/>
                </a:solidFill>
              </a:rPr>
              <a:t>Model Summary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tx2"/>
                </a:solidFill>
              </a:rPr>
              <a:t>• </a:t>
            </a:r>
            <a:r>
              <a:rPr lang="fr-FR" sz="2000" dirty="0" err="1">
                <a:solidFill>
                  <a:schemeClr val="tx2"/>
                </a:solidFill>
              </a:rPr>
              <a:t>Algorithm</a:t>
            </a:r>
            <a:r>
              <a:rPr lang="fr-FR" sz="2000" dirty="0">
                <a:solidFill>
                  <a:schemeClr val="tx2"/>
                </a:solidFill>
              </a:rPr>
              <a:t>: </a:t>
            </a:r>
            <a:r>
              <a:rPr lang="fr-FR" sz="2000" dirty="0" err="1">
                <a:solidFill>
                  <a:schemeClr val="tx2"/>
                </a:solidFill>
              </a:rPr>
              <a:t>Random</a:t>
            </a:r>
            <a:r>
              <a:rPr lang="fr-FR" sz="2000" dirty="0">
                <a:solidFill>
                  <a:schemeClr val="tx2"/>
                </a:solidFill>
              </a:rPr>
              <a:t> Forest Classifier</a:t>
            </a:r>
          </a:p>
          <a:p>
            <a:r>
              <a:rPr lang="fr-FR" sz="2000" dirty="0">
                <a:solidFill>
                  <a:schemeClr val="tx2"/>
                </a:solidFill>
              </a:rPr>
              <a:t>• Train/Test Split: 80/20</a:t>
            </a:r>
          </a:p>
          <a:p>
            <a:r>
              <a:rPr lang="fr-FR" sz="2000" dirty="0">
                <a:solidFill>
                  <a:schemeClr val="tx2"/>
                </a:solidFill>
              </a:rPr>
              <a:t>• </a:t>
            </a:r>
            <a:r>
              <a:rPr lang="fr-FR" sz="2000" dirty="0" err="1">
                <a:solidFill>
                  <a:schemeClr val="tx2"/>
                </a:solidFill>
              </a:rPr>
              <a:t>Accuracy</a:t>
            </a:r>
            <a:r>
              <a:rPr lang="fr-FR" sz="2000" dirty="0">
                <a:solidFill>
                  <a:schemeClr val="tx2"/>
                </a:solidFill>
              </a:rPr>
              <a:t>: 97.45%</a:t>
            </a:r>
          </a:p>
          <a:p>
            <a:r>
              <a:rPr lang="fr-FR" sz="2000" dirty="0">
                <a:solidFill>
                  <a:schemeClr val="tx2"/>
                </a:solidFill>
              </a:rPr>
              <a:t>• Evaluation: Confusion Matrix &amp; Classification Report.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B09CE-AF15-5D4B-33C7-0B5534F3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67" y="364018"/>
            <a:ext cx="3574747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 Predictors of Customer Churn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40F3FA1-6BA2-C6EF-5262-E1B29B4E4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30" y="1743905"/>
            <a:ext cx="3574461" cy="3353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The chart highlights which customer features most influenced churn prediction based on the Random Forest model: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🔹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total_charges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complaints,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international_plan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were the most important drivers of churn.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🔹 These insights guide actionable strategies, such as improving complaint handling and reviewing pricing plans.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The feature importance was calculated using model-based scoring, helping prioritize business areas that directly impact churn.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E8534D2-DFFF-434A-2E9E-44AA739F9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0834" r="4995"/>
          <a:stretch>
            <a:fillRect/>
          </a:stretch>
        </p:blipFill>
        <p:spPr>
          <a:xfrm>
            <a:off x="5230854" y="2516777"/>
            <a:ext cx="3657113" cy="25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9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5D5C1-24D9-5519-45C5-F5B08904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802955"/>
            <a:ext cx="3574747" cy="1454051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chemeClr val="tx2"/>
                </a:solidFill>
              </a:rPr>
              <a:t>Model Explainability with ELI5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558733-693A-26F7-3185-6A856C59D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3504" y="2421683"/>
            <a:ext cx="3574461" cy="3353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ELI5 was used to explain how the Random Forest model makes predictions.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It highlighted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total charges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complaints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international plan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as key drivers of churn.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This helps non-technical teams understand and trust model outcomes.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table of numbers and numbers">
            <a:extLst>
              <a:ext uri="{FF2B5EF4-FFF2-40B4-BE49-F238E27FC236}">
                <a16:creationId xmlns:a16="http://schemas.microsoft.com/office/drawing/2014/main" id="{5C6D5E71-667D-4761-C6C4-EECCA266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558" y="1881051"/>
            <a:ext cx="2673002" cy="37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5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527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Customer Churn Analysis  Telecom Industry</vt:lpstr>
      <vt:lpstr>Project Objective</vt:lpstr>
      <vt:lpstr>Tools &amp; Technologies Used</vt:lpstr>
      <vt:lpstr>Dataset Overview</vt:lpstr>
      <vt:lpstr>Churn Distribution: Majority Customers Stay, But Losses Matter:</vt:lpstr>
      <vt:lpstr>Exploratory Data Analysis (Insights)</vt:lpstr>
      <vt:lpstr>Model Summary</vt:lpstr>
      <vt:lpstr>Top Predictors of Customer Churn</vt:lpstr>
      <vt:lpstr>Model Explainability with ELI5</vt:lpstr>
      <vt:lpstr>Business Recommendations  Use churn segments for targeted offers (At Risk customers) </vt:lpstr>
      <vt:lpstr>Churn Segmentation Overview</vt:lpstr>
      <vt:lpstr>Final 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ramyapriya makkina</cp:lastModifiedBy>
  <cp:revision>5</cp:revision>
  <dcterms:created xsi:type="dcterms:W3CDTF">2013-01-27T09:14:16Z</dcterms:created>
  <dcterms:modified xsi:type="dcterms:W3CDTF">2025-06-24T06:58:47Z</dcterms:modified>
  <cp:category/>
</cp:coreProperties>
</file>