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587" r:id="rId2"/>
  </p:sldIdLst>
  <p:sldSz cx="9906000" cy="6858000" type="A4"/>
  <p:notesSz cx="6805613" cy="9939338"/>
  <p:custDataLst>
    <p:tags r:id="rId5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Dotum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Dotum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Dotum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Dotum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Dotum" pitchFamily="50" charset="-127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Dotum" pitchFamily="50" charset="-127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Dotum" pitchFamily="50" charset="-127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Dotum" pitchFamily="50" charset="-127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Dotum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n Kumar Bhongir" initials="MK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  <a:srgbClr val="BBE0E3"/>
    <a:srgbClr val="E6E6E6"/>
    <a:srgbClr val="CC0066"/>
    <a:srgbClr val="DDDDDD"/>
    <a:srgbClr val="FFCC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4" autoAdjust="0"/>
    <p:restoredTop sz="99811" autoAdjust="0"/>
  </p:normalViewPr>
  <p:slideViewPr>
    <p:cSldViewPr>
      <p:cViewPr varScale="1">
        <p:scale>
          <a:sx n="88" d="100"/>
          <a:sy n="88" d="100"/>
        </p:scale>
        <p:origin x="1140" y="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2" y="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fld id="{C8F2F13E-7237-45D0-86CF-D1AD303DE28A}" type="datetimeFigureOut">
              <a:rPr lang="ko-KR" altLang="en-US"/>
              <a:pPr/>
              <a:t>2017-10-10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fld id="{AD401ADE-D5BD-4665-9A70-90ADBA96A7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01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fld id="{2088E329-CCCE-4B62-B1DC-21BC024DD6EF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0033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316" name="슬라이드 번호 개체 틀 3"/>
          <p:cNvSpPr txBox="1">
            <a:spLocks noGrp="1"/>
          </p:cNvSpPr>
          <p:nvPr/>
        </p:nvSpPr>
        <p:spPr bwMode="auto">
          <a:xfrm>
            <a:off x="3854451" y="9440865"/>
            <a:ext cx="29495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/>
            <a:fld id="{57AF32B2-C9A4-43A7-907B-A4C3D2402BFA}" type="slidenum">
              <a:rPr lang="en-US" altLang="ko-KR" sz="1200" b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</a:t>
            </a:fld>
            <a:endParaRPr lang="en-US" altLang="ko-KR" sz="1200" b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99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8093075" y="6515100"/>
            <a:ext cx="1657350" cy="265113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lIns="71680" tIns="35840" rIns="71680" bIns="35840">
            <a:spAutoFit/>
          </a:bodyPr>
          <a:lstStyle/>
          <a:p>
            <a:pPr algn="ctr" defTabSz="717550"/>
            <a:r>
              <a:rPr lang="en-US" altLang="ko-KR" sz="1200" dirty="0" smtClean="0">
                <a:solidFill>
                  <a:srgbClr val="FF3300"/>
                </a:solidFill>
                <a:latin typeface="Arial Narrow" pitchFamily="34" charset="0"/>
                <a:ea typeface="맑은 고딕" pitchFamily="50" charset="-127"/>
                <a:cs typeface="Arial" charset="0"/>
              </a:rPr>
              <a:t>VT  </a:t>
            </a:r>
            <a:r>
              <a:rPr lang="en-US" altLang="ko-KR" sz="1200" dirty="0">
                <a:solidFill>
                  <a:srgbClr val="FF3300"/>
                </a:solidFill>
                <a:latin typeface="Arial Narrow" pitchFamily="34" charset="0"/>
                <a:ea typeface="맑은 고딕" pitchFamily="50" charset="-127"/>
                <a:cs typeface="Arial" charset="0"/>
              </a:rPr>
              <a:t>Internal  Use Only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549275"/>
            <a:ext cx="990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Dotum" pitchFamily="50" charset="-127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Dotum" pitchFamily="50" charset="-127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Dotum" pitchFamily="50" charset="-127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Dotum" pitchFamily="50" charset="-127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Dotum" pitchFamily="50" charset="-127"/>
        </a:defRPr>
      </a:lvl5pPr>
      <a:lvl6pPr marL="4572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돋움" pitchFamily="50" charset="-127"/>
        </a:defRPr>
      </a:lvl6pPr>
      <a:lvl7pPr marL="9144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돋움" pitchFamily="50" charset="-127"/>
        </a:defRPr>
      </a:lvl7pPr>
      <a:lvl8pPr marL="13716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돋움" pitchFamily="50" charset="-127"/>
        </a:defRPr>
      </a:lvl8pPr>
      <a:lvl9pPr marL="1828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Dotum" pitchFamily="50" charset="-127"/>
          <a:cs typeface="+mn-cs"/>
        </a:defRPr>
      </a:lvl1pPr>
      <a:lvl2pPr marL="457200" algn="r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Dotum" pitchFamily="50" charset="-127"/>
        </a:defRPr>
      </a:lvl2pPr>
      <a:lvl3pPr marL="914400" algn="r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Dotum" pitchFamily="50" charset="-127"/>
        </a:defRPr>
      </a:lvl3pPr>
      <a:lvl4pPr marL="1371600" algn="r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Dotum" pitchFamily="50" charset="-127"/>
        </a:defRPr>
      </a:lvl4pPr>
      <a:lvl5pPr marL="1828800" algn="r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Dotum" pitchFamily="50" charset="-127"/>
        </a:defRPr>
      </a:lvl5pPr>
      <a:lvl6pPr marL="2286000" algn="r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6pPr>
      <a:lvl7pPr marL="2743200" algn="r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7pPr>
      <a:lvl8pPr marL="3200400" algn="r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8pPr>
      <a:lvl9pPr marL="3657600" algn="r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423" y="115583"/>
            <a:ext cx="3356178" cy="4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91" tIns="47895" rIns="95791" bIns="47895" anchor="b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latinLnBrk="0">
              <a:lnSpc>
                <a:spcPct val="110000"/>
              </a:lnSpc>
            </a:pPr>
            <a:r>
              <a:rPr kumimoji="0" lang="en-US" altLang="ko-KR" dirty="0" smtClean="0">
                <a:solidFill>
                  <a:srgbClr val="000000"/>
                </a:solidFill>
              </a:rPr>
              <a:t>CE Software development</a:t>
            </a:r>
            <a:endParaRPr kumimoji="0" lang="ko-KR" alt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8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02073"/>
              </p:ext>
            </p:extLst>
          </p:nvPr>
        </p:nvGraphicFramePr>
        <p:xfrm>
          <a:off x="128588" y="1556793"/>
          <a:ext cx="9648948" cy="3588150"/>
        </p:xfrm>
        <a:graphic>
          <a:graphicData uri="http://schemas.openxmlformats.org/drawingml/2006/table">
            <a:tbl>
              <a:tblPr/>
              <a:tblGrid>
                <a:gridCol w="965003"/>
                <a:gridCol w="4795513"/>
                <a:gridCol w="1143753"/>
                <a:gridCol w="1247045"/>
                <a:gridCol w="1497634"/>
              </a:tblGrid>
              <a:tr h="384010">
                <a:tc rowSpan="3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Needs</a:t>
                      </a:r>
                    </a:p>
                  </a:txBody>
                  <a:tcPr marL="94281" marR="94281" marT="49014" marB="49014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Why</a:t>
                      </a:r>
                      <a:r>
                        <a:rPr kumimoji="0" lang="en-US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: Technology focus, Image technology, covers core areas</a:t>
                      </a:r>
                    </a:p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Deliverables: </a:t>
                      </a:r>
                      <a:r>
                        <a:rPr kumimoji="0" lang="en-US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Python libraries, C++ Libraries, Porting on Android</a:t>
                      </a:r>
                    </a:p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Skills</a:t>
                      </a:r>
                      <a:r>
                        <a:rPr kumimoji="0" lang="en-US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: Python expertise, C++, C, Linux and Android </a:t>
                      </a:r>
                    </a:p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otum" pitchFamily="50" charset="-127"/>
                        <a:cs typeface="+mn-cs"/>
                        <a:sym typeface="Arial" pitchFamily="34" charset="0"/>
                      </a:endParaRPr>
                    </a:p>
                  </a:txBody>
                  <a:tcPr marL="36000" marR="18000" marT="17997" marB="17997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85725" marR="0" lvl="0" indent="-85725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  <a:sym typeface="Wingdings" pitchFamily="2" charset="2"/>
                        </a:rPr>
                        <a:t>Competition:</a:t>
                      </a:r>
                    </a:p>
                    <a:p>
                      <a:pPr marL="85725" marR="0" lvl="0" indent="-85725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  <a:sym typeface="Wingdings" pitchFamily="2" charset="2"/>
                        </a:rPr>
                        <a:t>Lots of such applications exists and unless we do this on reference phone and make it better, the only advantage is Deployments and IP of test cases, test suite</a:t>
                      </a:r>
                    </a:p>
                    <a:p>
                      <a:pPr marL="85725" marR="0" lvl="0" indent="-85725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36000" marR="18000" marT="17997" marB="179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  Client</a:t>
                      </a:r>
                      <a:r>
                        <a:rPr lang="en-US" sz="1200" b="1" baseline="0" dirty="0" smtClean="0"/>
                        <a:t> Focus </a:t>
                      </a:r>
                      <a:endParaRPr lang="en-US" sz="1200" b="1" dirty="0"/>
                    </a:p>
                  </a:txBody>
                  <a:tcPr marL="18000" marR="18000" marT="17994" marB="17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</a:t>
                      </a:r>
                      <a:r>
                        <a:rPr lang="en-US" sz="1200" b="1" dirty="0" smtClean="0"/>
                        <a:t>Hardware</a:t>
                      </a:r>
                      <a:endParaRPr lang="en-US" sz="1200" b="1" dirty="0"/>
                    </a:p>
                  </a:txBody>
                  <a:tcPr marL="18000" marR="18000" marT="17994" marB="17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  <a:ea typeface="+mn-ea"/>
                        </a:rPr>
                        <a:t>Qualcomm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/ Sony </a:t>
                      </a:r>
                      <a:endParaRPr lang="ko-KR" altLang="en-US" sz="1000" b="0" dirty="0">
                        <a:latin typeface="+mn-lt"/>
                        <a:ea typeface="+mn-ea"/>
                      </a:endParaRPr>
                    </a:p>
                  </a:txBody>
                  <a:tcPr marL="18000" marR="18000" marT="17994" marB="17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RP3 / Dragon board </a:t>
                      </a:r>
                    </a:p>
                  </a:txBody>
                  <a:tcPr marL="18000" marR="18000" marT="17994" marB="17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Xilinx 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8000" marR="18000" marT="17994" marB="17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ZCU 106 chipset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8000" marR="18000" marT="17994" marB="17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867">
                <a:tc rowSpan="2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Approach</a:t>
                      </a:r>
                    </a:p>
                  </a:txBody>
                  <a:tcPr marL="94281" marR="94281" marT="49014" marB="49014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Camera Integration, Drivers &amp; Image Capture</a:t>
                      </a:r>
                    </a:p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HARR algorithm (Python /C++)</a:t>
                      </a:r>
                    </a:p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Geometric algorithm (Python /C++)</a:t>
                      </a:r>
                    </a:p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DSP algorithm  changes to remove noise (TBD)</a:t>
                      </a:r>
                    </a:p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Arial" pitchFamily="34" charset="0"/>
                        </a:rPr>
                        <a:t>Based on face recognition, develop security features.</a:t>
                      </a:r>
                    </a:p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0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otum" pitchFamily="50" charset="-127"/>
                        <a:cs typeface="+mn-cs"/>
                        <a:sym typeface="Arial" pitchFamily="34" charset="0"/>
                      </a:endParaRPr>
                    </a:p>
                  </a:txBody>
                  <a:tcPr marL="36000" marR="18000" marT="17997" marB="17997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Wingdings" pitchFamily="2" charset="2"/>
                        </a:rPr>
                        <a:t>Hiring Dependencies</a:t>
                      </a:r>
                    </a:p>
                  </a:txBody>
                  <a:tcPr marL="36000" marR="18000" marT="17997" marB="179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Wingdings" pitchFamily="2" charset="2"/>
                        </a:rPr>
                        <a:t>Python and C++ experts </a:t>
                      </a:r>
                    </a:p>
                  </a:txBody>
                  <a:tcPr marL="36000" marR="18000" marT="17997" marB="179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>
                          <a:latin typeface="+mn-lt"/>
                          <a:ea typeface="+mn-ea"/>
                        </a:rPr>
                        <a:t>Budget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Hardware  </a:t>
                      </a: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20k , peripherals, BT audio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Budget with </a:t>
                      </a: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Xilinx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 +500,000 INR + operations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Budget with </a:t>
                      </a: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NVidia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  TBD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Note on Deployment: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B&amp;I, DevOps, C, Python, Drivers. Testing are common skills already with the engineers ready for deployment. Deployments in the below section are newly added skills</a:t>
                      </a:r>
                    </a:p>
                  </a:txBody>
                  <a:tcPr marL="36000" marR="18000" marT="0" marB="54864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02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Benefit</a:t>
                      </a:r>
                    </a:p>
                  </a:txBody>
                  <a:tcPr marL="94281" marR="94281" marT="49014" marB="49014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Wingdings" pitchFamily="2" charset="2"/>
                        </a:rPr>
                        <a:t>Business Value : We are creating in house skills of Image technologies, which eventually opens up a lot of deployment opportunities, Scope of  IP and patents</a:t>
                      </a:r>
                    </a:p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otum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228600" marR="0" lvl="0" indent="-228600" algn="l" defTabSz="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Wingdings" pitchFamily="2" charset="2"/>
                        </a:rPr>
                        <a:t>Technical value: The enables VT to foray into new technology areas of Image processing, opening up lot of application opportunities. Leading to ML, with scope of IP and patents leading to next </a:t>
                      </a:r>
                      <a:r>
                        <a:rPr kumimoji="0" lang="en-US" altLang="ko-KR" sz="1000" b="0" i="0" u="none" strike="noStrike" kern="1200" cap="none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otum" pitchFamily="50" charset="-127"/>
                          <a:cs typeface="+mn-cs"/>
                          <a:sym typeface="Wingdings" pitchFamily="2" charset="2"/>
                        </a:rPr>
                        <a:t>project OpenGL</a:t>
                      </a:r>
                      <a:endParaRPr kumimoji="0" lang="en-US" altLang="ko-KR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otum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685800" marR="0" lvl="1" indent="-22860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charset="0"/>
                        <a:ea typeface="Dotum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54864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85725" marR="0" lvl="0" indent="-85725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36000" marR="18000" marT="18000" marB="18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marL="85725" marR="0" lvl="0" indent="-85725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36000" marR="18000" marT="18000" marB="18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86148"/>
              </p:ext>
            </p:extLst>
          </p:nvPr>
        </p:nvGraphicFramePr>
        <p:xfrm>
          <a:off x="128588" y="548680"/>
          <a:ext cx="9648825" cy="1008698"/>
        </p:xfrm>
        <a:graphic>
          <a:graphicData uri="http://schemas.openxmlformats.org/drawingml/2006/table">
            <a:tbl>
              <a:tblPr/>
              <a:tblGrid>
                <a:gridCol w="935980"/>
                <a:gridCol w="2661295"/>
                <a:gridCol w="1083121"/>
                <a:gridCol w="2350641"/>
                <a:gridCol w="1076325"/>
                <a:gridCol w="1541463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Project name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OpenCV_CL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Organization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VT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IN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PM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IN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Architect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IN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MOHAN </a:t>
                      </a:r>
                      <a:r>
                        <a:rPr kumimoji="1" lang="en-IN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BHONGIR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IN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TBD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Tech Area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Android middleware/Python/C++/C/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Matlab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/DSP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Product / Time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IP/ 8 Months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Counter-partner PL/ Organization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Dotum" pitchFamily="50" charset="-127"/>
                          <a:cs typeface="Arial" charset="0"/>
                        </a:rPr>
                        <a:t>NA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Dotum" pitchFamily="50" charset="-127"/>
                        <a:cs typeface="Arial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Resource/Fund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11 engineers / $23,738 Per Month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Fund Category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Internal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Period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pitchFamily="34" charset="0"/>
                        </a:rPr>
                        <a:t>Oct 2017 to May 2018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45208"/>
              </p:ext>
            </p:extLst>
          </p:nvPr>
        </p:nvGraphicFramePr>
        <p:xfrm>
          <a:off x="83250" y="4725145"/>
          <a:ext cx="9648949" cy="2016224"/>
        </p:xfrm>
        <a:graphic>
          <a:graphicData uri="http://schemas.openxmlformats.org/drawingml/2006/table">
            <a:tbl>
              <a:tblPr/>
              <a:tblGrid>
                <a:gridCol w="1053326"/>
                <a:gridCol w="8595623"/>
              </a:tblGrid>
              <a:tr h="201622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Schedule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</a:p>
                  </a:txBody>
                  <a:tcPr marL="94282" marR="94282" marT="49015" marB="49015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IN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sym typeface="Wingdings" pitchFamily="2" charset="2"/>
                        </a:rPr>
                        <a:t>                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18000" marR="18000" marT="17998" marB="17998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Rectangle 51"/>
          <p:cNvSpPr>
            <a:spLocks noChangeArrowheads="1"/>
          </p:cNvSpPr>
          <p:nvPr/>
        </p:nvSpPr>
        <p:spPr bwMode="auto">
          <a:xfrm>
            <a:off x="1497013" y="5013176"/>
            <a:ext cx="6192291" cy="194407"/>
          </a:xfrm>
          <a:prstGeom prst="rect">
            <a:avLst/>
          </a:prstGeom>
          <a:solidFill>
            <a:srgbClr val="FFFFCC"/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5791" tIns="47895" rIns="95791" bIns="47895" anchor="ctr"/>
          <a:lstStyle>
            <a:lvl1pPr defTabSz="9588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588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588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588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588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900" dirty="0" smtClean="0">
                <a:solidFill>
                  <a:srgbClr val="000000"/>
                </a:solidFill>
              </a:rPr>
              <a:t>2017 - 2018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6616" y="5301208"/>
            <a:ext cx="11521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 smtClean="0"/>
              <a:t>October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720752" y="5301208"/>
            <a:ext cx="11521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November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44888" y="5301208"/>
            <a:ext cx="11521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 smtClean="0"/>
              <a:t>December	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28464" y="5631051"/>
            <a:ext cx="86409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 smtClean="0"/>
              <a:t>Projects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28464" y="6403372"/>
            <a:ext cx="10081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 smtClean="0"/>
              <a:t>Deployments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96616" y="5631051"/>
            <a:ext cx="11521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Camera driver, Image capture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59320" y="2554895"/>
            <a:ext cx="144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V-Gate Process</a:t>
            </a:r>
            <a:endParaRPr lang="en-US" sz="1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183041" y="5291205"/>
            <a:ext cx="11521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January	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07177" y="5291205"/>
            <a:ext cx="11521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 smtClean="0"/>
              <a:t>February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0486" y="6393477"/>
            <a:ext cx="119838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NA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2510" y="5641705"/>
            <a:ext cx="1152128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Python libraries for captured Image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714048" y="6312303"/>
            <a:ext cx="119838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OpenCL python  -2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44888" y="6195703"/>
            <a:ext cx="1375433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C++ experts – 2</a:t>
            </a:r>
          </a:p>
          <a:p>
            <a:r>
              <a:rPr lang="en-US" sz="1000" dirty="0" smtClean="0"/>
              <a:t>Camera Drivers – 2</a:t>
            </a:r>
          </a:p>
          <a:p>
            <a:r>
              <a:rPr lang="en-US" sz="1000" dirty="0" smtClean="0"/>
              <a:t>Python - 2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5679" y="603842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</a:t>
            </a:r>
            <a:r>
              <a:rPr lang="en-US" sz="1000" b="0" dirty="0" smtClean="0"/>
              <a:t>Numbers in Engineers</a:t>
            </a:r>
          </a:p>
          <a:p>
            <a:r>
              <a:rPr lang="en-US" sz="1000" b="0" dirty="0" smtClean="0"/>
              <a:t>Visibility set for 3 months</a:t>
            </a:r>
          </a:p>
          <a:p>
            <a:endParaRPr lang="en-IN" sz="10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3944888" y="5631051"/>
            <a:ext cx="11521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C++ libraries / Algorithms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33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A2fhDiKky9EuRaM9E6tQ"/>
</p:tagLst>
</file>

<file path=ppt/theme/theme1.xml><?xml version="1.0" encoding="utf-8"?>
<a:theme xmlns:a="http://schemas.openxmlformats.org/drawingml/2006/main" name="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28528</TotalTime>
  <Words>364</Words>
  <Application>Microsoft Office PowerPoint</Application>
  <PresentationFormat>A4 Paper (210x297 mm)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돋움</vt:lpstr>
      <vt:lpstr>돋움</vt:lpstr>
      <vt:lpstr>굴림</vt:lpstr>
      <vt:lpstr>맑은 고딕</vt:lpstr>
      <vt:lpstr>Arial</vt:lpstr>
      <vt:lpstr>Arial Narrow</vt:lpstr>
      <vt:lpstr>Wingdings</vt:lpstr>
      <vt:lpstr>Template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admin;Chatur Gadhia</dc:creator>
  <cp:lastModifiedBy>Anand Gudimanchi</cp:lastModifiedBy>
  <cp:revision>2071</cp:revision>
  <cp:lastPrinted>2012-08-08T08:29:13Z</cp:lastPrinted>
  <dcterms:created xsi:type="dcterms:W3CDTF">2008-11-26T05:44:28Z</dcterms:created>
  <dcterms:modified xsi:type="dcterms:W3CDTF">2017-10-10T05:26:57Z</dcterms:modified>
</cp:coreProperties>
</file>