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60"/>
  </p:normalViewPr>
  <p:slideViewPr>
    <p:cSldViewPr snapToGrid="0">
      <p:cViewPr>
        <p:scale>
          <a:sx n="60" d="100"/>
          <a:sy n="60" d="100"/>
        </p:scale>
        <p:origin x="114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sad\Desktop\obesity_child_age%20-%20Copy.xlsm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sad\Desktop\obesity_child_age%20-%20Copy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[obesity_child_age - Copy.xlsm]Yearwise_child_obesity_graph!PivotTable2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Increase in Obesity</a:t>
            </a:r>
            <a:r>
              <a:rPr lang="en-IN" baseline="0" dirty="0"/>
              <a:t> Rate in Children  </a:t>
            </a:r>
            <a:endParaRPr lang="en-IN" dirty="0"/>
          </a:p>
        </c:rich>
      </c:tx>
      <c:layout>
        <c:manualLayout>
          <c:xMode val="edge"/>
          <c:yMode val="edge"/>
          <c:x val="0.201203204244114"/>
          <c:y val="2.94659300184162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4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5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6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7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8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9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0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1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2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3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4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686968856801149"/>
          <c:y val="0.14191528545119708"/>
          <c:w val="0.66379740213160421"/>
          <c:h val="0.748876611418047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Yearwise_child_obesity_graph!$B$1</c:f>
              <c:strCache>
                <c:ptCount val="1"/>
                <c:pt idx="0">
                  <c:v>Sum of PercentObese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Yearwise_child_obesity_graph!$A$2:$A$13</c:f>
              <c:strCache>
                <c:ptCount val="11"/>
                <c:pt idx="0">
                  <c:v>[1971-74]</c:v>
                </c:pt>
                <c:pt idx="1">
                  <c:v>[1976-80]</c:v>
                </c:pt>
                <c:pt idx="2">
                  <c:v>[1988-94]</c:v>
                </c:pt>
                <c:pt idx="3">
                  <c:v>[99-2000]</c:v>
                </c:pt>
                <c:pt idx="4">
                  <c:v>[2001-02]</c:v>
                </c:pt>
                <c:pt idx="5">
                  <c:v>[2003-04]</c:v>
                </c:pt>
                <c:pt idx="6">
                  <c:v>[2005-06]</c:v>
                </c:pt>
                <c:pt idx="7">
                  <c:v>[2007-08]</c:v>
                </c:pt>
                <c:pt idx="8">
                  <c:v>[2009-10]</c:v>
                </c:pt>
                <c:pt idx="9">
                  <c:v>[2011-12]</c:v>
                </c:pt>
                <c:pt idx="10">
                  <c:v>[2013-14]</c:v>
                </c:pt>
              </c:strCache>
            </c:strRef>
          </c:cat>
          <c:val>
            <c:numRef>
              <c:f>Yearwise_child_obesity_graph!$B$2:$B$13</c:f>
              <c:numCache>
                <c:formatCode>General</c:formatCode>
                <c:ptCount val="11"/>
                <c:pt idx="0">
                  <c:v>45.2</c:v>
                </c:pt>
                <c:pt idx="1">
                  <c:v>49.599999999999987</c:v>
                </c:pt>
                <c:pt idx="2">
                  <c:v>87.000000000000014</c:v>
                </c:pt>
                <c:pt idx="3">
                  <c:v>120.6</c:v>
                </c:pt>
                <c:pt idx="4">
                  <c:v>130.30000000000001</c:v>
                </c:pt>
                <c:pt idx="5">
                  <c:v>150</c:v>
                </c:pt>
                <c:pt idx="6">
                  <c:v>130.79999999999998</c:v>
                </c:pt>
                <c:pt idx="7">
                  <c:v>143.30000000000001</c:v>
                </c:pt>
                <c:pt idx="8">
                  <c:v>145</c:v>
                </c:pt>
                <c:pt idx="9">
                  <c:v>139.79999999999998</c:v>
                </c:pt>
                <c:pt idx="10">
                  <c:v>142.1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E6-400B-BFF0-13E194C6621D}"/>
            </c:ext>
          </c:extLst>
        </c:ser>
        <c:ser>
          <c:idx val="1"/>
          <c:order val="1"/>
          <c:tx>
            <c:strRef>
              <c:f>Yearwise_child_obesity_graph!$C$1</c:f>
              <c:strCache>
                <c:ptCount val="1"/>
                <c:pt idx="0">
                  <c:v>Sum of SE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Yearwise_child_obesity_graph!$A$2:$A$13</c:f>
              <c:strCache>
                <c:ptCount val="11"/>
                <c:pt idx="0">
                  <c:v>[1971-74]</c:v>
                </c:pt>
                <c:pt idx="1">
                  <c:v>[1976-80]</c:v>
                </c:pt>
                <c:pt idx="2">
                  <c:v>[1988-94]</c:v>
                </c:pt>
                <c:pt idx="3">
                  <c:v>[99-2000]</c:v>
                </c:pt>
                <c:pt idx="4">
                  <c:v>[2001-02]</c:v>
                </c:pt>
                <c:pt idx="5">
                  <c:v>[2003-04]</c:v>
                </c:pt>
                <c:pt idx="6">
                  <c:v>[2005-06]</c:v>
                </c:pt>
                <c:pt idx="7">
                  <c:v>[2007-08]</c:v>
                </c:pt>
                <c:pt idx="8">
                  <c:v>[2009-10]</c:v>
                </c:pt>
                <c:pt idx="9">
                  <c:v>[2011-12]</c:v>
                </c:pt>
                <c:pt idx="10">
                  <c:v>[2013-14]</c:v>
                </c:pt>
              </c:strCache>
            </c:strRef>
          </c:cat>
          <c:val>
            <c:numRef>
              <c:f>Yearwise_child_obesity_graph!$C$2:$C$13</c:f>
              <c:numCache>
                <c:formatCode>General</c:formatCode>
                <c:ptCount val="11"/>
                <c:pt idx="0">
                  <c:v>-6.2999999999999989</c:v>
                </c:pt>
                <c:pt idx="1">
                  <c:v>-6.3999999999999995</c:v>
                </c:pt>
                <c:pt idx="2">
                  <c:v>-9.5</c:v>
                </c:pt>
                <c:pt idx="3">
                  <c:v>-15</c:v>
                </c:pt>
                <c:pt idx="4">
                  <c:v>-16.100000000000001</c:v>
                </c:pt>
                <c:pt idx="5">
                  <c:v>-16.3</c:v>
                </c:pt>
                <c:pt idx="6">
                  <c:v>-17.3</c:v>
                </c:pt>
                <c:pt idx="7">
                  <c:v>-15.599999999999998</c:v>
                </c:pt>
                <c:pt idx="8">
                  <c:v>-12.399999999999999</c:v>
                </c:pt>
                <c:pt idx="9">
                  <c:v>-16.5</c:v>
                </c:pt>
                <c:pt idx="10">
                  <c:v>-18.100000000000001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E6-400B-BFF0-13E194C662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42256224"/>
        <c:axId val="542260816"/>
      </c:barChart>
      <c:dateAx>
        <c:axId val="542256224"/>
        <c:scaling>
          <c:orientation val="minMax"/>
        </c:scaling>
        <c:delete val="0"/>
        <c:axPos val="b"/>
        <c:minorGridlines>
          <c:spPr>
            <a:ln>
              <a:noFill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Year</a:t>
                </a:r>
              </a:p>
            </c:rich>
          </c:tx>
          <c:layout>
            <c:manualLayout>
              <c:xMode val="edge"/>
              <c:yMode val="edge"/>
              <c:x val="0.41422154259402372"/>
              <c:y val="0.939425444953709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260816"/>
        <c:crosses val="autoZero"/>
        <c:auto val="0"/>
        <c:lblOffset val="1000"/>
        <c:baseTimeUnit val="days"/>
      </c:dateAx>
      <c:valAx>
        <c:axId val="54226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/>
                  <a:t>Obesity</a:t>
                </a:r>
                <a:r>
                  <a:rPr lang="en-IN" sz="1200" b="1" baseline="0"/>
                  <a:t>   Percent</a:t>
                </a:r>
                <a:endParaRPr lang="en-IN" sz="1200" b="1"/>
              </a:p>
            </c:rich>
          </c:tx>
          <c:layout>
            <c:manualLayout>
              <c:xMode val="edge"/>
              <c:yMode val="edge"/>
              <c:x val="1.8433176750780871E-2"/>
              <c:y val="0.311795652615246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25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sng" baseline="0">
                <a:solidFill>
                  <a:schemeClr val="tx1"/>
                </a:solidFill>
              </a:rPr>
              <a:t>Responsible for obesity rate</a:t>
            </a:r>
          </a:p>
        </c:rich>
      </c:tx>
      <c:layout>
        <c:manualLayout>
          <c:xMode val="edge"/>
          <c:yMode val="edge"/>
          <c:x val="0.20908780284939465"/>
          <c:y val="2.92372283383792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C60-4B21-B4EC-4A4196E8527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C60-4B21-B4EC-4A4196E85276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C60-4B21-B4EC-4A4196E85276}"/>
              </c:ext>
            </c:extLst>
          </c:dPt>
          <c:dPt>
            <c:idx val="3"/>
            <c:bubble3D val="0"/>
            <c:spPr>
              <a:solidFill>
                <a:schemeClr val="accent4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C60-4B21-B4EC-4A4196E85276}"/>
              </c:ext>
            </c:extLst>
          </c:dPt>
          <c:dPt>
            <c:idx val="4"/>
            <c:bubble3D val="0"/>
            <c:spPr>
              <a:solidFill>
                <a:schemeClr val="tx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C60-4B21-B4EC-4A4196E85276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AC60-4B21-B4EC-4A4196E85276}"/>
              </c:ext>
            </c:extLst>
          </c:dPt>
          <c:dPt>
            <c:idx val="6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AC60-4B21-B4EC-4A4196E85276}"/>
              </c:ext>
            </c:extLst>
          </c:dPt>
          <c:dLbls>
            <c:dLbl>
              <c:idx val="2"/>
              <c:layout>
                <c:manualLayout>
                  <c:x val="0"/>
                  <c:y val="-7.894051651362397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C60-4B21-B4EC-4A4196E85276}"/>
                </c:ext>
              </c:extLst>
            </c:dLbl>
            <c:dLbl>
              <c:idx val="3"/>
              <c:layout>
                <c:manualLayout>
                  <c:x val="4.0379212738889149E-2"/>
                  <c:y val="-1.754233700302754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C60-4B21-B4EC-4A4196E85276}"/>
                </c:ext>
              </c:extLst>
            </c:dLbl>
            <c:dLbl>
              <c:idx val="4"/>
              <c:layout>
                <c:manualLayout>
                  <c:x val="1.0767790063703772E-2"/>
                  <c:y val="-8.7711685015137743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C60-4B21-B4EC-4A4196E85276}"/>
                </c:ext>
              </c:extLst>
            </c:dLbl>
            <c:dLbl>
              <c:idx val="6"/>
              <c:layout>
                <c:manualLayout>
                  <c:x val="1.6151685095555608E-2"/>
                  <c:y val="-5.847445667675877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C60-4B21-B4EC-4A4196E852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8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Individual</c:v>
                </c:pt>
                <c:pt idx="1">
                  <c:v>Parents </c:v>
                </c:pt>
                <c:pt idx="2">
                  <c:v>farmers</c:v>
                </c:pt>
                <c:pt idx="3">
                  <c:v>food manufacturers</c:v>
                </c:pt>
                <c:pt idx="4">
                  <c:v>grocery stores</c:v>
                </c:pt>
                <c:pt idx="5">
                  <c:v>restaurants</c:v>
                </c:pt>
                <c:pt idx="6">
                  <c:v>gov policies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0.4</c:v>
                </c:pt>
                <c:pt idx="1">
                  <c:v>0.3</c:v>
                </c:pt>
                <c:pt idx="2">
                  <c:v>0.02</c:v>
                </c:pt>
                <c:pt idx="3">
                  <c:v>0.1</c:v>
                </c:pt>
                <c:pt idx="4">
                  <c:v>0.03</c:v>
                </c:pt>
                <c:pt idx="5">
                  <c:v>0.1</c:v>
                </c:pt>
                <c:pt idx="6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C60-4B21-B4EC-4A4196E852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9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1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18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19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7.8538012463920323E-2"/>
          <c:y val="0.76821776011346588"/>
          <c:w val="0.76942348414141215"/>
          <c:h val="0.213513773991746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0.26742</cdr:x>
      <cdr:y>0.14622</cdr:y>
    </cdr:from>
    <cdr:to>
      <cdr:x>0.26742</cdr:x>
      <cdr:y>0.75611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FD844547-7249-4D68-B503-6D90508E3B09}"/>
            </a:ext>
          </a:extLst>
        </cdr:cNvPr>
        <cdr:cNvCxnSpPr/>
      </cdr:nvCxnSpPr>
      <cdr:spPr>
        <a:xfrm xmlns:a="http://schemas.openxmlformats.org/drawingml/2006/main">
          <a:off x="1519031" y="583303"/>
          <a:ext cx="0" cy="2432907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0.39574</cdr:x>
      <cdr:y>0.10636</cdr:y>
    </cdr:from>
    <cdr:to>
      <cdr:x>0.46107</cdr:x>
      <cdr:y>0.21599</cdr:y>
    </cdr:to>
    <cdr:sp macro="" textlink="">
      <cdr:nvSpPr>
        <cdr:cNvPr id="6" name="Oval 5">
          <a:extLst xmlns:a="http://schemas.openxmlformats.org/drawingml/2006/main">
            <a:ext uri="{FF2B5EF4-FFF2-40B4-BE49-F238E27FC236}">
              <a16:creationId xmlns:a16="http://schemas.microsoft.com/office/drawing/2014/main" id="{24627E31-6FA0-465C-9975-D8D8DEBD7D9A}"/>
            </a:ext>
          </a:extLst>
        </cdr:cNvPr>
        <cdr:cNvSpPr/>
      </cdr:nvSpPr>
      <cdr:spPr>
        <a:xfrm xmlns:a="http://schemas.openxmlformats.org/drawingml/2006/main">
          <a:off x="2247900" y="424278"/>
          <a:ext cx="371061" cy="43732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0.44346</cdr:x>
      <cdr:y>0.09436</cdr:y>
    </cdr:from>
    <cdr:to>
      <cdr:x>0.5255</cdr:x>
      <cdr:y>0.17151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7614DB59-C090-4D15-A4D2-3B6ACC5FA491}"/>
            </a:ext>
          </a:extLst>
        </cdr:cNvPr>
        <cdr:cNvSpPr txBox="1"/>
      </cdr:nvSpPr>
      <cdr:spPr>
        <a:xfrm xmlns:a="http://schemas.openxmlformats.org/drawingml/2006/main">
          <a:off x="2650433" y="376406"/>
          <a:ext cx="490331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400" dirty="0">
              <a:solidFill>
                <a:schemeClr val="bg1"/>
              </a:solidFill>
            </a:rPr>
            <a:t>[2]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0FE-A936-46FA-8616-0D40622E26D8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5FCC-B5EE-4381-B5D0-13F15FCEC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82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0FE-A936-46FA-8616-0D40622E26D8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5FCC-B5EE-4381-B5D0-13F15FCEC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1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0FE-A936-46FA-8616-0D40622E26D8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5FCC-B5EE-4381-B5D0-13F15FCEC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555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0FE-A936-46FA-8616-0D40622E26D8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5FCC-B5EE-4381-B5D0-13F15FCEC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729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0FE-A936-46FA-8616-0D40622E26D8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5FCC-B5EE-4381-B5D0-13F15FCEC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762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0FE-A936-46FA-8616-0D40622E26D8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5FCC-B5EE-4381-B5D0-13F15FCEC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391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0FE-A936-46FA-8616-0D40622E26D8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5FCC-B5EE-4381-B5D0-13F15FCEC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629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0FE-A936-46FA-8616-0D40622E26D8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5FCC-B5EE-4381-B5D0-13F15FCEC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032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0FE-A936-46FA-8616-0D40622E26D8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5FCC-B5EE-4381-B5D0-13F15FCEC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72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0FE-A936-46FA-8616-0D40622E26D8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2925FCC-B5EE-4381-B5D0-13F15FCEC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29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0FE-A936-46FA-8616-0D40622E26D8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5FCC-B5EE-4381-B5D0-13F15FCEC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89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0FE-A936-46FA-8616-0D40622E26D8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5FCC-B5EE-4381-B5D0-13F15FCEC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8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0FE-A936-46FA-8616-0D40622E26D8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5FCC-B5EE-4381-B5D0-13F15FCEC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5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0FE-A936-46FA-8616-0D40622E26D8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5FCC-B5EE-4381-B5D0-13F15FCEC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22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0FE-A936-46FA-8616-0D40622E26D8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5FCC-B5EE-4381-B5D0-13F15FCEC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3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0FE-A936-46FA-8616-0D40622E26D8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5FCC-B5EE-4381-B5D0-13F15FCEC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46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0FE-A936-46FA-8616-0D40622E26D8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5FCC-B5EE-4381-B5D0-13F15FCEC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69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1300FE-A936-46FA-8616-0D40622E26D8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925FCC-B5EE-4381-B5D0-13F15FCEC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00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aily.com/releases/2014/01/140122112422.htm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lww.com/ccmjournal/Citation/2015/01000/The_True_Obesity_Paradox__Obese_and_Malnourished__.33.aspx" TargetMode="External"/><Relationship Id="rId2" Type="http://schemas.openxmlformats.org/officeDocument/2006/relationships/hyperlink" Target="https://www.who.int/health-topics/micronutrients#tab=tab_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4E1C-AF18-4F4B-A245-B22303AF4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1199320"/>
            <a:ext cx="8915399" cy="2262781"/>
          </a:xfrm>
        </p:spPr>
        <p:txBody>
          <a:bodyPr>
            <a:normAutofit/>
          </a:bodyPr>
          <a:lstStyle/>
          <a:p>
            <a:r>
              <a:rPr lang="en-IN" sz="6000" b="1" u="sng" dirty="0"/>
              <a:t>Obesity in Children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D60D9-2F16-4694-961D-0E78E97E0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9112" y="4767470"/>
            <a:ext cx="3167270" cy="130536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IN" sz="2400" dirty="0"/>
              <a:t>Ramya S N</a:t>
            </a:r>
          </a:p>
          <a:p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0442820-3548-4971-A936-D2DEB3111A0B}"/>
              </a:ext>
            </a:extLst>
          </p:cNvPr>
          <p:cNvSpPr txBox="1">
            <a:spLocks/>
          </p:cNvSpPr>
          <p:nvPr/>
        </p:nvSpPr>
        <p:spPr>
          <a:xfrm>
            <a:off x="3932651" y="3462101"/>
            <a:ext cx="5423384" cy="1305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bg2">
                    <a:lumMod val="75000"/>
                  </a:schemeClr>
                </a:solidFill>
              </a:rPr>
              <a:t>(Causes, trends and effects)</a:t>
            </a:r>
          </a:p>
        </p:txBody>
      </p:sp>
    </p:spTree>
    <p:extLst>
      <p:ext uri="{BB962C8B-B14F-4D97-AF65-F5344CB8AC3E}">
        <p14:creationId xmlns:p14="http://schemas.microsoft.com/office/powerpoint/2010/main" val="6705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E8AFE-3D4C-4D97-ADDF-7B5A0AB17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585" y="1189846"/>
            <a:ext cx="9642545" cy="351182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United Nations has declared 2016-25 as “UN Decade of Action on Nutrition”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Nutrition in Kids has been a cause of concern over the last decade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Malnutrition and Obesity are connected to each other in a strange way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While developing countries are facing a severe case of malnutrition in children, developed nations like the US are facing a different kind of Malnutrition issue/Obesity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3F644-42A7-4ADB-AA21-B2FB0020E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356" y="4466756"/>
            <a:ext cx="5367130" cy="22653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80BBCC-373C-417F-9C9E-AC5C0F6D83F5}"/>
              </a:ext>
            </a:extLst>
          </p:cNvPr>
          <p:cNvSpPr txBox="1"/>
          <p:nvPr/>
        </p:nvSpPr>
        <p:spPr>
          <a:xfrm>
            <a:off x="1928191" y="331303"/>
            <a:ext cx="833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Why worry about Obesity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3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D9D7-BE47-4501-B314-E451F1B4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39" y="394617"/>
            <a:ext cx="8911687" cy="714360"/>
          </a:xfrm>
        </p:spPr>
        <p:txBody>
          <a:bodyPr/>
          <a:lstStyle/>
          <a:p>
            <a:r>
              <a:rPr lang="en-IN" u="sng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Obesity rate over the years in US</a:t>
            </a:r>
          </a:p>
        </p:txBody>
      </p:sp>
      <p:graphicFrame>
        <p:nvGraphicFramePr>
          <p:cNvPr id="4" name="Chart 3" title="Child Obesity Rate every Year">
            <a:extLst>
              <a:ext uri="{FF2B5EF4-FFF2-40B4-BE49-F238E27FC236}">
                <a16:creationId xmlns:a16="http://schemas.microsoft.com/office/drawing/2014/main" id="{6CB63ADE-54D7-4F36-9BB6-77F66F9EA8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002982"/>
              </p:ext>
            </p:extLst>
          </p:nvPr>
        </p:nvGraphicFramePr>
        <p:xfrm>
          <a:off x="6096000" y="1338262"/>
          <a:ext cx="5976731" cy="3989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586CF5-228F-4FC2-A3E8-4FBE9C596DDC}"/>
              </a:ext>
            </a:extLst>
          </p:cNvPr>
          <p:cNvSpPr txBox="1"/>
          <p:nvPr/>
        </p:nvSpPr>
        <p:spPr>
          <a:xfrm>
            <a:off x="1640157" y="1338262"/>
            <a:ext cx="4455844" cy="5125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Between 1980 – 2000, childhood obesity increased 3 times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Sudden spike can be linked to the change in food habits along with lifestyle changes.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Increase in time spent in front of </a:t>
            </a:r>
            <a:r>
              <a:rPr lang="en-IN" sz="2000" dirty="0">
                <a:latin typeface="Yu Mincho Demibold" panose="02020600000000000000" pitchFamily="18" charset="-128"/>
                <a:ea typeface="Yu Mincho Demibold" panose="02020600000000000000" pitchFamily="18" charset="-128"/>
                <a:hlinkClick r:id="rId3"/>
              </a:rPr>
              <a:t>TV</a:t>
            </a:r>
            <a:r>
              <a:rPr lang="en-IN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(from 2 hrs to 5 hrs), </a:t>
            </a:r>
            <a:r>
              <a:rPr lang="en-IN" sz="2000" dirty="0">
                <a:latin typeface="Yu Mincho Demibold" panose="02020600000000000000" pitchFamily="18" charset="-128"/>
                <a:ea typeface="Yu Mincho Demibold" panose="02020600000000000000" pitchFamily="18" charset="-128"/>
                <a:hlinkClick r:id="rId3"/>
              </a:rPr>
              <a:t>easy mode of transportation</a:t>
            </a:r>
            <a:r>
              <a:rPr lang="en-IN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(cycles-walk), </a:t>
            </a:r>
            <a:r>
              <a:rPr lang="en-IN" sz="2000" dirty="0">
                <a:latin typeface="Yu Mincho Demibold" panose="02020600000000000000" pitchFamily="18" charset="-128"/>
                <a:ea typeface="Yu Mincho Demibold" panose="02020600000000000000" pitchFamily="18" charset="-128"/>
                <a:hlinkClick r:id="rId3"/>
              </a:rPr>
              <a:t>less physical activity</a:t>
            </a:r>
            <a:r>
              <a:rPr lang="en-IN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(video games-outdoor games) are few of the other reasons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2AF18-93DD-4170-82BD-366FDB7895D5}"/>
              </a:ext>
            </a:extLst>
          </p:cNvPr>
          <p:cNvSpPr txBox="1"/>
          <p:nvPr/>
        </p:nvSpPr>
        <p:spPr>
          <a:xfrm>
            <a:off x="6096000" y="5519738"/>
            <a:ext cx="5976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[1] From 1971 – 99, the data available is not consistent. After 99, the data is collected for every two years and cumulative rate is analysed.</a:t>
            </a:r>
          </a:p>
          <a:p>
            <a:r>
              <a:rPr lang="en-IN" sz="1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[2] 2003-04 shows maximum increase in the obese rate</a:t>
            </a:r>
          </a:p>
          <a:p>
            <a:r>
              <a:rPr lang="en-IN" sz="1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[3] The data used for this analysis calculated the percent of obese in the age group of 2-19 years over the span of two years and displayed the sum of this percentage.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4DB59-C090-4D15-A4D2-3B6ACC5FA491}"/>
              </a:ext>
            </a:extLst>
          </p:cNvPr>
          <p:cNvSpPr txBox="1"/>
          <p:nvPr/>
        </p:nvSpPr>
        <p:spPr>
          <a:xfrm>
            <a:off x="7673009" y="1868557"/>
            <a:ext cx="384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13023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5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B8D3-6DED-4947-AB71-B5533CF0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3" y="289696"/>
            <a:ext cx="9755325" cy="661351"/>
          </a:xfrm>
        </p:spPr>
        <p:txBody>
          <a:bodyPr>
            <a:normAutofit/>
          </a:bodyPr>
          <a:lstStyle/>
          <a:p>
            <a:r>
              <a:rPr lang="en-IN" sz="3200" b="1" u="sng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How Malnutrition and Obesity are related?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46EF-FDA5-4EC6-ABB2-4E8F1382F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999" y="1080667"/>
            <a:ext cx="9912626" cy="414193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Children often follow parents food habits. Healthy eating = healthy living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With fast food culture being the quick and delicious way to fill the stomach, children eat more fat and less of vitamins and minerals.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BMI and weight loss aren’t the only indicators of malnutrition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Lack of </a:t>
            </a:r>
            <a:r>
              <a:rPr lang="en-IN" sz="2000" dirty="0">
                <a:latin typeface="Yu Mincho Demibold" panose="02020600000000000000" pitchFamily="18" charset="-128"/>
                <a:ea typeface="Yu Mincho Demibold" panose="02020600000000000000" pitchFamily="18" charset="-128"/>
                <a:hlinkClick r:id="rId2"/>
              </a:rPr>
              <a:t>micro-nutrients</a:t>
            </a:r>
            <a:r>
              <a:rPr lang="en-IN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(vitamins and minerals) is the main cause of malnutrition amongst obese kids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 </a:t>
            </a:r>
            <a:r>
              <a:rPr lang="en-IN" sz="2000" dirty="0">
                <a:latin typeface="Yu Mincho Demibold" panose="02020600000000000000" pitchFamily="18" charset="-128"/>
                <a:ea typeface="Yu Mincho Demibold" panose="02020600000000000000" pitchFamily="18" charset="-128"/>
                <a:hlinkClick r:id="rId3"/>
              </a:rPr>
              <a:t>study</a:t>
            </a:r>
            <a:r>
              <a:rPr lang="en-IN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says 60% of the obese people suffer from malnutrition. 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358AF1-8F96-4B9F-BE99-D6E4693E1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86" y="4957011"/>
            <a:ext cx="2209727" cy="1900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3232AE-2B5C-46CA-8C65-1C927B1BF1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49" y="4957010"/>
            <a:ext cx="1923704" cy="192182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5B8DB8-EBED-4406-AF00-C85E10EB43E3}"/>
              </a:ext>
            </a:extLst>
          </p:cNvPr>
          <p:cNvCxnSpPr>
            <a:cxnSpLocks/>
          </p:cNvCxnSpPr>
          <p:nvPr/>
        </p:nvCxnSpPr>
        <p:spPr>
          <a:xfrm>
            <a:off x="3581386" y="4957008"/>
            <a:ext cx="2209727" cy="19009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EA2AF9-5346-475F-B354-22EC1BD0220A}"/>
              </a:ext>
            </a:extLst>
          </p:cNvPr>
          <p:cNvCxnSpPr>
            <a:cxnSpLocks/>
          </p:cNvCxnSpPr>
          <p:nvPr/>
        </p:nvCxnSpPr>
        <p:spPr>
          <a:xfrm flipH="1">
            <a:off x="3553299" y="4957008"/>
            <a:ext cx="2237814" cy="19009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70717B-19CC-41B5-BD78-965769A0EA7B}"/>
              </a:ext>
            </a:extLst>
          </p:cNvPr>
          <p:cNvCxnSpPr/>
          <p:nvPr/>
        </p:nvCxnSpPr>
        <p:spPr>
          <a:xfrm>
            <a:off x="7267074" y="6176211"/>
            <a:ext cx="256673" cy="48126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414486-D887-4FBD-B06F-03E9168A5801}"/>
              </a:ext>
            </a:extLst>
          </p:cNvPr>
          <p:cNvCxnSpPr/>
          <p:nvPr/>
        </p:nvCxnSpPr>
        <p:spPr>
          <a:xfrm flipV="1">
            <a:off x="7539789" y="5646821"/>
            <a:ext cx="1684422" cy="102669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28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8ABD-A6B9-491C-99DD-F0613C40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8439"/>
            <a:ext cx="8911687" cy="727612"/>
          </a:xfrm>
        </p:spPr>
        <p:txBody>
          <a:bodyPr/>
          <a:lstStyle/>
          <a:p>
            <a:r>
              <a:rPr lang="en-IN" u="sng" dirty="0"/>
              <a:t>Who is responsible for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041F5-0990-4403-8AF5-86BF3B65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264" y="970157"/>
            <a:ext cx="6422266" cy="50593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At first thought, everybody blames the fast food restaurants and junk food manufactures, though they are also partly responsible.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 survey was conducted asking Americans who they thought is responsible for the increase in epidemic.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94% of people believed each individual is responsible. With 91% of people saying parents were responsible; indicates the alarming rate at which children are becoming obese.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The US CDC has also declared Obesity as a National epidemic.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9D5FC07-0BDD-4CA0-9AE2-E1C1370A80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381146"/>
              </p:ext>
            </p:extLst>
          </p:nvPr>
        </p:nvGraphicFramePr>
        <p:xfrm>
          <a:off x="7474227" y="1540187"/>
          <a:ext cx="4717774" cy="4343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291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397</TotalTime>
  <Words>429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Yu Mincho Demibold</vt:lpstr>
      <vt:lpstr>Arial</vt:lpstr>
      <vt:lpstr>Corbel</vt:lpstr>
      <vt:lpstr>Wingdings</vt:lpstr>
      <vt:lpstr>Wingdings 3</vt:lpstr>
      <vt:lpstr>Parallax</vt:lpstr>
      <vt:lpstr>Obesity in Children</vt:lpstr>
      <vt:lpstr>PowerPoint Presentation</vt:lpstr>
      <vt:lpstr>Obesity rate over the years in US</vt:lpstr>
      <vt:lpstr>How Malnutrition and Obesity are related?</vt:lpstr>
      <vt:lpstr>Who is responsible for this?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 in Children</dc:title>
  <dc:creator>prasad kj</dc:creator>
  <cp:lastModifiedBy>prasad kj</cp:lastModifiedBy>
  <cp:revision>43</cp:revision>
  <dcterms:created xsi:type="dcterms:W3CDTF">2021-05-06T06:47:36Z</dcterms:created>
  <dcterms:modified xsi:type="dcterms:W3CDTF">2021-05-07T07:07:06Z</dcterms:modified>
</cp:coreProperties>
</file>