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A_xmChI2hGT9GKJ0W0h2211T70TCAXEm/view?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641848" y="2593835"/>
            <a:ext cx="4957065" cy="891270"/>
          </a:xfrm>
          <a:prstGeom prst="rect">
            <a:avLst/>
          </a:prstGeom>
        </p:spPr>
        <p:txBody>
          <a:bodyPr vert="horz" wrap="square" lIns="0" tIns="16510" rIns="0" bIns="0" rtlCol="0">
            <a:spAutoFit/>
          </a:bodyPr>
          <a:lstStyle/>
          <a:p>
            <a:pPr marL="12700" algn="just">
              <a:spcBef>
                <a:spcPts val="130"/>
              </a:spcBef>
            </a:pPr>
            <a:r>
              <a:rPr lang="en-US" sz="2800" dirty="0">
                <a:latin typeface="Trebuchet MS" panose="020B0603020202020204" pitchFamily="34" charset="0"/>
              </a:rPr>
              <a:t>House Price Prediction</a:t>
            </a:r>
          </a:p>
          <a:p>
            <a:pPr marL="12700">
              <a:lnSpc>
                <a:spcPct val="100000"/>
              </a:lnSpc>
              <a:spcBef>
                <a:spcPts val="130"/>
              </a:spcBef>
            </a:pPr>
            <a:endParaRPr sz="2800" dirty="0">
              <a:latin typeface="Trebuchet MS" panose="020B0603020202020204" pitchFamily="34" charset="0"/>
              <a:cs typeface="Trebuchet MS"/>
            </a:endParaRPr>
          </a:p>
        </p:txBody>
      </p:sp>
      <p:sp>
        <p:nvSpPr>
          <p:cNvPr id="8" name="object 8"/>
          <p:cNvSpPr txBox="1"/>
          <p:nvPr/>
        </p:nvSpPr>
        <p:spPr>
          <a:xfrm>
            <a:off x="5632704" y="2046605"/>
            <a:ext cx="3130296"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2D936B"/>
                </a:solidFill>
                <a:latin typeface="Trebuchet MS"/>
                <a:cs typeface="Trebuchet MS"/>
              </a:rPr>
              <a:t>Final</a:t>
            </a:r>
            <a:r>
              <a:rPr sz="28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EE063C65-7757-9A80-5852-6DD32F2CF944}"/>
              </a:ext>
            </a:extLst>
          </p:cNvPr>
          <p:cNvSpPr txBox="1"/>
          <p:nvPr/>
        </p:nvSpPr>
        <p:spPr>
          <a:xfrm>
            <a:off x="5614416" y="3200400"/>
            <a:ext cx="6099048" cy="1682512"/>
          </a:xfrm>
          <a:prstGeom prst="rect">
            <a:avLst/>
          </a:prstGeom>
          <a:noFill/>
        </p:spPr>
        <p:txBody>
          <a:bodyPr wrap="square">
            <a:spAutoFit/>
          </a:bodyPr>
          <a:lstStyle/>
          <a:p>
            <a:pPr marL="12700" lvl="0" indent="0" algn="l" rtl="0">
              <a:lnSpc>
                <a:spcPct val="100000"/>
              </a:lnSpc>
              <a:spcBef>
                <a:spcPts val="0"/>
              </a:spcBef>
              <a:spcAft>
                <a:spcPts val="0"/>
              </a:spcAft>
              <a:buNone/>
            </a:pPr>
            <a:r>
              <a:rPr lang="en-US" sz="2800" b="1" dirty="0">
                <a:latin typeface="Trebuchet MS"/>
                <a:ea typeface="Trebuchet MS"/>
                <a:cs typeface="Trebuchet MS"/>
                <a:sym typeface="Trebuchet MS"/>
              </a:rPr>
              <a:t>Ramya A</a:t>
            </a:r>
            <a:endParaRPr lang="en-US" dirty="0"/>
          </a:p>
          <a:p>
            <a:pPr marL="12700" lvl="0" indent="0" algn="l" rtl="0">
              <a:lnSpc>
                <a:spcPct val="100000"/>
              </a:lnSpc>
              <a:spcBef>
                <a:spcPts val="130"/>
              </a:spcBef>
              <a:spcAft>
                <a:spcPts val="0"/>
              </a:spcAft>
              <a:buNone/>
            </a:pPr>
            <a:r>
              <a:rPr lang="en-US" sz="1800" dirty="0">
                <a:latin typeface="Trebuchet MS"/>
                <a:ea typeface="Trebuchet MS"/>
                <a:cs typeface="Trebuchet MS"/>
                <a:sym typeface="Trebuchet MS"/>
              </a:rPr>
              <a:t>PSG Institute of Technology and Applied Research</a:t>
            </a:r>
            <a:endParaRPr lang="en-US" dirty="0"/>
          </a:p>
          <a:p>
            <a:pPr marL="12700" lvl="0" indent="0" algn="l" rtl="0">
              <a:lnSpc>
                <a:spcPct val="100000"/>
              </a:lnSpc>
              <a:spcBef>
                <a:spcPts val="130"/>
              </a:spcBef>
              <a:spcAft>
                <a:spcPts val="0"/>
              </a:spcAft>
              <a:buNone/>
            </a:pPr>
            <a:r>
              <a:rPr lang="en-US" sz="1800" dirty="0">
                <a:latin typeface="Trebuchet MS"/>
                <a:ea typeface="Trebuchet MS"/>
                <a:cs typeface="Trebuchet MS"/>
                <a:sym typeface="Trebuchet MS"/>
              </a:rPr>
              <a:t>B.E. Computer Science and Engineering</a:t>
            </a:r>
            <a:endParaRPr lang="en-US" dirty="0"/>
          </a:p>
          <a:p>
            <a:pPr marL="12700" lvl="0" indent="0" algn="l" rtl="0">
              <a:lnSpc>
                <a:spcPct val="100000"/>
              </a:lnSpc>
              <a:spcBef>
                <a:spcPts val="130"/>
              </a:spcBef>
              <a:spcAft>
                <a:spcPts val="0"/>
              </a:spcAft>
              <a:buNone/>
            </a:pPr>
            <a:r>
              <a:rPr lang="en-US" sz="1800" dirty="0">
                <a:latin typeface="Trebuchet MS"/>
                <a:ea typeface="Trebuchet MS"/>
                <a:cs typeface="Trebuchet MS"/>
                <a:sym typeface="Trebuchet MS"/>
              </a:rPr>
              <a:t>NM id: au715521104032</a:t>
            </a:r>
            <a:endParaRPr lang="en-US" dirty="0"/>
          </a:p>
          <a:p>
            <a:pPr marL="12700" lvl="0" indent="0" algn="l" rtl="0">
              <a:lnSpc>
                <a:spcPct val="100000"/>
              </a:lnSpc>
              <a:spcBef>
                <a:spcPts val="130"/>
              </a:spcBef>
              <a:spcAft>
                <a:spcPts val="0"/>
              </a:spcAft>
              <a:buNone/>
            </a:pPr>
            <a:r>
              <a:rPr lang="en-US" sz="1800" dirty="0">
                <a:latin typeface="Trebuchet MS"/>
                <a:ea typeface="Trebuchet MS"/>
                <a:cs typeface="Trebuchet MS"/>
                <a:sym typeface="Trebuchet MS"/>
              </a:rPr>
              <a:t>Email: </a:t>
            </a:r>
            <a:r>
              <a:rPr lang="en-US" dirty="0">
                <a:latin typeface="Trebuchet MS"/>
                <a:ea typeface="Trebuchet MS"/>
                <a:cs typeface="Trebuchet MS"/>
                <a:sym typeface="Trebuchet MS"/>
              </a:rPr>
              <a:t>ramyaa060303</a:t>
            </a:r>
            <a:r>
              <a:rPr lang="en-US" sz="1800" dirty="0">
                <a:latin typeface="Trebuchet MS"/>
                <a:ea typeface="Trebuchet MS"/>
                <a:cs typeface="Trebuchet MS"/>
                <a:sym typeface="Trebuchet MS"/>
              </a:rPr>
              <a:t>@gmail.com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EC53C978-B996-4B23-4FB0-09C335A079A8}"/>
              </a:ext>
            </a:extLst>
          </p:cNvPr>
          <p:cNvPicPr>
            <a:picLocks noChangeAspect="1"/>
          </p:cNvPicPr>
          <p:nvPr/>
        </p:nvPicPr>
        <p:blipFill>
          <a:blip r:embed="rId4"/>
          <a:stretch>
            <a:fillRect/>
          </a:stretch>
        </p:blipFill>
        <p:spPr>
          <a:xfrm>
            <a:off x="2544318" y="1195840"/>
            <a:ext cx="6334125" cy="52219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774A136-76BC-EAB6-D2ED-E74DF098A2B7}"/>
              </a:ext>
            </a:extLst>
          </p:cNvPr>
          <p:cNvSpPr txBox="1"/>
          <p:nvPr/>
        </p:nvSpPr>
        <p:spPr>
          <a:xfrm>
            <a:off x="862965" y="2011578"/>
            <a:ext cx="8033766" cy="3884397"/>
          </a:xfrm>
          <a:prstGeom prst="rect">
            <a:avLst/>
          </a:prstGeom>
          <a:noFill/>
        </p:spPr>
        <p:txBody>
          <a:bodyPr wrap="square" rtlCol="0">
            <a:spAutoFit/>
          </a:bodyPr>
          <a:lstStyle/>
          <a:p>
            <a:pPr algn="just">
              <a:lnSpc>
                <a:spcPct val="200000"/>
              </a:lnSpc>
            </a:pPr>
            <a:r>
              <a:rPr lang="en-US" b="1" dirty="0"/>
              <a:t>Title : </a:t>
            </a:r>
            <a:r>
              <a:rPr lang="en-US" dirty="0"/>
              <a:t>House Price Prediction</a:t>
            </a:r>
          </a:p>
          <a:p>
            <a:pPr algn="just">
              <a:lnSpc>
                <a:spcPct val="200000"/>
              </a:lnSpc>
            </a:pPr>
            <a:r>
              <a:rPr lang="en-US" b="1" dirty="0"/>
              <a:t>Description: </a:t>
            </a:r>
            <a:r>
              <a:rPr lang="en-US" dirty="0"/>
              <a:t>Predicting House Prices Using Deep Learning involves developing a sophisticated model that accurately estimates house prices based on key features like location, age, and amenities. By leveraging advanced algorithms and data analysis techniques, this project aims to provide valuable insights for buyers, sellers, and investors in the real estate market.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B552E9E-429F-B290-CD5F-552A67E78E25}"/>
              </a:ext>
            </a:extLst>
          </p:cNvPr>
          <p:cNvSpPr txBox="1"/>
          <p:nvPr/>
        </p:nvSpPr>
        <p:spPr>
          <a:xfrm>
            <a:off x="4883401" y="1643719"/>
            <a:ext cx="5837620" cy="4438395"/>
          </a:xfrm>
          <a:prstGeom prst="rect">
            <a:avLst/>
          </a:prstGeom>
          <a:noFill/>
        </p:spPr>
        <p:txBody>
          <a:bodyPr wrap="square" rtlCol="0">
            <a:spAutoFit/>
          </a:bodyPr>
          <a:lstStyle/>
          <a:p>
            <a:pPr algn="just">
              <a:lnSpc>
                <a:spcPct val="200000"/>
              </a:lnSpc>
            </a:pPr>
            <a:r>
              <a:rPr lang="en-US" dirty="0"/>
              <a:t>The agenda of this project is to utilize machine learning techniques to accurately predict the prices of houses based on various features such as the year of sale, age of the house, distance from the city center, number of stores in the locality, latitude, and longitude. By employing advanced algorithms and data analysis, we aim to provide valuable insights for both buyers and sellers in the real estate market.</a:t>
            </a:r>
            <a:endParaRPr lang="en-IN" dirty="0"/>
          </a:p>
        </p:txBody>
      </p:sp>
      <p:sp>
        <p:nvSpPr>
          <p:cNvPr id="24" name="TextBox 23">
            <a:extLst>
              <a:ext uri="{FF2B5EF4-FFF2-40B4-BE49-F238E27FC236}">
                <a16:creationId xmlns:a16="http://schemas.microsoft.com/office/drawing/2014/main" id="{46ED1936-5EDF-10BC-F533-F76AD93F82DA}"/>
              </a:ext>
            </a:extLst>
          </p:cNvPr>
          <p:cNvSpPr txBox="1"/>
          <p:nvPr/>
        </p:nvSpPr>
        <p:spPr>
          <a:xfrm>
            <a:off x="1545970" y="1946528"/>
            <a:ext cx="3181350" cy="4438395"/>
          </a:xfrm>
          <a:prstGeom prst="rect">
            <a:avLst/>
          </a:prstGeom>
          <a:noFill/>
        </p:spPr>
        <p:txBody>
          <a:bodyPr wrap="square" rtlCol="0">
            <a:spAutoFit/>
          </a:bodyPr>
          <a:lstStyle/>
          <a:p>
            <a:pPr marL="457200" lvl="0" indent="-419100" algn="l" rtl="0">
              <a:lnSpc>
                <a:spcPct val="200000"/>
              </a:lnSpc>
              <a:spcBef>
                <a:spcPts val="0"/>
              </a:spcBef>
              <a:spcAft>
                <a:spcPts val="0"/>
              </a:spcAft>
              <a:buSzPts val="3000"/>
              <a:buFont typeface="Calibri"/>
              <a:buChar char="●"/>
            </a:pPr>
            <a:r>
              <a:rPr lang="en-US" sz="1800" dirty="0">
                <a:latin typeface="Calibri"/>
                <a:ea typeface="Calibri"/>
                <a:cs typeface="Calibri"/>
                <a:sym typeface="Calibri"/>
              </a:rPr>
              <a:t>Problem Statement</a:t>
            </a:r>
          </a:p>
          <a:p>
            <a:pPr marL="457200" lvl="0" indent="-419100" algn="l" rtl="0">
              <a:lnSpc>
                <a:spcPct val="200000"/>
              </a:lnSpc>
              <a:spcBef>
                <a:spcPts val="0"/>
              </a:spcBef>
              <a:spcAft>
                <a:spcPts val="0"/>
              </a:spcAft>
              <a:buSzPts val="3000"/>
              <a:buFont typeface="Calibri"/>
              <a:buChar char="●"/>
            </a:pPr>
            <a:r>
              <a:rPr lang="en-US" sz="1800" dirty="0">
                <a:latin typeface="Calibri"/>
                <a:ea typeface="Calibri"/>
                <a:cs typeface="Calibri"/>
                <a:sym typeface="Calibri"/>
              </a:rPr>
              <a:t>Project overview</a:t>
            </a:r>
          </a:p>
          <a:p>
            <a:pPr marL="457200" lvl="0" indent="-419100" algn="l" rtl="0">
              <a:lnSpc>
                <a:spcPct val="200000"/>
              </a:lnSpc>
              <a:spcBef>
                <a:spcPts val="0"/>
              </a:spcBef>
              <a:spcAft>
                <a:spcPts val="0"/>
              </a:spcAft>
              <a:buSzPts val="3000"/>
              <a:buFont typeface="Calibri"/>
              <a:buChar char="●"/>
            </a:pPr>
            <a:r>
              <a:rPr lang="en-US" sz="1800" dirty="0">
                <a:latin typeface="Calibri"/>
                <a:ea typeface="Calibri"/>
                <a:cs typeface="Calibri"/>
                <a:sym typeface="Calibri"/>
              </a:rPr>
              <a:t>End Users</a:t>
            </a:r>
          </a:p>
          <a:p>
            <a:pPr marL="457200" lvl="0" indent="-419100" algn="l" rtl="0">
              <a:lnSpc>
                <a:spcPct val="200000"/>
              </a:lnSpc>
              <a:spcBef>
                <a:spcPts val="0"/>
              </a:spcBef>
              <a:spcAft>
                <a:spcPts val="0"/>
              </a:spcAft>
              <a:buSzPts val="3000"/>
              <a:buFont typeface="Calibri"/>
              <a:buChar char="●"/>
            </a:pPr>
            <a:r>
              <a:rPr lang="en-US" sz="1800" dirty="0">
                <a:latin typeface="Calibri"/>
                <a:ea typeface="Calibri"/>
                <a:cs typeface="Calibri"/>
                <a:sym typeface="Calibri"/>
              </a:rPr>
              <a:t>Proposed solution</a:t>
            </a:r>
          </a:p>
          <a:p>
            <a:pPr marL="457200" lvl="0" indent="-419100" algn="l" rtl="0">
              <a:lnSpc>
                <a:spcPct val="200000"/>
              </a:lnSpc>
              <a:spcBef>
                <a:spcPts val="0"/>
              </a:spcBef>
              <a:spcAft>
                <a:spcPts val="0"/>
              </a:spcAft>
              <a:buSzPts val="3000"/>
              <a:buFont typeface="Calibri"/>
              <a:buChar char="●"/>
            </a:pPr>
            <a:r>
              <a:rPr lang="en-US" sz="1800" dirty="0">
                <a:latin typeface="Calibri"/>
                <a:ea typeface="Calibri"/>
                <a:cs typeface="Calibri"/>
                <a:sym typeface="Calibri"/>
              </a:rPr>
              <a:t>Algorithm &amp; Deployment</a:t>
            </a:r>
          </a:p>
          <a:p>
            <a:pPr marL="457200" lvl="0" indent="-419100" algn="l" rtl="0">
              <a:lnSpc>
                <a:spcPct val="200000"/>
              </a:lnSpc>
              <a:spcBef>
                <a:spcPts val="0"/>
              </a:spcBef>
              <a:spcAft>
                <a:spcPts val="0"/>
              </a:spcAft>
              <a:buSzPts val="3000"/>
              <a:buFont typeface="Calibri"/>
              <a:buChar char="●"/>
            </a:pPr>
            <a:r>
              <a:rPr lang="en-US" sz="1800" dirty="0">
                <a:latin typeface="Calibri"/>
                <a:ea typeface="Calibri"/>
                <a:cs typeface="Calibri"/>
                <a:sym typeface="Calibri"/>
              </a:rPr>
              <a:t>Modelling</a:t>
            </a:r>
          </a:p>
          <a:p>
            <a:pPr marL="457200" lvl="0" indent="-419100" algn="l" rtl="0">
              <a:lnSpc>
                <a:spcPct val="200000"/>
              </a:lnSpc>
              <a:spcBef>
                <a:spcPts val="0"/>
              </a:spcBef>
              <a:spcAft>
                <a:spcPts val="0"/>
              </a:spcAft>
              <a:buSzPts val="3000"/>
              <a:buFont typeface="Calibri"/>
              <a:buChar char="●"/>
            </a:pPr>
            <a:r>
              <a:rPr lang="en-US" sz="1800" dirty="0">
                <a:latin typeface="Calibri"/>
                <a:ea typeface="Calibri"/>
                <a:cs typeface="Calibri"/>
                <a:sym typeface="Calibri"/>
              </a:rPr>
              <a:t>Result</a:t>
            </a:r>
          </a:p>
          <a:p>
            <a:pPr>
              <a:lnSpc>
                <a:spcPct val="200000"/>
              </a:lnSpc>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38ADD779-0DCC-67E5-1A86-E6F669AA561C}"/>
              </a:ext>
            </a:extLst>
          </p:cNvPr>
          <p:cNvSpPr txBox="1"/>
          <p:nvPr/>
        </p:nvSpPr>
        <p:spPr>
          <a:xfrm>
            <a:off x="847724" y="1371600"/>
            <a:ext cx="7381875" cy="4992392"/>
          </a:xfrm>
          <a:prstGeom prst="rect">
            <a:avLst/>
          </a:prstGeom>
          <a:noFill/>
        </p:spPr>
        <p:txBody>
          <a:bodyPr wrap="square" rtlCol="0">
            <a:spAutoFit/>
          </a:bodyPr>
          <a:lstStyle/>
          <a:p>
            <a:pPr algn="just">
              <a:lnSpc>
                <a:spcPct val="200000"/>
              </a:lnSpc>
            </a:pPr>
            <a:r>
              <a:rPr lang="en-US" dirty="0"/>
              <a:t>In the dynamic real estate market, accurately determining the price of a house is a complex task influenced by numerous factors. Traditional methods often lack precision and may lead to undervaluation or overvaluation of properties. Moreover, with the increasing demand for data-driven decision-making, there is a growing need for predictive models that can leverage available data to provide more accurate estimations of house prices. The problem statement revolves around developing a robust deep learning model capable of predicting house prices with high accuracy based on key features.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55F73804-00A0-CFE8-71BD-AEC37DB96AF7}"/>
              </a:ext>
            </a:extLst>
          </p:cNvPr>
          <p:cNvSpPr txBox="1"/>
          <p:nvPr/>
        </p:nvSpPr>
        <p:spPr>
          <a:xfrm>
            <a:off x="914400" y="1507807"/>
            <a:ext cx="8229600" cy="4992392"/>
          </a:xfrm>
          <a:prstGeom prst="rect">
            <a:avLst/>
          </a:prstGeom>
          <a:noFill/>
        </p:spPr>
        <p:txBody>
          <a:bodyPr wrap="square" rtlCol="0">
            <a:spAutoFit/>
          </a:bodyPr>
          <a:lstStyle/>
          <a:p>
            <a:pPr algn="just">
              <a:lnSpc>
                <a:spcPct val="200000"/>
              </a:lnSpc>
            </a:pPr>
            <a:r>
              <a:rPr lang="en-US" dirty="0"/>
              <a:t>This project focuses on building a predictive model for house prices by employing deep learning techniques. Initially, we import and preprocess the dataset containing relevant features and the corresponding prices of houses. After performing data normalization and splitting the dataset into training and testing sets, we design a neural network architecture for modeling. The model is trained on the training dataset using the Mean Squared Error (MSE) loss function and the Adam optimizer. Additionally, early stopping is implemented to prevent overfitting. Finally, the trained model is evaluated using the test dataset, and predictions are made on unseen data to assess its performance.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D7B2839-527F-D99F-EB2C-A7BD043655A9}"/>
              </a:ext>
            </a:extLst>
          </p:cNvPr>
          <p:cNvSpPr txBox="1"/>
          <p:nvPr/>
        </p:nvSpPr>
        <p:spPr>
          <a:xfrm>
            <a:off x="761111" y="2065508"/>
            <a:ext cx="7772400" cy="3884397"/>
          </a:xfrm>
          <a:prstGeom prst="rect">
            <a:avLst/>
          </a:prstGeom>
          <a:noFill/>
        </p:spPr>
        <p:txBody>
          <a:bodyPr wrap="square" rtlCol="0">
            <a:spAutoFit/>
          </a:bodyPr>
          <a:lstStyle/>
          <a:p>
            <a:pPr algn="just">
              <a:lnSpc>
                <a:spcPct val="200000"/>
              </a:lnSpc>
            </a:pPr>
            <a:r>
              <a:rPr lang="en-US"/>
              <a:t>The end users of this predictive model include potential homebuyers, real estate agents, property investors, and homeowners looking to sell their properties. By accurately predicting house prices, this tool can assist homebuyers in making informed decisions, help real estate agents in setting competitive prices, aid property investors in identifying lucrative investment opportunities, and empower homeowners in determining the optimal selling price for their properties.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BAEAA52B-DEB5-6ABA-19FC-BFEF5CBFD2F5}"/>
              </a:ext>
            </a:extLst>
          </p:cNvPr>
          <p:cNvSpPr txBox="1"/>
          <p:nvPr/>
        </p:nvSpPr>
        <p:spPr>
          <a:xfrm>
            <a:off x="3119437" y="1794744"/>
            <a:ext cx="7467600" cy="4438395"/>
          </a:xfrm>
          <a:prstGeom prst="rect">
            <a:avLst/>
          </a:prstGeom>
          <a:noFill/>
        </p:spPr>
        <p:txBody>
          <a:bodyPr wrap="square" rtlCol="0">
            <a:spAutoFit/>
          </a:bodyPr>
          <a:lstStyle/>
          <a:p>
            <a:pPr algn="just">
              <a:lnSpc>
                <a:spcPct val="200000"/>
              </a:lnSpc>
            </a:pPr>
            <a:r>
              <a:rPr lang="en-US" dirty="0"/>
              <a:t>The solution involves leveraging deep learning algorithms to develop a predictive model that can accurately estimate house prices based on various features. By analyzing historical data and identifying patterns, the model can provide valuable insights into the factors influencing house prices. The value proposition lies in offering stakeholders in the real estate market a reliable tool for price estimation, which can enhance decision-making processes, mitigate risks, and optimize outcomes.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DDE1710-E5B3-2568-6DEE-C2E3E46E7C8D}"/>
              </a:ext>
            </a:extLst>
          </p:cNvPr>
          <p:cNvSpPr txBox="1"/>
          <p:nvPr/>
        </p:nvSpPr>
        <p:spPr>
          <a:xfrm>
            <a:off x="2667000" y="1706778"/>
            <a:ext cx="7467600" cy="3884397"/>
          </a:xfrm>
          <a:prstGeom prst="rect">
            <a:avLst/>
          </a:prstGeom>
          <a:noFill/>
        </p:spPr>
        <p:txBody>
          <a:bodyPr wrap="square" rtlCol="0">
            <a:spAutoFit/>
          </a:bodyPr>
          <a:lstStyle/>
          <a:p>
            <a:pPr algn="just">
              <a:lnSpc>
                <a:spcPct val="200000"/>
              </a:lnSpc>
            </a:pPr>
            <a:r>
              <a:rPr lang="en-US" dirty="0"/>
              <a:t>One of the notable aspects of the solution is its ability to handle a diverse range of features, including both numerical and geographical data. By incorporating features such as the distance from the city center and the number of stores in the locality, our model captures nuanced aspects that contribute to house prices. Additionally, the use of neural networks enables the model to learn complex relationships between features and prices, leading to more accurate predictions.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F71C7A92-6181-BF76-0EB0-59B65D215B4C}"/>
              </a:ext>
            </a:extLst>
          </p:cNvPr>
          <p:cNvSpPr txBox="1"/>
          <p:nvPr/>
        </p:nvSpPr>
        <p:spPr>
          <a:xfrm>
            <a:off x="712343" y="1295400"/>
            <a:ext cx="7467600" cy="4438395"/>
          </a:xfrm>
          <a:prstGeom prst="rect">
            <a:avLst/>
          </a:prstGeom>
          <a:noFill/>
        </p:spPr>
        <p:txBody>
          <a:bodyPr wrap="square" rtlCol="0">
            <a:spAutoFit/>
          </a:bodyPr>
          <a:lstStyle/>
          <a:p>
            <a:pPr algn="just">
              <a:lnSpc>
                <a:spcPct val="200000"/>
              </a:lnSpc>
            </a:pPr>
            <a:r>
              <a:rPr lang="en-US" dirty="0"/>
              <a:t>The modeling phase involves designing a neural network architecture tailored to the task of house price prediction. The model comprises multiple layers, including input, hidden, and output layers, with Rectified Linear Unit (</a:t>
            </a:r>
            <a:r>
              <a:rPr lang="en-US" dirty="0" err="1"/>
              <a:t>ReLU</a:t>
            </a:r>
            <a:r>
              <a:rPr lang="en-US" dirty="0"/>
              <a:t>) activation functions to introduce non-linearity. The architecture is trained using the Mean Squared Error (MSE) loss function and the Adam optimizer, with early stopping implemented to prevent overfitting. Through iterative training on the dataset, the model learns to map input features to corresponding house prices.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789</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RAMYA A</cp:lastModifiedBy>
  <cp:revision>2</cp:revision>
  <dcterms:created xsi:type="dcterms:W3CDTF">2024-04-02T17:01:04Z</dcterms:created>
  <dcterms:modified xsi:type="dcterms:W3CDTF">2024-04-03T14:33:58Z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