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57" r:id="rId4"/>
    <p:sldId id="259" r:id="rId5"/>
    <p:sldId id="260"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6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7895-D50B-AA35-4881-639AF4E0F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5D54323C-64A0-66E4-612D-05A3450A3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081012B1-3A82-E478-6183-9AD00B905947}"/>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5" name="Footer Placeholder 4">
            <a:extLst>
              <a:ext uri="{FF2B5EF4-FFF2-40B4-BE49-F238E27FC236}">
                <a16:creationId xmlns:a16="http://schemas.microsoft.com/office/drawing/2014/main" id="{0475D17F-6779-4200-42EE-2A41C86C23E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54F2EEB-91F3-3FCE-56DC-2DBE1ECBFCB9}"/>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245964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A95A-C3AF-0ABB-97B9-65E4FC1EC34D}"/>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E2DEBE4-B3F1-11A2-4FF3-147A46FA6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6E67A9E-6030-6E77-5C60-6D3E046F2298}"/>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5" name="Footer Placeholder 4">
            <a:extLst>
              <a:ext uri="{FF2B5EF4-FFF2-40B4-BE49-F238E27FC236}">
                <a16:creationId xmlns:a16="http://schemas.microsoft.com/office/drawing/2014/main" id="{EE87CCAC-2562-C393-1F8D-266CE84924C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A198DCF-8616-7080-B7BB-FB09C254465F}"/>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42890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0E617-11AB-E0A0-EF4A-4B0C4C996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93D23D3-AFCD-4121-C163-64D6AE2B0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2EB84C1-6D15-D4BD-293C-56E416FF47E5}"/>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5" name="Footer Placeholder 4">
            <a:extLst>
              <a:ext uri="{FF2B5EF4-FFF2-40B4-BE49-F238E27FC236}">
                <a16:creationId xmlns:a16="http://schemas.microsoft.com/office/drawing/2014/main" id="{92F92839-35F7-6876-B653-D7A640121BB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DD77DEA-4EFC-7C55-0241-5040AB85816F}"/>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18277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3886-AECF-0E23-9C42-DC911295EFD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3B323A8C-F963-0593-8325-320E35EDD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AAD095F-D027-4903-3019-61B814A930BE}"/>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5" name="Footer Placeholder 4">
            <a:extLst>
              <a:ext uri="{FF2B5EF4-FFF2-40B4-BE49-F238E27FC236}">
                <a16:creationId xmlns:a16="http://schemas.microsoft.com/office/drawing/2014/main" id="{B702636D-1171-7013-BC0B-82C8E4DE852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DB01A91-4FD0-D311-B151-4869538E349B}"/>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182558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123-5BC7-2B17-FAA2-D277B9AD5B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BC75368F-77C1-9D65-6126-F20F9B7BF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C2953-E005-0A1D-0D59-418F859C0E02}"/>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5" name="Footer Placeholder 4">
            <a:extLst>
              <a:ext uri="{FF2B5EF4-FFF2-40B4-BE49-F238E27FC236}">
                <a16:creationId xmlns:a16="http://schemas.microsoft.com/office/drawing/2014/main" id="{53D69D62-D9E9-9D55-D5C0-654DB41004D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C18306B-9ED1-D274-4818-EB20590BB378}"/>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200737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FB3D-D303-9BEB-5F00-C5401FF9CEAA}"/>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11F19B59-29A3-6CF8-D679-6BF85F826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DED962AC-41BD-3EF9-F6EB-55727EF0B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468575F-AF75-0A50-F592-E29EFA39747C}"/>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6" name="Footer Placeholder 5">
            <a:extLst>
              <a:ext uri="{FF2B5EF4-FFF2-40B4-BE49-F238E27FC236}">
                <a16:creationId xmlns:a16="http://schemas.microsoft.com/office/drawing/2014/main" id="{227EC0EC-1C17-5E99-1285-0BB3DA9E722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B2928DC-2C71-EA6F-8264-2AEA1BC61152}"/>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10037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D338-E569-99B3-EE00-C5E5FF2F7F1F}"/>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22F008C-B4EA-4CB8-F2C4-0733BB281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FBB26-690F-5B2E-4C7D-F07F529952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57EDAA3E-A3D1-9E48-6587-A38B35219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7E649-0034-8DCB-8A04-D6F8E8C46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18230AE6-6F4A-6B47-34D2-3D0F4AFED0E2}"/>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8" name="Footer Placeholder 7">
            <a:extLst>
              <a:ext uri="{FF2B5EF4-FFF2-40B4-BE49-F238E27FC236}">
                <a16:creationId xmlns:a16="http://schemas.microsoft.com/office/drawing/2014/main" id="{67FE4642-988D-A807-13CF-98CF6D343B26}"/>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B80AF446-A38E-E86B-6CDE-281B3E9A0F3B}"/>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224199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B663-6482-9839-B111-09FF814E6BD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24438625-6B24-2609-341C-3FD186FE5E51}"/>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4" name="Footer Placeholder 3">
            <a:extLst>
              <a:ext uri="{FF2B5EF4-FFF2-40B4-BE49-F238E27FC236}">
                <a16:creationId xmlns:a16="http://schemas.microsoft.com/office/drawing/2014/main" id="{CC4788C4-9209-0D17-BB9C-882136A6D1A2}"/>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F98FB810-79E2-B94A-AFE5-B8888CDF5AA8}"/>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2934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63602F-08EF-F66F-F291-3446E558C4D4}"/>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3" name="Footer Placeholder 2">
            <a:extLst>
              <a:ext uri="{FF2B5EF4-FFF2-40B4-BE49-F238E27FC236}">
                <a16:creationId xmlns:a16="http://schemas.microsoft.com/office/drawing/2014/main" id="{BD103B34-15CC-49A4-985F-ADEBE8BB0CD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48C12113-E116-A660-F667-D70ACC2F167F}"/>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374040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F747-2805-5FBA-2361-4114BDC77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3053546-F3AC-5373-6ACC-79FE39B0D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59C1B785-1484-C137-106A-0C9D8233A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9BCA9-4F1B-7074-7C92-A58276452FFC}"/>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6" name="Footer Placeholder 5">
            <a:extLst>
              <a:ext uri="{FF2B5EF4-FFF2-40B4-BE49-F238E27FC236}">
                <a16:creationId xmlns:a16="http://schemas.microsoft.com/office/drawing/2014/main" id="{C5CB3030-A913-62C5-B27F-1DFE2857D9F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A6D9DBC-D1DF-360E-C79F-9CBE71B7AEB1}"/>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27941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FA4-1139-B725-5F44-D1FDBB2DB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6713450B-442C-8F11-239D-2C55DF520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DB145240-9425-7D4D-7AD5-3331D8404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F899A-D1B0-0158-2CF2-1A906A34286D}"/>
              </a:ext>
            </a:extLst>
          </p:cNvPr>
          <p:cNvSpPr>
            <a:spLocks noGrp="1"/>
          </p:cNvSpPr>
          <p:nvPr>
            <p:ph type="dt" sz="half" idx="10"/>
          </p:nvPr>
        </p:nvSpPr>
        <p:spPr/>
        <p:txBody>
          <a:bodyPr/>
          <a:lstStyle/>
          <a:p>
            <a:fld id="{2C0476AF-D5EA-43AC-939F-EF94172ECC8A}" type="datetimeFigureOut">
              <a:rPr lang="en-AE" smtClean="0"/>
              <a:t>07/11/2023</a:t>
            </a:fld>
            <a:endParaRPr lang="en-AE"/>
          </a:p>
        </p:txBody>
      </p:sp>
      <p:sp>
        <p:nvSpPr>
          <p:cNvPr id="6" name="Footer Placeholder 5">
            <a:extLst>
              <a:ext uri="{FF2B5EF4-FFF2-40B4-BE49-F238E27FC236}">
                <a16:creationId xmlns:a16="http://schemas.microsoft.com/office/drawing/2014/main" id="{760248FF-3192-9E25-37B9-140CC9129CF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00C167B-2BCA-C318-1A53-C5306181AC1E}"/>
              </a:ext>
            </a:extLst>
          </p:cNvPr>
          <p:cNvSpPr>
            <a:spLocks noGrp="1"/>
          </p:cNvSpPr>
          <p:nvPr>
            <p:ph type="sldNum" sz="quarter" idx="12"/>
          </p:nvPr>
        </p:nvSpPr>
        <p:spPr/>
        <p:txBody>
          <a:bodyPr/>
          <a:lstStyle/>
          <a:p>
            <a:fld id="{AEB793AB-1B55-47A5-9B54-F67D2F2522F8}" type="slidenum">
              <a:rPr lang="en-AE" smtClean="0"/>
              <a:t>‹#›</a:t>
            </a:fld>
            <a:endParaRPr lang="en-AE"/>
          </a:p>
        </p:txBody>
      </p:sp>
    </p:spTree>
    <p:extLst>
      <p:ext uri="{BB962C8B-B14F-4D97-AF65-F5344CB8AC3E}">
        <p14:creationId xmlns:p14="http://schemas.microsoft.com/office/powerpoint/2010/main" val="371690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C88EF-8E9D-C2FA-8688-6B140D613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B2D6316-D9F5-D9D0-761A-6C512B0B0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9147140-4BB0-BDEF-BCB7-3F7F0629D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476AF-D5EA-43AC-939F-EF94172ECC8A}" type="datetimeFigureOut">
              <a:rPr lang="en-AE" smtClean="0"/>
              <a:t>07/11/2023</a:t>
            </a:fld>
            <a:endParaRPr lang="en-AE"/>
          </a:p>
        </p:txBody>
      </p:sp>
      <p:sp>
        <p:nvSpPr>
          <p:cNvPr id="5" name="Footer Placeholder 4">
            <a:extLst>
              <a:ext uri="{FF2B5EF4-FFF2-40B4-BE49-F238E27FC236}">
                <a16:creationId xmlns:a16="http://schemas.microsoft.com/office/drawing/2014/main" id="{CA2DD9EA-944C-312D-5531-8F7AE6785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D44E9BA4-11E7-C74E-C9C7-F0E74E515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793AB-1B55-47A5-9B54-F67D2F2522F8}" type="slidenum">
              <a:rPr lang="en-AE" smtClean="0"/>
              <a:t>‹#›</a:t>
            </a:fld>
            <a:endParaRPr lang="en-AE"/>
          </a:p>
        </p:txBody>
      </p:sp>
    </p:spTree>
    <p:extLst>
      <p:ext uri="{BB962C8B-B14F-4D97-AF65-F5344CB8AC3E}">
        <p14:creationId xmlns:p14="http://schemas.microsoft.com/office/powerpoint/2010/main" val="1311019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python.langchain.com/docs/use_cases/question_answering/chat_vector_db"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ython.langchain.com/docs/use_cases/question_answering/vector_db_q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B3BAEC-480A-037B-1322-CD9151B7B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9121"/>
          </a:xfrm>
          <a:prstGeom prst="rect">
            <a:avLst/>
          </a:prstGeom>
        </p:spPr>
      </p:pic>
      <p:pic>
        <p:nvPicPr>
          <p:cNvPr id="4" name="Picture 3">
            <a:extLst>
              <a:ext uri="{FF2B5EF4-FFF2-40B4-BE49-F238E27FC236}">
                <a16:creationId xmlns:a16="http://schemas.microsoft.com/office/drawing/2014/main" id="{A41CAC21-E65D-7103-062E-0AA70DCAF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78" y="4757530"/>
            <a:ext cx="2959543" cy="1754326"/>
          </a:xfrm>
          <a:prstGeom prst="rect">
            <a:avLst/>
          </a:prstGeom>
          <a:ln>
            <a:noFill/>
          </a:ln>
          <a:effectLst>
            <a:softEdge rad="112500"/>
          </a:effectLst>
        </p:spPr>
      </p:pic>
      <p:pic>
        <p:nvPicPr>
          <p:cNvPr id="6" name="Picture 5">
            <a:extLst>
              <a:ext uri="{FF2B5EF4-FFF2-40B4-BE49-F238E27FC236}">
                <a16:creationId xmlns:a16="http://schemas.microsoft.com/office/drawing/2014/main" id="{8E8829A9-0387-372E-E46D-6159C8C6E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9804" y="4758358"/>
            <a:ext cx="1555448" cy="1790736"/>
          </a:xfrm>
          <a:prstGeom prst="rect">
            <a:avLst/>
          </a:prstGeom>
          <a:ln>
            <a:noFill/>
          </a:ln>
          <a:effectLst>
            <a:softEdge rad="112500"/>
          </a:effectLst>
        </p:spPr>
      </p:pic>
      <p:pic>
        <p:nvPicPr>
          <p:cNvPr id="8" name="Picture 7">
            <a:extLst>
              <a:ext uri="{FF2B5EF4-FFF2-40B4-BE49-F238E27FC236}">
                <a16:creationId xmlns:a16="http://schemas.microsoft.com/office/drawing/2014/main" id="{65BF6984-F90F-9A56-98FA-A2CB74C3B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6621" y="4724667"/>
            <a:ext cx="3131821" cy="1787189"/>
          </a:xfrm>
          <a:prstGeom prst="rect">
            <a:avLst/>
          </a:prstGeom>
          <a:ln>
            <a:noFill/>
          </a:ln>
          <a:effectLst>
            <a:softEdge rad="112500"/>
          </a:effectLst>
        </p:spPr>
      </p:pic>
      <p:pic>
        <p:nvPicPr>
          <p:cNvPr id="10" name="Picture 9">
            <a:extLst>
              <a:ext uri="{FF2B5EF4-FFF2-40B4-BE49-F238E27FC236}">
                <a16:creationId xmlns:a16="http://schemas.microsoft.com/office/drawing/2014/main" id="{4B790D67-4EAC-3098-6E4E-468F2BADA4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5252" y="2962481"/>
            <a:ext cx="972826" cy="1194483"/>
          </a:xfrm>
          <a:prstGeom prst="rect">
            <a:avLst/>
          </a:prstGeom>
          <a:ln>
            <a:noFill/>
          </a:ln>
          <a:effectLst>
            <a:softEdge rad="112500"/>
          </a:effectLst>
        </p:spPr>
      </p:pic>
      <p:pic>
        <p:nvPicPr>
          <p:cNvPr id="12" name="Picture 11">
            <a:extLst>
              <a:ext uri="{FF2B5EF4-FFF2-40B4-BE49-F238E27FC236}">
                <a16:creationId xmlns:a16="http://schemas.microsoft.com/office/drawing/2014/main" id="{07416081-F55E-362E-74AD-3923D167DC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1800" y="3068959"/>
            <a:ext cx="1633792" cy="1088922"/>
          </a:xfrm>
          <a:prstGeom prst="rect">
            <a:avLst/>
          </a:prstGeom>
          <a:ln>
            <a:noFill/>
          </a:ln>
          <a:effectLst>
            <a:softEdge rad="112500"/>
          </a:effectLst>
        </p:spPr>
      </p:pic>
      <p:pic>
        <p:nvPicPr>
          <p:cNvPr id="14" name="Picture 13">
            <a:extLst>
              <a:ext uri="{FF2B5EF4-FFF2-40B4-BE49-F238E27FC236}">
                <a16:creationId xmlns:a16="http://schemas.microsoft.com/office/drawing/2014/main" id="{34608976-7D29-0E75-12D6-66A805A69B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7079" y="4752828"/>
            <a:ext cx="2959542" cy="1705288"/>
          </a:xfrm>
          <a:prstGeom prst="rect">
            <a:avLst/>
          </a:prstGeom>
          <a:ln>
            <a:noFill/>
          </a:ln>
          <a:effectLst>
            <a:softEdge rad="112500"/>
          </a:effectLst>
        </p:spPr>
      </p:pic>
      <p:sp>
        <p:nvSpPr>
          <p:cNvPr id="18" name="Rectangle 17">
            <a:extLst>
              <a:ext uri="{FF2B5EF4-FFF2-40B4-BE49-F238E27FC236}">
                <a16:creationId xmlns:a16="http://schemas.microsoft.com/office/drawing/2014/main" id="{BB911615-0F60-018C-1BFC-0A0F50B4DBF7}"/>
              </a:ext>
            </a:extLst>
          </p:cNvPr>
          <p:cNvSpPr/>
          <p:nvPr/>
        </p:nvSpPr>
        <p:spPr>
          <a:xfrm>
            <a:off x="354841" y="-37238"/>
            <a:ext cx="11033753" cy="1754326"/>
          </a:xfrm>
          <a:prstGeom prst="rect">
            <a:avLst/>
          </a:prstGeom>
          <a:noFill/>
        </p:spPr>
        <p:txBody>
          <a:bodyPr wrap="square" lIns="91440" tIns="45720" rIns="91440" bIns="45720">
            <a:spAutoFit/>
          </a:bodyPr>
          <a:lstStyle/>
          <a:p>
            <a:pPr algn="ctr"/>
            <a:r>
              <a:rPr lang="en-US" sz="5400" dirty="0">
                <a:ln w="0"/>
                <a:solidFill>
                  <a:schemeClr val="accent6">
                    <a:lumMod val="20000"/>
                    <a:lumOff val="80000"/>
                  </a:schemeClr>
                </a:solidFill>
                <a:effectLst>
                  <a:reflection blurRad="6350" stA="53000" endA="300" endPos="35500" dir="5400000" sy="-90000" algn="bl" rotWithShape="0"/>
                </a:effectLst>
              </a:rPr>
              <a:t>Domain Specific PDF based Chat GPT for Educational Institutions.</a:t>
            </a:r>
            <a:endParaRPr lang="en-US" sz="5400" b="0" cap="none" spc="0" dirty="0">
              <a:ln w="0"/>
              <a:solidFill>
                <a:schemeClr val="accent6">
                  <a:lumMod val="20000"/>
                  <a:lumOff val="80000"/>
                </a:schemeClr>
              </a:solidFill>
              <a:effectLst>
                <a:reflection blurRad="6350" stA="53000" endA="300" endPos="35500" dir="5400000" sy="-90000" algn="bl" rotWithShape="0"/>
              </a:effectLst>
            </a:endParaRPr>
          </a:p>
        </p:txBody>
      </p:sp>
      <p:pic>
        <p:nvPicPr>
          <p:cNvPr id="20" name="Picture 19">
            <a:extLst>
              <a:ext uri="{FF2B5EF4-FFF2-40B4-BE49-F238E27FC236}">
                <a16:creationId xmlns:a16="http://schemas.microsoft.com/office/drawing/2014/main" id="{960A3E14-FE06-443C-C08D-1B5F830D8E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5992" y="921214"/>
            <a:ext cx="2315190" cy="1542496"/>
          </a:xfrm>
          <a:prstGeom prst="rect">
            <a:avLst/>
          </a:prstGeom>
          <a:ln>
            <a:noFill/>
          </a:ln>
          <a:effectLst>
            <a:softEdge rad="112500"/>
          </a:effectLst>
        </p:spPr>
      </p:pic>
    </p:spTree>
    <p:extLst>
      <p:ext uri="{BB962C8B-B14F-4D97-AF65-F5344CB8AC3E}">
        <p14:creationId xmlns:p14="http://schemas.microsoft.com/office/powerpoint/2010/main" val="94438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29E64D-07CA-FB3C-7BC9-B1C76D9DDE33}"/>
              </a:ext>
            </a:extLst>
          </p:cNvPr>
          <p:cNvSpPr txBox="1"/>
          <p:nvPr/>
        </p:nvSpPr>
        <p:spPr>
          <a:xfrm>
            <a:off x="543339" y="344557"/>
            <a:ext cx="11131826" cy="5632311"/>
          </a:xfrm>
          <a:prstGeom prst="rect">
            <a:avLst/>
          </a:prstGeom>
          <a:noFill/>
        </p:spPr>
        <p:txBody>
          <a:bodyPr wrap="square">
            <a:spAutoFit/>
          </a:bodyPr>
          <a:lstStyle/>
          <a:p>
            <a:endPar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r>
              <a:rPr lang="en-US" sz="1800" b="1"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Project Introduction</a:t>
            </a:r>
          </a:p>
          <a:p>
            <a:endParaRPr lang="en-US" b="1"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endParaRPr>
          </a:p>
          <a:p>
            <a:r>
              <a:rPr lang="en-US" b="1"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rPr>
              <a:t>This Project is a Domain Specific PDF based Chat GPT </a:t>
            </a:r>
            <a:endParaRPr lang="en-US"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endParaRPr>
          </a:p>
          <a:p>
            <a:r>
              <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The primary objective of this project was to create an intelligent chatbot capable of autonomously acquiring knowledge from PDF documents in diverse domains. This chatbot harnesses the power of natural language processing (</a:t>
            </a:r>
            <a:r>
              <a:rPr lang="en-US"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rPr>
              <a:t>LLM</a:t>
            </a:r>
            <a:r>
              <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 techniques to offer precise and context-aware answers to user inquiries, all driven by the content extracted from the supplied PDFs. </a:t>
            </a:r>
          </a:p>
          <a:p>
            <a:r>
              <a:rPr lang="en-GB" b="0" i="0" dirty="0">
                <a:solidFill>
                  <a:schemeClr val="tx1">
                    <a:lumMod val="85000"/>
                    <a:lumOff val="15000"/>
                  </a:schemeClr>
                </a:solidFill>
                <a:effectLst/>
                <a:latin typeface="Bookman Old Style" panose="02050604050505020204" pitchFamily="18" charset="0"/>
              </a:rPr>
              <a:t>LLMs are AI models designed to understand and generate human-like text based on the input they receive.</a:t>
            </a:r>
            <a:endParaRPr lang="en-US" sz="1800" dirty="0">
              <a:solidFill>
                <a:schemeClr val="tx1">
                  <a:lumMod val="85000"/>
                  <a:lumOff val="15000"/>
                </a:schemeClr>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r>
              <a:rPr lang="en-US"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rPr>
              <a:t>I have used two LLM’s for this project</a:t>
            </a:r>
          </a:p>
          <a:p>
            <a:pPr marL="342900" indent="-342900">
              <a:buFont typeface="+mj-lt"/>
              <a:buAutoNum type="arabicPeriod"/>
            </a:pPr>
            <a:r>
              <a:rPr lang="en-US"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rPr>
              <a:t>Open AI</a:t>
            </a:r>
          </a:p>
          <a:p>
            <a:pPr marL="342900" indent="-342900">
              <a:buFont typeface="+mj-lt"/>
              <a:buAutoNum type="arabicPeriod"/>
            </a:pPr>
            <a:r>
              <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Google Palm</a:t>
            </a:r>
          </a:p>
          <a:p>
            <a:endParaRPr lang="en-US"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endParaRPr>
          </a:p>
          <a:p>
            <a:r>
              <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Business Use Case</a:t>
            </a:r>
          </a:p>
          <a:p>
            <a:r>
              <a:rPr lang="en-US"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rPr>
              <a:t>Educational Institution (Digital library)</a:t>
            </a:r>
          </a:p>
          <a:p>
            <a:r>
              <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Business website ( FAQs)</a:t>
            </a:r>
          </a:p>
          <a:p>
            <a:r>
              <a:rPr lang="en-US"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rPr>
              <a:t>Law Firms</a:t>
            </a:r>
            <a:endPar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US" dirty="0">
              <a:solidFill>
                <a:srgbClr val="262626"/>
              </a:solidFill>
              <a:latin typeface="Bookman Old Style" panose="02050604050505020204" pitchFamily="18" charset="0"/>
              <a:cs typeface="Times New Roman" panose="02020603050405020304" pitchFamily="18" charset="0"/>
            </a:endParaRPr>
          </a:p>
          <a:p>
            <a:endParaRPr lang="en-AE" dirty="0"/>
          </a:p>
        </p:txBody>
      </p:sp>
    </p:spTree>
    <p:extLst>
      <p:ext uri="{BB962C8B-B14F-4D97-AF65-F5344CB8AC3E}">
        <p14:creationId xmlns:p14="http://schemas.microsoft.com/office/powerpoint/2010/main" val="74547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2EAAD2-28C6-6907-B456-602300E4D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49" y="2687241"/>
            <a:ext cx="3538330" cy="741759"/>
          </a:xfrm>
          <a:prstGeom prst="rect">
            <a:avLst/>
          </a:prstGeom>
        </p:spPr>
      </p:pic>
      <p:sp>
        <p:nvSpPr>
          <p:cNvPr id="8" name="TextBox 7">
            <a:extLst>
              <a:ext uri="{FF2B5EF4-FFF2-40B4-BE49-F238E27FC236}">
                <a16:creationId xmlns:a16="http://schemas.microsoft.com/office/drawing/2014/main" id="{6A0D875D-3FF6-22BF-F14E-8333B914FC76}"/>
              </a:ext>
            </a:extLst>
          </p:cNvPr>
          <p:cNvSpPr txBox="1"/>
          <p:nvPr/>
        </p:nvSpPr>
        <p:spPr>
          <a:xfrm>
            <a:off x="379663" y="3688928"/>
            <a:ext cx="4134679" cy="2031325"/>
          </a:xfrm>
          <a:prstGeom prst="rect">
            <a:avLst/>
          </a:prstGeom>
          <a:noFill/>
        </p:spPr>
        <p:txBody>
          <a:bodyPr wrap="square" rtlCol="0">
            <a:spAutoFit/>
          </a:bodyPr>
          <a:lstStyle/>
          <a:p>
            <a:r>
              <a:rPr lang="en-GB" dirty="0"/>
              <a:t>Behind ChatGPT there is a model called GPT4. GPT4 is the LLM behind chat GPT. The company who build this is OpenAI. Similar to GPT4 there are 2 other LLM’s in the market Lama by META and Palm by Google. Lama and Palm are free but Open AI charges. </a:t>
            </a:r>
            <a:endParaRPr lang="en-AE" dirty="0"/>
          </a:p>
        </p:txBody>
      </p:sp>
      <p:pic>
        <p:nvPicPr>
          <p:cNvPr id="10" name="Picture 9">
            <a:extLst>
              <a:ext uri="{FF2B5EF4-FFF2-40B4-BE49-F238E27FC236}">
                <a16:creationId xmlns:a16="http://schemas.microsoft.com/office/drawing/2014/main" id="{8B8D7EA9-EFDC-B594-F342-048F3BC93085}"/>
              </a:ext>
            </a:extLst>
          </p:cNvPr>
          <p:cNvPicPr>
            <a:picLocks noChangeAspect="1"/>
          </p:cNvPicPr>
          <p:nvPr/>
        </p:nvPicPr>
        <p:blipFill>
          <a:blip r:embed="rId3"/>
          <a:stretch>
            <a:fillRect/>
          </a:stretch>
        </p:blipFill>
        <p:spPr>
          <a:xfrm>
            <a:off x="4387457" y="160841"/>
            <a:ext cx="7804543" cy="6524709"/>
          </a:xfrm>
          <a:prstGeom prst="rect">
            <a:avLst/>
          </a:prstGeom>
        </p:spPr>
      </p:pic>
      <p:pic>
        <p:nvPicPr>
          <p:cNvPr id="12" name="Picture 11">
            <a:extLst>
              <a:ext uri="{FF2B5EF4-FFF2-40B4-BE49-F238E27FC236}">
                <a16:creationId xmlns:a16="http://schemas.microsoft.com/office/drawing/2014/main" id="{0B3D92A2-355C-D3EF-EE95-C7369AE37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089" y="1558905"/>
            <a:ext cx="918954" cy="1128336"/>
          </a:xfrm>
          <a:prstGeom prst="rect">
            <a:avLst/>
          </a:prstGeom>
        </p:spPr>
      </p:pic>
    </p:spTree>
    <p:extLst>
      <p:ext uri="{BB962C8B-B14F-4D97-AF65-F5344CB8AC3E}">
        <p14:creationId xmlns:p14="http://schemas.microsoft.com/office/powerpoint/2010/main" val="31933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9202A3-D3B3-7315-4B55-60EABF765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347" y="2201343"/>
            <a:ext cx="1157495" cy="1421228"/>
          </a:xfrm>
          <a:prstGeom prst="rect">
            <a:avLst/>
          </a:prstGeom>
          <a:ln>
            <a:noFill/>
          </a:ln>
          <a:effectLst>
            <a:softEdge rad="112500"/>
          </a:effectLst>
        </p:spPr>
      </p:pic>
      <p:pic>
        <p:nvPicPr>
          <p:cNvPr id="6" name="Picture 5">
            <a:extLst>
              <a:ext uri="{FF2B5EF4-FFF2-40B4-BE49-F238E27FC236}">
                <a16:creationId xmlns:a16="http://schemas.microsoft.com/office/drawing/2014/main" id="{A4C905CE-7D63-4696-485A-46E5F3B9C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889" y="4414504"/>
            <a:ext cx="785089" cy="785089"/>
          </a:xfrm>
          <a:prstGeom prst="rect">
            <a:avLst/>
          </a:prstGeom>
          <a:ln>
            <a:noFill/>
          </a:ln>
          <a:effectLst>
            <a:softEdge rad="112500"/>
          </a:effectLst>
        </p:spPr>
      </p:pic>
      <p:pic>
        <p:nvPicPr>
          <p:cNvPr id="10" name="Picture 9">
            <a:extLst>
              <a:ext uri="{FF2B5EF4-FFF2-40B4-BE49-F238E27FC236}">
                <a16:creationId xmlns:a16="http://schemas.microsoft.com/office/drawing/2014/main" id="{586C2E4B-46FA-9BC3-27EB-0BE5AB9C3A03}"/>
              </a:ext>
            </a:extLst>
          </p:cNvPr>
          <p:cNvPicPr>
            <a:picLocks noChangeAspect="1"/>
          </p:cNvPicPr>
          <p:nvPr/>
        </p:nvPicPr>
        <p:blipFill>
          <a:blip r:embed="rId4"/>
          <a:stretch>
            <a:fillRect/>
          </a:stretch>
        </p:blipFill>
        <p:spPr>
          <a:xfrm>
            <a:off x="8525612" y="2719215"/>
            <a:ext cx="2238375" cy="1009650"/>
          </a:xfrm>
          <a:prstGeom prst="rect">
            <a:avLst/>
          </a:prstGeom>
          <a:ln>
            <a:noFill/>
          </a:ln>
          <a:effectLst>
            <a:softEdge rad="112500"/>
          </a:effectLst>
        </p:spPr>
      </p:pic>
      <p:pic>
        <p:nvPicPr>
          <p:cNvPr id="12" name="Picture 11">
            <a:extLst>
              <a:ext uri="{FF2B5EF4-FFF2-40B4-BE49-F238E27FC236}">
                <a16:creationId xmlns:a16="http://schemas.microsoft.com/office/drawing/2014/main" id="{E120924B-42C6-5F29-1182-B47ADF768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8117" y="2513426"/>
            <a:ext cx="1157495" cy="1311828"/>
          </a:xfrm>
          <a:prstGeom prst="rect">
            <a:avLst/>
          </a:prstGeom>
          <a:ln>
            <a:noFill/>
          </a:ln>
          <a:effectLst>
            <a:softEdge rad="112500"/>
          </a:effectLst>
        </p:spPr>
      </p:pic>
      <p:sp>
        <p:nvSpPr>
          <p:cNvPr id="13" name="Rectangle 12">
            <a:extLst>
              <a:ext uri="{FF2B5EF4-FFF2-40B4-BE49-F238E27FC236}">
                <a16:creationId xmlns:a16="http://schemas.microsoft.com/office/drawing/2014/main" id="{D88E8919-8B87-620E-F604-231F3E047309}"/>
              </a:ext>
            </a:extLst>
          </p:cNvPr>
          <p:cNvSpPr/>
          <p:nvPr/>
        </p:nvSpPr>
        <p:spPr>
          <a:xfrm>
            <a:off x="7036904" y="1782083"/>
            <a:ext cx="4023922" cy="830997"/>
          </a:xfrm>
          <a:prstGeom prst="rect">
            <a:avLst/>
          </a:prstGeom>
          <a:noFill/>
        </p:spPr>
        <p:txBody>
          <a:bodyPr wrap="none" lIns="91440" tIns="45720" rIns="91440" bIns="45720">
            <a:spAutoFit/>
          </a:bodyPr>
          <a:lstStyle/>
          <a:p>
            <a:pPr algn="ctr"/>
            <a:r>
              <a:rPr lang="en-GB" sz="2400" b="0" i="0" cap="none" spc="0" dirty="0">
                <a:ln w="0"/>
                <a:solidFill>
                  <a:schemeClr val="tx1"/>
                </a:solidFill>
                <a:effectLst>
                  <a:outerShdw blurRad="38100" dist="19050" dir="2700000" algn="tl" rotWithShape="0">
                    <a:schemeClr val="dk1">
                      <a:alpha val="40000"/>
                    </a:schemeClr>
                  </a:outerShdw>
                </a:effectLst>
                <a:latin typeface="ui-sans-serif"/>
              </a:rPr>
              <a:t>FAISS</a:t>
            </a:r>
          </a:p>
          <a:p>
            <a:pPr algn="ctr"/>
            <a:r>
              <a:rPr lang="en-GB" sz="2400" b="0" i="0" cap="none" spc="0" dirty="0">
                <a:ln w="0"/>
                <a:solidFill>
                  <a:schemeClr val="tx1"/>
                </a:solidFill>
                <a:effectLst>
                  <a:outerShdw blurRad="38100" dist="19050" dir="2700000" algn="tl" rotWithShape="0">
                    <a:schemeClr val="dk1">
                      <a:alpha val="40000"/>
                    </a:schemeClr>
                  </a:outerShdw>
                </a:effectLst>
                <a:latin typeface="ui-sans-serif"/>
              </a:rPr>
              <a:t>(Facebook AI Similarity Search)</a:t>
            </a:r>
            <a:endParaRPr lang="en-AE" sz="2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a:extLst>
              <a:ext uri="{FF2B5EF4-FFF2-40B4-BE49-F238E27FC236}">
                <a16:creationId xmlns:a16="http://schemas.microsoft.com/office/drawing/2014/main" id="{24411649-D5FB-BF8D-ABC1-FD8ACE84DB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0615" y="2288303"/>
            <a:ext cx="2711135" cy="1421228"/>
          </a:xfrm>
          <a:prstGeom prst="rect">
            <a:avLst/>
          </a:prstGeom>
        </p:spPr>
      </p:pic>
      <p:sp>
        <p:nvSpPr>
          <p:cNvPr id="16" name="Rectangle 15">
            <a:extLst>
              <a:ext uri="{FF2B5EF4-FFF2-40B4-BE49-F238E27FC236}">
                <a16:creationId xmlns:a16="http://schemas.microsoft.com/office/drawing/2014/main" id="{A0ED59B0-3BE7-1445-A0A5-EA4871F64159}"/>
              </a:ext>
            </a:extLst>
          </p:cNvPr>
          <p:cNvSpPr/>
          <p:nvPr/>
        </p:nvSpPr>
        <p:spPr>
          <a:xfrm>
            <a:off x="7166821" y="4599212"/>
            <a:ext cx="3713213"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err="1">
                <a:ln/>
                <a:solidFill>
                  <a:schemeClr val="accent4"/>
                </a:solidFill>
              </a:rPr>
              <a:t>RetrievalQA</a:t>
            </a:r>
            <a:endParaRPr lang="en-US" sz="3600" b="1" cap="none" spc="0" dirty="0">
              <a:ln/>
              <a:solidFill>
                <a:schemeClr val="accent4"/>
              </a:solidFill>
              <a:effectLst/>
            </a:endParaRPr>
          </a:p>
        </p:txBody>
      </p:sp>
      <p:sp>
        <p:nvSpPr>
          <p:cNvPr id="17" name="Rectangle 16">
            <a:extLst>
              <a:ext uri="{FF2B5EF4-FFF2-40B4-BE49-F238E27FC236}">
                <a16:creationId xmlns:a16="http://schemas.microsoft.com/office/drawing/2014/main" id="{A2402B71-77AD-2FA7-2802-DE9370A2CF4F}"/>
              </a:ext>
            </a:extLst>
          </p:cNvPr>
          <p:cNvSpPr/>
          <p:nvPr/>
        </p:nvSpPr>
        <p:spPr>
          <a:xfrm>
            <a:off x="4615804" y="4633146"/>
            <a:ext cx="3036486" cy="646331"/>
          </a:xfrm>
          <a:prstGeom prst="rect">
            <a:avLst/>
          </a:prstGeom>
          <a:noFill/>
        </p:spPr>
        <p:txBody>
          <a:bodyPr wrap="squar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Prompt</a:t>
            </a:r>
          </a:p>
        </p:txBody>
      </p:sp>
      <p:sp>
        <p:nvSpPr>
          <p:cNvPr id="18" name="Rectangle 17">
            <a:extLst>
              <a:ext uri="{FF2B5EF4-FFF2-40B4-BE49-F238E27FC236}">
                <a16:creationId xmlns:a16="http://schemas.microsoft.com/office/drawing/2014/main" id="{88DE5B46-7796-7D72-6782-9189352BE8EA}"/>
              </a:ext>
            </a:extLst>
          </p:cNvPr>
          <p:cNvSpPr/>
          <p:nvPr/>
        </p:nvSpPr>
        <p:spPr>
          <a:xfrm>
            <a:off x="2106272" y="5099746"/>
            <a:ext cx="4136325" cy="584775"/>
          </a:xfrm>
          <a:prstGeom prst="rect">
            <a:avLst/>
          </a:prstGeom>
          <a:noFill/>
        </p:spPr>
        <p:txBody>
          <a:bodyPr wrap="squar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LLM</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19" name="Rectangle 18">
            <a:extLst>
              <a:ext uri="{FF2B5EF4-FFF2-40B4-BE49-F238E27FC236}">
                <a16:creationId xmlns:a16="http://schemas.microsoft.com/office/drawing/2014/main" id="{30D4CA7D-D68C-10D3-4D85-BFB11618A4FB}"/>
              </a:ext>
            </a:extLst>
          </p:cNvPr>
          <p:cNvSpPr/>
          <p:nvPr/>
        </p:nvSpPr>
        <p:spPr>
          <a:xfrm>
            <a:off x="651397" y="4663923"/>
            <a:ext cx="2577001" cy="584775"/>
          </a:xfrm>
          <a:prstGeom prst="rect">
            <a:avLst/>
          </a:prstGeom>
          <a:noFill/>
        </p:spPr>
        <p:txBody>
          <a:bodyPr wrap="squar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Answer</a:t>
            </a:r>
          </a:p>
        </p:txBody>
      </p:sp>
      <p:sp>
        <p:nvSpPr>
          <p:cNvPr id="20" name="Arrow: Right 19">
            <a:extLst>
              <a:ext uri="{FF2B5EF4-FFF2-40B4-BE49-F238E27FC236}">
                <a16:creationId xmlns:a16="http://schemas.microsoft.com/office/drawing/2014/main" id="{402DB056-5D12-D3E0-874A-5BB79EB03E6D}"/>
              </a:ext>
            </a:extLst>
          </p:cNvPr>
          <p:cNvSpPr/>
          <p:nvPr/>
        </p:nvSpPr>
        <p:spPr>
          <a:xfrm>
            <a:off x="2782957" y="2719215"/>
            <a:ext cx="835380" cy="192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 name="Arrow: Right 20">
            <a:extLst>
              <a:ext uri="{FF2B5EF4-FFF2-40B4-BE49-F238E27FC236}">
                <a16:creationId xmlns:a16="http://schemas.microsoft.com/office/drawing/2014/main" id="{3EC5B3C1-9D6B-6B84-E471-160B0B5FD7EB}"/>
              </a:ext>
            </a:extLst>
          </p:cNvPr>
          <p:cNvSpPr/>
          <p:nvPr/>
        </p:nvSpPr>
        <p:spPr>
          <a:xfrm>
            <a:off x="5536300" y="2719215"/>
            <a:ext cx="835380" cy="192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2" name="Arrow: Down 21">
            <a:extLst>
              <a:ext uri="{FF2B5EF4-FFF2-40B4-BE49-F238E27FC236}">
                <a16:creationId xmlns:a16="http://schemas.microsoft.com/office/drawing/2014/main" id="{52601AF5-A915-5E0C-2C32-C65090B7573F}"/>
              </a:ext>
            </a:extLst>
          </p:cNvPr>
          <p:cNvSpPr/>
          <p:nvPr/>
        </p:nvSpPr>
        <p:spPr>
          <a:xfrm>
            <a:off x="9048865" y="3825254"/>
            <a:ext cx="214405" cy="6775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3" name="Arrow: Left 22">
            <a:extLst>
              <a:ext uri="{FF2B5EF4-FFF2-40B4-BE49-F238E27FC236}">
                <a16:creationId xmlns:a16="http://schemas.microsoft.com/office/drawing/2014/main" id="{86177EA6-9C67-2768-4766-05F9871ECE2F}"/>
              </a:ext>
            </a:extLst>
          </p:cNvPr>
          <p:cNvSpPr/>
          <p:nvPr/>
        </p:nvSpPr>
        <p:spPr>
          <a:xfrm>
            <a:off x="6930887" y="4956313"/>
            <a:ext cx="662609" cy="1434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 name="Arrow: Left 23">
            <a:extLst>
              <a:ext uri="{FF2B5EF4-FFF2-40B4-BE49-F238E27FC236}">
                <a16:creationId xmlns:a16="http://schemas.microsoft.com/office/drawing/2014/main" id="{528FE8F5-B294-BA8E-F6FB-6D51CBF5EDAC}"/>
              </a:ext>
            </a:extLst>
          </p:cNvPr>
          <p:cNvSpPr/>
          <p:nvPr/>
        </p:nvSpPr>
        <p:spPr>
          <a:xfrm>
            <a:off x="4651577" y="4956312"/>
            <a:ext cx="662609" cy="1434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 name="Arrow: Left 24">
            <a:extLst>
              <a:ext uri="{FF2B5EF4-FFF2-40B4-BE49-F238E27FC236}">
                <a16:creationId xmlns:a16="http://schemas.microsoft.com/office/drawing/2014/main" id="{277D72EE-8930-EBCD-0FB1-475E7CA1C1F4}"/>
              </a:ext>
            </a:extLst>
          </p:cNvPr>
          <p:cNvSpPr/>
          <p:nvPr/>
        </p:nvSpPr>
        <p:spPr>
          <a:xfrm>
            <a:off x="3039296" y="4958868"/>
            <a:ext cx="662609" cy="1434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27" name="Picture 26">
            <a:extLst>
              <a:ext uri="{FF2B5EF4-FFF2-40B4-BE49-F238E27FC236}">
                <a16:creationId xmlns:a16="http://schemas.microsoft.com/office/drawing/2014/main" id="{FA4E34E1-8275-BDCF-545D-647856A99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8824" y="405850"/>
            <a:ext cx="2734057" cy="1333686"/>
          </a:xfrm>
          <a:prstGeom prst="rect">
            <a:avLst/>
          </a:prstGeom>
          <a:ln>
            <a:noFill/>
          </a:ln>
          <a:effectLst>
            <a:softEdge rad="112500"/>
          </a:effectLst>
        </p:spPr>
      </p:pic>
      <p:sp>
        <p:nvSpPr>
          <p:cNvPr id="29" name="TextBox 28">
            <a:extLst>
              <a:ext uri="{FF2B5EF4-FFF2-40B4-BE49-F238E27FC236}">
                <a16:creationId xmlns:a16="http://schemas.microsoft.com/office/drawing/2014/main" id="{039D3AFF-BB62-22FA-F95D-C50B2852E661}"/>
              </a:ext>
            </a:extLst>
          </p:cNvPr>
          <p:cNvSpPr txBox="1"/>
          <p:nvPr/>
        </p:nvSpPr>
        <p:spPr>
          <a:xfrm>
            <a:off x="5141844" y="560442"/>
            <a:ext cx="6096000" cy="807529"/>
          </a:xfrm>
          <a:prstGeom prst="rect">
            <a:avLst/>
          </a:prstGeom>
          <a:noFill/>
        </p:spPr>
        <p:txBody>
          <a:bodyPr wrap="square">
            <a:spAutoFit/>
          </a:bodyPr>
          <a:lstStyle/>
          <a:p>
            <a:pPr marL="239395" marR="2459355" algn="just">
              <a:lnSpc>
                <a:spcPct val="232000"/>
              </a:lnSpc>
            </a:pPr>
            <a:r>
              <a:rPr lang="en-US" sz="2400" b="1" kern="0" spc="-50" dirty="0">
                <a:solidFill>
                  <a:srgbClr val="262626"/>
                </a:solidFill>
                <a:effectLst/>
                <a:latin typeface="Bookman Old Style" panose="02050604050505020204" pitchFamily="18" charset="0"/>
                <a:ea typeface="Georgia" panose="02040502050405020303" pitchFamily="18" charset="0"/>
                <a:cs typeface="Georgia" panose="02040502050405020303" pitchFamily="18" charset="0"/>
              </a:rPr>
              <a:t>Proposed</a:t>
            </a:r>
            <a:r>
              <a:rPr lang="en-US" sz="2400" b="1" kern="0" spc="-20" dirty="0">
                <a:solidFill>
                  <a:srgbClr val="262626"/>
                </a:solidFill>
                <a:effectLst/>
                <a:latin typeface="Bookman Old Style" panose="02050604050505020204" pitchFamily="18" charset="0"/>
                <a:ea typeface="Georgia" panose="02040502050405020303" pitchFamily="18" charset="0"/>
                <a:cs typeface="Georgia" panose="02040502050405020303" pitchFamily="18" charset="0"/>
              </a:rPr>
              <a:t> </a:t>
            </a:r>
            <a:r>
              <a:rPr lang="en-US" sz="2400" b="1" kern="0" spc="-50" dirty="0">
                <a:solidFill>
                  <a:srgbClr val="262626"/>
                </a:solidFill>
                <a:effectLst/>
                <a:latin typeface="Bookman Old Style" panose="02050604050505020204" pitchFamily="18" charset="0"/>
                <a:ea typeface="Georgia" panose="02040502050405020303" pitchFamily="18" charset="0"/>
                <a:cs typeface="Georgia" panose="02040502050405020303" pitchFamily="18" charset="0"/>
              </a:rPr>
              <a:t>System</a:t>
            </a:r>
            <a:endParaRPr lang="en-AE" sz="2400" b="1" kern="0" dirty="0">
              <a:effectLst/>
              <a:latin typeface="Georgia" panose="02040502050405020303" pitchFamily="18" charset="0"/>
              <a:ea typeface="Georgia" panose="02040502050405020303" pitchFamily="18" charset="0"/>
              <a:cs typeface="Georgia" panose="02040502050405020303" pitchFamily="18" charset="0"/>
            </a:endParaRPr>
          </a:p>
        </p:txBody>
      </p:sp>
      <p:sp>
        <p:nvSpPr>
          <p:cNvPr id="30" name="TextBox 29">
            <a:extLst>
              <a:ext uri="{FF2B5EF4-FFF2-40B4-BE49-F238E27FC236}">
                <a16:creationId xmlns:a16="http://schemas.microsoft.com/office/drawing/2014/main" id="{4C87628E-F989-460B-8C05-581A2250AACF}"/>
              </a:ext>
            </a:extLst>
          </p:cNvPr>
          <p:cNvSpPr txBox="1"/>
          <p:nvPr/>
        </p:nvSpPr>
        <p:spPr>
          <a:xfrm>
            <a:off x="4147994" y="3622571"/>
            <a:ext cx="1669774" cy="369332"/>
          </a:xfrm>
          <a:prstGeom prst="rect">
            <a:avLst/>
          </a:prstGeom>
          <a:noFill/>
        </p:spPr>
        <p:txBody>
          <a:bodyPr wrap="square" rtlCol="0">
            <a:spAutoFit/>
          </a:bodyPr>
          <a:lstStyle/>
          <a:p>
            <a:r>
              <a:rPr lang="en-GB" dirty="0"/>
              <a:t>Embedding</a:t>
            </a:r>
            <a:endParaRPr lang="en-AE" dirty="0"/>
          </a:p>
        </p:txBody>
      </p:sp>
      <p:sp>
        <p:nvSpPr>
          <p:cNvPr id="31" name="TextBox 30">
            <a:extLst>
              <a:ext uri="{FF2B5EF4-FFF2-40B4-BE49-F238E27FC236}">
                <a16:creationId xmlns:a16="http://schemas.microsoft.com/office/drawing/2014/main" id="{DBE2DDDF-51AE-2F17-5B06-9D830C33D07B}"/>
              </a:ext>
            </a:extLst>
          </p:cNvPr>
          <p:cNvSpPr txBox="1"/>
          <p:nvPr/>
        </p:nvSpPr>
        <p:spPr>
          <a:xfrm>
            <a:off x="10763987" y="2719215"/>
            <a:ext cx="1157495" cy="646331"/>
          </a:xfrm>
          <a:prstGeom prst="rect">
            <a:avLst/>
          </a:prstGeom>
          <a:noFill/>
        </p:spPr>
        <p:txBody>
          <a:bodyPr wrap="square" rtlCol="0">
            <a:spAutoFit/>
          </a:bodyPr>
          <a:lstStyle/>
          <a:p>
            <a:r>
              <a:rPr lang="en-GB" dirty="0"/>
              <a:t>Vector Database</a:t>
            </a:r>
            <a:endParaRPr lang="en-AE" dirty="0"/>
          </a:p>
        </p:txBody>
      </p:sp>
      <p:sp>
        <p:nvSpPr>
          <p:cNvPr id="32" name="TextBox 31">
            <a:extLst>
              <a:ext uri="{FF2B5EF4-FFF2-40B4-BE49-F238E27FC236}">
                <a16:creationId xmlns:a16="http://schemas.microsoft.com/office/drawing/2014/main" id="{DFCFB4CD-1C10-F652-BCEF-DA5A354405AC}"/>
              </a:ext>
            </a:extLst>
          </p:cNvPr>
          <p:cNvSpPr txBox="1"/>
          <p:nvPr/>
        </p:nvSpPr>
        <p:spPr>
          <a:xfrm>
            <a:off x="8110330" y="5245543"/>
            <a:ext cx="2653657" cy="1200329"/>
          </a:xfrm>
          <a:prstGeom prst="rect">
            <a:avLst/>
          </a:prstGeom>
          <a:noFill/>
        </p:spPr>
        <p:txBody>
          <a:bodyPr wrap="square" rtlCol="0">
            <a:spAutoFit/>
          </a:bodyPr>
          <a:lstStyle/>
          <a:p>
            <a:r>
              <a:rPr lang="en-GB" dirty="0"/>
              <a:t>Used to pull the similar looking embedding vectors and to form a prompt</a:t>
            </a:r>
            <a:endParaRPr lang="en-AE" dirty="0"/>
          </a:p>
        </p:txBody>
      </p:sp>
      <p:sp>
        <p:nvSpPr>
          <p:cNvPr id="33" name="TextBox 32">
            <a:extLst>
              <a:ext uri="{FF2B5EF4-FFF2-40B4-BE49-F238E27FC236}">
                <a16:creationId xmlns:a16="http://schemas.microsoft.com/office/drawing/2014/main" id="{2F63BF1C-84AA-19E8-61AF-7DAFA5A5DB2A}"/>
              </a:ext>
            </a:extLst>
          </p:cNvPr>
          <p:cNvSpPr txBox="1"/>
          <p:nvPr/>
        </p:nvSpPr>
        <p:spPr>
          <a:xfrm>
            <a:off x="3701905" y="5684521"/>
            <a:ext cx="1161643" cy="923330"/>
          </a:xfrm>
          <a:prstGeom prst="rect">
            <a:avLst/>
          </a:prstGeom>
          <a:noFill/>
        </p:spPr>
        <p:txBody>
          <a:bodyPr wrap="square" rtlCol="0">
            <a:spAutoFit/>
          </a:bodyPr>
          <a:lstStyle/>
          <a:p>
            <a:r>
              <a:rPr lang="en-GB" dirty="0"/>
              <a:t>LLM Google PALM</a:t>
            </a:r>
            <a:endParaRPr lang="en-AE" dirty="0"/>
          </a:p>
        </p:txBody>
      </p:sp>
      <p:sp>
        <p:nvSpPr>
          <p:cNvPr id="34" name="Rectangle 33">
            <a:extLst>
              <a:ext uri="{FF2B5EF4-FFF2-40B4-BE49-F238E27FC236}">
                <a16:creationId xmlns:a16="http://schemas.microsoft.com/office/drawing/2014/main" id="{93404291-0C62-E25C-0A8A-14D32EEEE5DC}"/>
              </a:ext>
            </a:extLst>
          </p:cNvPr>
          <p:cNvSpPr/>
          <p:nvPr/>
        </p:nvSpPr>
        <p:spPr>
          <a:xfrm>
            <a:off x="870186" y="4061251"/>
            <a:ext cx="3009350"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 of user</a:t>
            </a:r>
          </a:p>
        </p:txBody>
      </p:sp>
      <p:cxnSp>
        <p:nvCxnSpPr>
          <p:cNvPr id="36" name="Straight Arrow Connector 35">
            <a:extLst>
              <a:ext uri="{FF2B5EF4-FFF2-40B4-BE49-F238E27FC236}">
                <a16:creationId xmlns:a16="http://schemas.microsoft.com/office/drawing/2014/main" id="{E6140999-C37B-B49C-62A0-D10A8BD9793F}"/>
              </a:ext>
            </a:extLst>
          </p:cNvPr>
          <p:cNvCxnSpPr>
            <a:cxnSpLocks/>
          </p:cNvCxnSpPr>
          <p:nvPr/>
        </p:nvCxnSpPr>
        <p:spPr>
          <a:xfrm flipV="1">
            <a:off x="3744804" y="3939419"/>
            <a:ext cx="276858" cy="17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9859A2B-4D83-03E1-1806-4DD128DF54C2}"/>
              </a:ext>
            </a:extLst>
          </p:cNvPr>
          <p:cNvCxnSpPr/>
          <p:nvPr/>
        </p:nvCxnSpPr>
        <p:spPr>
          <a:xfrm>
            <a:off x="5536300" y="3807237"/>
            <a:ext cx="3276396" cy="6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0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2D23D-E200-E877-C749-69CF69E541CE}"/>
              </a:ext>
            </a:extLst>
          </p:cNvPr>
          <p:cNvSpPr txBox="1"/>
          <p:nvPr/>
        </p:nvSpPr>
        <p:spPr>
          <a:xfrm>
            <a:off x="742122" y="954157"/>
            <a:ext cx="9780104" cy="5555367"/>
          </a:xfrm>
          <a:prstGeom prst="rect">
            <a:avLst/>
          </a:prstGeom>
          <a:noFill/>
        </p:spPr>
        <p:txBody>
          <a:bodyPr wrap="square">
            <a:spAutoFit/>
          </a:bodyPr>
          <a:lstStyle/>
          <a:p>
            <a:pPr marL="239395" algn="just"/>
            <a:r>
              <a:rPr lang="en-US" sz="1800" b="1" dirty="0">
                <a:solidFill>
                  <a:srgbClr val="262626"/>
                </a:solidFill>
                <a:effectLst/>
                <a:latin typeface="Bookman Old Style" panose="02050604050505020204" pitchFamily="18" charset="0"/>
                <a:ea typeface="Times New Roman" panose="02020603050405020304" pitchFamily="18" charset="0"/>
              </a:rPr>
              <a:t>Data Preparation</a:t>
            </a:r>
            <a:endParaRPr lang="en-AE" sz="1800" dirty="0">
              <a:effectLst/>
              <a:latin typeface="Times New Roman" panose="02020603050405020304" pitchFamily="18" charset="0"/>
              <a:ea typeface="Times New Roman" panose="02020603050405020304" pitchFamily="18" charset="0"/>
            </a:endParaRPr>
          </a:p>
          <a:p>
            <a:pPr marL="239395" algn="just"/>
            <a:r>
              <a:rPr lang="en-US" sz="1800" b="1" dirty="0">
                <a:solidFill>
                  <a:srgbClr val="262626"/>
                </a:solidFill>
                <a:effectLst/>
                <a:latin typeface="Bookman Old Style" panose="02050604050505020204" pitchFamily="18" charset="0"/>
                <a:ea typeface="Times New Roman" panose="02020603050405020304" pitchFamily="18" charset="0"/>
              </a:rPr>
              <a:t> </a:t>
            </a:r>
            <a:endParaRPr lang="en-AE" sz="1800" dirty="0">
              <a:effectLst/>
              <a:latin typeface="Times New Roman" panose="02020603050405020304" pitchFamily="18" charset="0"/>
              <a:ea typeface="Times New Roman" panose="02020603050405020304" pitchFamily="18" charset="0"/>
            </a:endParaRPr>
          </a:p>
          <a:p>
            <a:pPr marL="239395" algn="just"/>
            <a:r>
              <a:rPr lang="en-US" sz="1800" dirty="0">
                <a:solidFill>
                  <a:srgbClr val="262626"/>
                </a:solidFill>
                <a:effectLst/>
                <a:latin typeface="Bookman Old Style" panose="02050604050505020204" pitchFamily="18" charset="0"/>
                <a:ea typeface="Times New Roman" panose="02020603050405020304" pitchFamily="18" charset="0"/>
              </a:rPr>
              <a:t>I have collected 2 educational PDF documents covering topics </a:t>
            </a:r>
          </a:p>
          <a:p>
            <a:pPr marL="582295" indent="-342900" algn="just">
              <a:buFont typeface="+mj-lt"/>
              <a:buAutoNum type="arabicPeriod"/>
            </a:pPr>
            <a:r>
              <a:rPr lang="en-US" sz="1800" b="1" dirty="0">
                <a:solidFill>
                  <a:srgbClr val="262626"/>
                </a:solidFill>
                <a:effectLst/>
                <a:latin typeface="Bookman Old Style" panose="02050604050505020204" pitchFamily="18" charset="0"/>
                <a:ea typeface="Times New Roman" panose="02020603050405020304" pitchFamily="18" charset="0"/>
              </a:rPr>
              <a:t>NLP </a:t>
            </a:r>
            <a:endParaRPr lang="en-US" b="1" dirty="0">
              <a:solidFill>
                <a:srgbClr val="262626"/>
              </a:solidFill>
              <a:latin typeface="Bookman Old Style" panose="02050604050505020204" pitchFamily="18" charset="0"/>
              <a:ea typeface="Times New Roman" panose="02020603050405020304" pitchFamily="18" charset="0"/>
            </a:endParaRPr>
          </a:p>
          <a:p>
            <a:pPr marL="582295" indent="-342900" algn="just">
              <a:buFont typeface="+mj-lt"/>
              <a:buAutoNum type="arabicPeriod"/>
            </a:pPr>
            <a:r>
              <a:rPr lang="en-US" sz="1800" b="1" dirty="0">
                <a:solidFill>
                  <a:srgbClr val="262626"/>
                </a:solidFill>
                <a:effectLst/>
                <a:latin typeface="Bookman Old Style" panose="02050604050505020204" pitchFamily="18" charset="0"/>
                <a:ea typeface="Times New Roman" panose="02020603050405020304" pitchFamily="18" charset="0"/>
              </a:rPr>
              <a:t>Supervised Learning.</a:t>
            </a:r>
          </a:p>
          <a:p>
            <a:pPr marL="239395" algn="just"/>
            <a:endParaRPr lang="en-AE" sz="1800" dirty="0">
              <a:effectLst/>
              <a:latin typeface="Times New Roman" panose="02020603050405020304" pitchFamily="18" charset="0"/>
              <a:ea typeface="Times New Roman" panose="02020603050405020304" pitchFamily="18" charset="0"/>
            </a:endParaRPr>
          </a:p>
          <a:p>
            <a:pPr marL="239395" algn="just"/>
            <a:r>
              <a:rPr lang="en-US" sz="1800" dirty="0">
                <a:solidFill>
                  <a:srgbClr val="262626"/>
                </a:solidFill>
                <a:effectLst/>
                <a:latin typeface="Bookman Old Style" panose="02050604050505020204" pitchFamily="18" charset="0"/>
                <a:ea typeface="Times New Roman" panose="02020603050405020304" pitchFamily="18" charset="0"/>
              </a:rPr>
              <a:t>Text extraction was performed using the PyPDF2 library, resulting in a total of 2 documents with 4400 characters from these documents.</a:t>
            </a:r>
            <a:endParaRPr lang="en-AE" sz="1800" dirty="0">
              <a:effectLst/>
              <a:latin typeface="Times New Roman" panose="02020603050405020304" pitchFamily="18" charset="0"/>
              <a:ea typeface="Times New Roman" panose="02020603050405020304" pitchFamily="18" charset="0"/>
            </a:endParaRPr>
          </a:p>
          <a:p>
            <a:pPr marL="239395" algn="just"/>
            <a:endParaRPr lang="en-US" sz="1800" dirty="0">
              <a:solidFill>
                <a:srgbClr val="262626"/>
              </a:solidFill>
              <a:effectLst/>
              <a:latin typeface="Bookman Old Style" panose="02050604050505020204" pitchFamily="18" charset="0"/>
              <a:ea typeface="Times New Roman" panose="02020603050405020304" pitchFamily="18" charset="0"/>
            </a:endParaRPr>
          </a:p>
          <a:p>
            <a:pPr marL="239395" algn="just"/>
            <a:r>
              <a:rPr lang="en-US" sz="1800" b="1"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Vectorization</a:t>
            </a:r>
            <a:endParaRPr lang="en-US" sz="1800" dirty="0">
              <a:solidFill>
                <a:srgbClr val="262626"/>
              </a:solidFill>
              <a:effectLst/>
              <a:latin typeface="Bookman Old Style" panose="02050604050505020204" pitchFamily="18" charset="0"/>
              <a:ea typeface="Times New Roman" panose="02020603050405020304" pitchFamily="18" charset="0"/>
            </a:endParaRPr>
          </a:p>
          <a:p>
            <a:pPr marL="239395" algn="just"/>
            <a:endParaRPr lang="en-US" dirty="0">
              <a:solidFill>
                <a:srgbClr val="262626"/>
              </a:solidFill>
              <a:latin typeface="Bookman Old Style" panose="02050604050505020204" pitchFamily="18" charset="0"/>
              <a:ea typeface="Times New Roman" panose="02020603050405020304" pitchFamily="18" charset="0"/>
            </a:endParaRPr>
          </a:p>
          <a:p>
            <a:pPr marL="239395" algn="just"/>
            <a:r>
              <a:rPr lang="en-US" sz="1800" dirty="0">
                <a:solidFill>
                  <a:srgbClr val="262626"/>
                </a:solidFill>
                <a:effectLst/>
                <a:latin typeface="Bookman Old Style" panose="02050604050505020204" pitchFamily="18" charset="0"/>
                <a:ea typeface="Times New Roman" panose="02020603050405020304" pitchFamily="18" charset="0"/>
              </a:rPr>
              <a:t>The extracted text data was converted into vectorized embeddings using OpenAI's embeddings and stored in a Chroma DB vector store / Pinecone vector store. </a:t>
            </a:r>
          </a:p>
          <a:p>
            <a:pPr marL="239395" algn="just"/>
            <a:r>
              <a:rPr lang="en-US" sz="1800" dirty="0">
                <a:solidFill>
                  <a:srgbClr val="262626"/>
                </a:solidFill>
                <a:effectLst/>
                <a:latin typeface="Bookman Old Style" panose="02050604050505020204" pitchFamily="18" charset="0"/>
                <a:ea typeface="Times New Roman" panose="02020603050405020304" pitchFamily="18" charset="0"/>
              </a:rPr>
              <a:t> </a:t>
            </a:r>
            <a:endParaRPr lang="en-AE" sz="1800" dirty="0">
              <a:effectLst/>
              <a:latin typeface="Times New Roman" panose="02020603050405020304" pitchFamily="18" charset="0"/>
              <a:ea typeface="Times New Roman" panose="02020603050405020304" pitchFamily="18" charset="0"/>
            </a:endParaRPr>
          </a:p>
          <a:p>
            <a:pPr marL="239395" algn="just">
              <a:spcBef>
                <a:spcPts val="200"/>
              </a:spcBef>
            </a:pPr>
            <a:r>
              <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Also for another trial extracted text data was converted into vectorized embeddings using </a:t>
            </a:r>
            <a:r>
              <a:rPr lang="en-US" sz="1800" dirty="0" err="1">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HuggingFaceInstruct</a:t>
            </a:r>
            <a:r>
              <a:rPr lang="en-US" sz="18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 embeddings and stored in a vector store FAISS (Facebook AI Similarity Search)</a:t>
            </a:r>
            <a:r>
              <a:rPr lang="en-US" sz="2000" dirty="0">
                <a:solidFill>
                  <a:srgbClr val="262626"/>
                </a:solidFill>
                <a:effectLst/>
                <a:latin typeface="Bookman Old Style" panose="02050604050505020204" pitchFamily="18" charset="0"/>
                <a:ea typeface="Times New Roman" panose="02020603050405020304" pitchFamily="18" charset="0"/>
                <a:cs typeface="Times New Roman" panose="02020603050405020304" pitchFamily="18" charset="0"/>
              </a:rPr>
              <a:t> . </a:t>
            </a:r>
          </a:p>
          <a:p>
            <a:pPr marL="239395" algn="just">
              <a:spcBef>
                <a:spcPts val="200"/>
              </a:spcBef>
            </a:pPr>
            <a:endParaRPr lang="en-US" sz="2000" dirty="0">
              <a:solidFill>
                <a:srgbClr val="262626"/>
              </a:solidFill>
              <a:latin typeface="Bookman Old Style" panose="02050604050505020204" pitchFamily="18" charset="0"/>
              <a:ea typeface="Times New Roman" panose="02020603050405020304" pitchFamily="18" charset="0"/>
              <a:cs typeface="Times New Roman" panose="02020603050405020304" pitchFamily="18" charset="0"/>
            </a:endParaRPr>
          </a:p>
          <a:p>
            <a:pPr marL="239395" algn="just">
              <a:spcBef>
                <a:spcPts val="200"/>
              </a:spcBef>
            </a:pPr>
            <a:endParaRPr lang="en-AE" sz="2000"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55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93F21-5FC7-5DAC-F1AB-610E1CFB80E0}"/>
              </a:ext>
            </a:extLst>
          </p:cNvPr>
          <p:cNvSpPr txBox="1"/>
          <p:nvPr/>
        </p:nvSpPr>
        <p:spPr>
          <a:xfrm>
            <a:off x="1152939" y="848139"/>
            <a:ext cx="10151165" cy="4247317"/>
          </a:xfrm>
          <a:prstGeom prst="rect">
            <a:avLst/>
          </a:prstGeom>
          <a:noFill/>
        </p:spPr>
        <p:txBody>
          <a:bodyPr wrap="square" rtlCol="0">
            <a:spAutoFit/>
          </a:bodyPr>
          <a:lstStyle/>
          <a:p>
            <a:endParaRPr lang="en-GB" dirty="0"/>
          </a:p>
          <a:p>
            <a:pPr algn="just"/>
            <a:r>
              <a:rPr lang="en-GB" b="1" dirty="0">
                <a:latin typeface="Bookman Old Style" panose="02050604050505020204" pitchFamily="18" charset="0"/>
                <a:sym typeface="Wingdings" panose="05000000000000000000" pitchFamily="2" charset="2"/>
              </a:rPr>
              <a:t>Output</a:t>
            </a:r>
          </a:p>
          <a:p>
            <a:pPr algn="just"/>
            <a:endParaRPr lang="en-GB" b="1" dirty="0">
              <a:latin typeface="Bookman Old Style" panose="02050604050505020204" pitchFamily="18" charset="0"/>
              <a:sym typeface="Wingdings" panose="05000000000000000000" pitchFamily="2" charset="2"/>
            </a:endParaRPr>
          </a:p>
          <a:p>
            <a:pPr algn="just"/>
            <a:r>
              <a:rPr lang="en-GB" dirty="0">
                <a:latin typeface="Bookman Old Style" panose="02050604050505020204" pitchFamily="18" charset="0"/>
                <a:sym typeface="Wingdings" panose="05000000000000000000" pitchFamily="2" charset="2"/>
              </a:rPr>
              <a:t>When the user ask a question, that particular question is embedded and perform similarity search between the embedded vectors in the vector store and the embedded vectors created from user query. The Retrieval QA used in the case of Google Palm and Conversational Retrieval chain used in the case of Open AI, looks for similar vectors as mentioned above. Conversational Retrieval chain also saves/remembers the chat history and it shows the previous chats. </a:t>
            </a:r>
          </a:p>
          <a:p>
            <a:pPr algn="just"/>
            <a:r>
              <a:rPr lang="en-US" sz="1800" u="sng" dirty="0">
                <a:solidFill>
                  <a:srgbClr val="0000FF"/>
                </a:solidFill>
                <a:effectLst/>
                <a:latin typeface="Times New Roman" panose="02020603050405020304" pitchFamily="18" charset="0"/>
                <a:ea typeface="Times New Roman" panose="02020603050405020304" pitchFamily="18" charset="0"/>
                <a:hlinkClick r:id="rId2"/>
              </a:rPr>
              <a:t>Remembering chat history | </a:t>
            </a:r>
            <a:r>
              <a:rPr lang="en-US" sz="1800" u="sng" dirty="0">
                <a:solidFill>
                  <a:srgbClr val="0000FF"/>
                </a:solidFill>
                <a:effectLst/>
                <a:latin typeface="Segoe UI Emoji" panose="020B0502040204020203" pitchFamily="34" charset="0"/>
                <a:ea typeface="Times New Roman" panose="02020603050405020304" pitchFamily="18" charset="0"/>
                <a:cs typeface="Segoe UI Emoji" panose="020B0502040204020203" pitchFamily="34"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Langchain</a:t>
            </a:r>
            <a:endParaRPr lang="en-GB" dirty="0">
              <a:latin typeface="Bookman Old Style" panose="02050604050505020204" pitchFamily="18" charset="0"/>
              <a:sym typeface="Wingdings" panose="05000000000000000000" pitchFamily="2" charset="2"/>
            </a:endParaRPr>
          </a:p>
          <a:p>
            <a:pPr algn="just"/>
            <a:r>
              <a:rPr lang="en-GB" dirty="0">
                <a:latin typeface="Bookman Old Style" panose="02050604050505020204" pitchFamily="18" charset="0"/>
              </a:rPr>
              <a:t>Then these similar vectors are converted into original sentence/ chunks and then we can form a prompt. These text chunks will be possible answers that we have in our pdf files. And when we give our prompt to our </a:t>
            </a:r>
            <a:r>
              <a:rPr lang="en-GB" dirty="0" err="1">
                <a:latin typeface="Bookman Old Style" panose="02050604050505020204" pitchFamily="18" charset="0"/>
              </a:rPr>
              <a:t>llm</a:t>
            </a:r>
            <a:r>
              <a:rPr lang="en-GB" dirty="0">
                <a:latin typeface="Bookman Old Style" panose="02050604050505020204" pitchFamily="18" charset="0"/>
              </a:rPr>
              <a:t>, OpenAI / </a:t>
            </a:r>
            <a:r>
              <a:rPr lang="en-GB" dirty="0" err="1">
                <a:latin typeface="Bookman Old Style" panose="02050604050505020204" pitchFamily="18" charset="0"/>
              </a:rPr>
              <a:t>GooglePalm</a:t>
            </a:r>
            <a:r>
              <a:rPr lang="en-GB" dirty="0">
                <a:latin typeface="Bookman Old Style" panose="02050604050505020204" pitchFamily="18" charset="0"/>
              </a:rPr>
              <a:t> will produce a coherent human readable answer.</a:t>
            </a:r>
            <a:endParaRPr lang="en-AE" dirty="0">
              <a:latin typeface="Bookman Old Style" panose="02050604050505020204" pitchFamily="18" charset="0"/>
            </a:endParaRPr>
          </a:p>
          <a:p>
            <a:endParaRPr lang="en-GB" dirty="0"/>
          </a:p>
        </p:txBody>
      </p:sp>
    </p:spTree>
    <p:extLst>
      <p:ext uri="{BB962C8B-B14F-4D97-AF65-F5344CB8AC3E}">
        <p14:creationId xmlns:p14="http://schemas.microsoft.com/office/powerpoint/2010/main" val="361771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903E703-A89D-B724-AED2-CCF95FA94293}"/>
              </a:ext>
            </a:extLst>
          </p:cNvPr>
          <p:cNvSpPr txBox="1"/>
          <p:nvPr/>
        </p:nvSpPr>
        <p:spPr>
          <a:xfrm>
            <a:off x="609600" y="477078"/>
            <a:ext cx="10853530" cy="6186309"/>
          </a:xfrm>
          <a:prstGeom prst="rect">
            <a:avLst/>
          </a:prstGeom>
          <a:noFill/>
        </p:spPr>
        <p:txBody>
          <a:bodyPr wrap="square">
            <a:spAutoFit/>
          </a:bodyPr>
          <a:lstStyle/>
          <a:p>
            <a:r>
              <a:rPr lang="en-GB" b="1" dirty="0">
                <a:solidFill>
                  <a:srgbClr val="AF00DB"/>
                </a:solidFill>
                <a:effectLst/>
                <a:latin typeface="Courier New" panose="02070309020205020404" pitchFamily="49" charset="0"/>
              </a:rPr>
              <a:t>Along with </a:t>
            </a:r>
            <a:r>
              <a:rPr lang="en-GB" dirty="0">
                <a:latin typeface="Bookman Old Style" panose="02050604050505020204" pitchFamily="18" charset="0"/>
                <a:sym typeface="Wingdings" panose="05000000000000000000" pitchFamily="2" charset="2"/>
              </a:rPr>
              <a:t>Retrieval QA, prompt template also was added which ask for the exact answer and avoid giving wrong answer.</a:t>
            </a:r>
            <a:endParaRPr lang="en-GB" b="1" dirty="0">
              <a:solidFill>
                <a:srgbClr val="AF00DB"/>
              </a:solidFill>
              <a:effectLst/>
              <a:latin typeface="Courier New" panose="02070309020205020404" pitchFamily="49" charset="0"/>
            </a:endParaRPr>
          </a:p>
          <a:p>
            <a:endParaRPr lang="en-GB" b="1" dirty="0">
              <a:solidFill>
                <a:srgbClr val="AF00DB"/>
              </a:solidFill>
              <a:latin typeface="Courier New" panose="02070309020205020404" pitchFamily="49" charset="0"/>
            </a:endParaRPr>
          </a:p>
          <a:p>
            <a:r>
              <a:rPr lang="en-GB" b="1" dirty="0">
                <a:solidFill>
                  <a:srgbClr val="AF00DB"/>
                </a:solidFill>
                <a:effectLst/>
                <a:latin typeface="Courier New" panose="02070309020205020404" pitchFamily="49" charset="0"/>
              </a:rPr>
              <a:t>from</a:t>
            </a:r>
            <a:r>
              <a:rPr lang="en-GB" b="1" dirty="0">
                <a:solidFill>
                  <a:srgbClr val="000000"/>
                </a:solidFill>
                <a:effectLst/>
                <a:latin typeface="Courier New" panose="02070309020205020404" pitchFamily="49" charset="0"/>
              </a:rPr>
              <a:t> </a:t>
            </a:r>
            <a:r>
              <a:rPr lang="en-GB" b="1" dirty="0" err="1">
                <a:solidFill>
                  <a:srgbClr val="000000"/>
                </a:solidFill>
                <a:effectLst/>
                <a:latin typeface="Courier New" panose="02070309020205020404" pitchFamily="49" charset="0"/>
              </a:rPr>
              <a:t>langchain.prompts</a:t>
            </a:r>
            <a:r>
              <a:rPr lang="en-GB" b="1" dirty="0">
                <a:solidFill>
                  <a:srgbClr val="000000"/>
                </a:solidFill>
                <a:effectLst/>
                <a:latin typeface="Courier New" panose="02070309020205020404" pitchFamily="49" charset="0"/>
              </a:rPr>
              <a:t> </a:t>
            </a:r>
            <a:r>
              <a:rPr lang="en-GB" b="1" dirty="0">
                <a:solidFill>
                  <a:srgbClr val="AF00DB"/>
                </a:solidFill>
                <a:effectLst/>
                <a:latin typeface="Courier New" panose="02070309020205020404" pitchFamily="49" charset="0"/>
              </a:rPr>
              <a:t>import</a:t>
            </a:r>
            <a:r>
              <a:rPr lang="en-GB" b="1" dirty="0">
                <a:solidFill>
                  <a:srgbClr val="000000"/>
                </a:solidFill>
                <a:effectLst/>
                <a:latin typeface="Courier New" panose="02070309020205020404" pitchFamily="49" charset="0"/>
              </a:rPr>
              <a:t> </a:t>
            </a:r>
            <a:r>
              <a:rPr lang="en-GB" b="1" dirty="0" err="1">
                <a:solidFill>
                  <a:srgbClr val="000000"/>
                </a:solidFill>
                <a:effectLst/>
                <a:latin typeface="Courier New" panose="02070309020205020404" pitchFamily="49" charset="0"/>
              </a:rPr>
              <a:t>PromptTemplate</a:t>
            </a:r>
            <a:endParaRPr lang="en-GB" b="1" dirty="0">
              <a:solidFill>
                <a:srgbClr val="000000"/>
              </a:solidFill>
              <a:effectLst/>
              <a:latin typeface="Courier New" panose="02070309020205020404" pitchFamily="49" charset="0"/>
            </a:endParaRPr>
          </a:p>
          <a:p>
            <a:br>
              <a:rPr lang="en-GB" b="1" dirty="0">
                <a:solidFill>
                  <a:srgbClr val="000000"/>
                </a:solidFill>
                <a:effectLst/>
                <a:latin typeface="Courier New" panose="02070309020205020404" pitchFamily="49" charset="0"/>
              </a:rPr>
            </a:br>
            <a:r>
              <a:rPr lang="en-GB" b="1" dirty="0" err="1">
                <a:solidFill>
                  <a:srgbClr val="000000"/>
                </a:solidFill>
                <a:effectLst/>
                <a:latin typeface="Courier New" panose="02070309020205020404" pitchFamily="49" charset="0"/>
              </a:rPr>
              <a:t>prompt_template</a:t>
            </a:r>
            <a:r>
              <a:rPr lang="en-GB" b="1" dirty="0">
                <a:solidFill>
                  <a:srgbClr val="000000"/>
                </a:solidFill>
                <a:effectLst/>
                <a:latin typeface="Courier New" panose="02070309020205020404" pitchFamily="49" charset="0"/>
              </a:rPr>
              <a:t> = </a:t>
            </a:r>
            <a:r>
              <a:rPr lang="en-GB" b="1" dirty="0">
                <a:solidFill>
                  <a:srgbClr val="A31515"/>
                </a:solidFill>
                <a:effectLst/>
                <a:latin typeface="Courier New" panose="02070309020205020404" pitchFamily="49" charset="0"/>
              </a:rPr>
              <a:t>"""Given the following context and a question, generate an answer based on this context only.</a:t>
            </a:r>
            <a:endParaRPr lang="en-GB" b="1" dirty="0">
              <a:solidFill>
                <a:srgbClr val="000000"/>
              </a:solidFill>
              <a:effectLst/>
              <a:latin typeface="Courier New" panose="02070309020205020404" pitchFamily="49" charset="0"/>
            </a:endParaRPr>
          </a:p>
          <a:p>
            <a:r>
              <a:rPr lang="en-GB" b="1" dirty="0">
                <a:solidFill>
                  <a:srgbClr val="A31515"/>
                </a:solidFill>
                <a:effectLst/>
                <a:latin typeface="Courier New" panose="02070309020205020404" pitchFamily="49" charset="0"/>
              </a:rPr>
              <a:t>In the answer try to provide as much text as possible from "response" section in the source document context without making much changes.</a:t>
            </a:r>
            <a:endParaRPr lang="en-GB" b="1" dirty="0">
              <a:solidFill>
                <a:srgbClr val="000000"/>
              </a:solidFill>
              <a:effectLst/>
              <a:latin typeface="Courier New" panose="02070309020205020404" pitchFamily="49" charset="0"/>
            </a:endParaRPr>
          </a:p>
          <a:p>
            <a:r>
              <a:rPr lang="en-GB" b="1" dirty="0">
                <a:solidFill>
                  <a:srgbClr val="A31515"/>
                </a:solidFill>
                <a:effectLst/>
                <a:highlight>
                  <a:srgbClr val="FFFF00"/>
                </a:highlight>
                <a:latin typeface="Courier New" panose="02070309020205020404" pitchFamily="49" charset="0"/>
              </a:rPr>
              <a:t>If the answer is not found in the context, kindly state "I don't know." Don't try to make up an answer.</a:t>
            </a:r>
            <a:endParaRPr lang="en-GB" b="1" dirty="0">
              <a:solidFill>
                <a:srgbClr val="000000"/>
              </a:solidFill>
              <a:effectLst/>
              <a:highlight>
                <a:srgbClr val="FFFF00"/>
              </a:highlight>
              <a:latin typeface="Courier New" panose="02070309020205020404" pitchFamily="49" charset="0"/>
            </a:endParaRPr>
          </a:p>
          <a:p>
            <a:br>
              <a:rPr lang="en-GB" b="1" dirty="0">
                <a:solidFill>
                  <a:srgbClr val="000000"/>
                </a:solidFill>
                <a:effectLst/>
                <a:latin typeface="Courier New" panose="02070309020205020404" pitchFamily="49" charset="0"/>
              </a:rPr>
            </a:br>
            <a:r>
              <a:rPr lang="en-GB" b="1" dirty="0">
                <a:solidFill>
                  <a:srgbClr val="A31515"/>
                </a:solidFill>
                <a:effectLst/>
                <a:latin typeface="Courier New" panose="02070309020205020404" pitchFamily="49" charset="0"/>
              </a:rPr>
              <a:t>CONTEXT: {context}</a:t>
            </a:r>
            <a:endParaRPr lang="en-GB" b="1" dirty="0">
              <a:solidFill>
                <a:srgbClr val="000000"/>
              </a:solidFill>
              <a:effectLst/>
              <a:latin typeface="Courier New" panose="02070309020205020404" pitchFamily="49" charset="0"/>
            </a:endParaRPr>
          </a:p>
          <a:p>
            <a:br>
              <a:rPr lang="en-GB" b="1" dirty="0">
                <a:solidFill>
                  <a:srgbClr val="000000"/>
                </a:solidFill>
                <a:effectLst/>
                <a:latin typeface="Courier New" panose="02070309020205020404" pitchFamily="49" charset="0"/>
              </a:rPr>
            </a:br>
            <a:r>
              <a:rPr lang="en-GB" b="1" dirty="0">
                <a:solidFill>
                  <a:srgbClr val="A31515"/>
                </a:solidFill>
                <a:effectLst/>
                <a:latin typeface="Courier New" panose="02070309020205020404" pitchFamily="49" charset="0"/>
              </a:rPr>
              <a:t>QUESTION: {question}""“</a:t>
            </a:r>
          </a:p>
          <a:p>
            <a:br>
              <a:rPr lang="fr-FR" b="1" dirty="0">
                <a:solidFill>
                  <a:srgbClr val="000000"/>
                </a:solidFill>
                <a:effectLst/>
                <a:latin typeface="Courier New" panose="02070309020205020404" pitchFamily="49" charset="0"/>
              </a:rPr>
            </a:br>
            <a:r>
              <a:rPr lang="fr-FR" b="1" dirty="0">
                <a:solidFill>
                  <a:srgbClr val="000000"/>
                </a:solidFill>
                <a:effectLst/>
                <a:latin typeface="Courier New" panose="02070309020205020404" pitchFamily="49" charset="0"/>
              </a:rPr>
              <a:t>PROMPT = </a:t>
            </a:r>
            <a:r>
              <a:rPr lang="fr-FR" b="1" dirty="0" err="1">
                <a:solidFill>
                  <a:srgbClr val="000000"/>
                </a:solidFill>
                <a:effectLst/>
                <a:latin typeface="Courier New" panose="02070309020205020404" pitchFamily="49" charset="0"/>
              </a:rPr>
              <a:t>PromptTemplate</a:t>
            </a:r>
            <a:r>
              <a:rPr lang="fr-FR" b="1" dirty="0">
                <a:solidFill>
                  <a:srgbClr val="000000"/>
                </a:solidFill>
                <a:effectLst/>
                <a:latin typeface="Courier New" panose="02070309020205020404" pitchFamily="49" charset="0"/>
              </a:rPr>
              <a:t>(</a:t>
            </a:r>
          </a:p>
          <a:p>
            <a:r>
              <a:rPr lang="fr-FR" b="1" dirty="0">
                <a:solidFill>
                  <a:srgbClr val="000000"/>
                </a:solidFill>
                <a:effectLst/>
                <a:latin typeface="Courier New" panose="02070309020205020404" pitchFamily="49" charset="0"/>
              </a:rPr>
              <a:t>    </a:t>
            </a:r>
            <a:r>
              <a:rPr lang="fr-FR" b="1" dirty="0" err="1">
                <a:solidFill>
                  <a:srgbClr val="000000"/>
                </a:solidFill>
                <a:effectLst/>
                <a:latin typeface="Courier New" panose="02070309020205020404" pitchFamily="49" charset="0"/>
              </a:rPr>
              <a:t>template</a:t>
            </a:r>
            <a:r>
              <a:rPr lang="fr-FR" b="1" dirty="0">
                <a:solidFill>
                  <a:srgbClr val="000000"/>
                </a:solidFill>
                <a:effectLst/>
                <a:latin typeface="Courier New" panose="02070309020205020404" pitchFamily="49" charset="0"/>
              </a:rPr>
              <a:t>=</a:t>
            </a:r>
            <a:r>
              <a:rPr lang="fr-FR" b="1" dirty="0" err="1">
                <a:solidFill>
                  <a:srgbClr val="000000"/>
                </a:solidFill>
                <a:effectLst/>
                <a:latin typeface="Courier New" panose="02070309020205020404" pitchFamily="49" charset="0"/>
              </a:rPr>
              <a:t>prompt_template</a:t>
            </a:r>
            <a:r>
              <a:rPr lang="fr-FR" b="1" dirty="0">
                <a:solidFill>
                  <a:srgbClr val="000000"/>
                </a:solidFill>
                <a:effectLst/>
                <a:latin typeface="Courier New" panose="02070309020205020404" pitchFamily="49" charset="0"/>
              </a:rPr>
              <a:t>, </a:t>
            </a:r>
            <a:r>
              <a:rPr lang="fr-FR" b="1" dirty="0" err="1">
                <a:solidFill>
                  <a:srgbClr val="000000"/>
                </a:solidFill>
                <a:effectLst/>
                <a:latin typeface="Courier New" panose="02070309020205020404" pitchFamily="49" charset="0"/>
              </a:rPr>
              <a:t>input_variables</a:t>
            </a:r>
            <a:r>
              <a:rPr lang="fr-FR" b="1" dirty="0">
                <a:solidFill>
                  <a:srgbClr val="000000"/>
                </a:solidFill>
                <a:effectLst/>
                <a:latin typeface="Courier New" panose="02070309020205020404" pitchFamily="49" charset="0"/>
              </a:rPr>
              <a:t>=[</a:t>
            </a:r>
            <a:r>
              <a:rPr lang="fr-FR" b="1" dirty="0">
                <a:solidFill>
                  <a:srgbClr val="A31515"/>
                </a:solidFill>
                <a:effectLst/>
                <a:latin typeface="Courier New" panose="02070309020205020404" pitchFamily="49" charset="0"/>
              </a:rPr>
              <a:t>"</a:t>
            </a:r>
            <a:r>
              <a:rPr lang="fr-FR" b="1" dirty="0" err="1">
                <a:solidFill>
                  <a:srgbClr val="A31515"/>
                </a:solidFill>
                <a:effectLst/>
                <a:latin typeface="Courier New" panose="02070309020205020404" pitchFamily="49" charset="0"/>
              </a:rPr>
              <a:t>context</a:t>
            </a:r>
            <a:r>
              <a:rPr lang="fr-FR" b="1" dirty="0">
                <a:solidFill>
                  <a:srgbClr val="A31515"/>
                </a:solidFill>
                <a:effectLst/>
                <a:latin typeface="Courier New" panose="02070309020205020404" pitchFamily="49" charset="0"/>
              </a:rPr>
              <a:t>"</a:t>
            </a:r>
            <a:r>
              <a:rPr lang="fr-FR" b="1" dirty="0">
                <a:solidFill>
                  <a:srgbClr val="000000"/>
                </a:solidFill>
                <a:effectLst/>
                <a:latin typeface="Courier New" panose="02070309020205020404" pitchFamily="49" charset="0"/>
              </a:rPr>
              <a:t>, </a:t>
            </a:r>
            <a:r>
              <a:rPr lang="fr-FR" b="1" dirty="0">
                <a:solidFill>
                  <a:srgbClr val="A31515"/>
                </a:solidFill>
                <a:effectLst/>
                <a:latin typeface="Courier New" panose="02070309020205020404" pitchFamily="49" charset="0"/>
              </a:rPr>
              <a:t>"question"</a:t>
            </a:r>
            <a:r>
              <a:rPr lang="fr-FR" b="1" dirty="0">
                <a:solidFill>
                  <a:srgbClr val="000000"/>
                </a:solidFill>
                <a:effectLst/>
                <a:latin typeface="Courier New" panose="02070309020205020404" pitchFamily="49" charset="0"/>
              </a:rPr>
              <a:t>]</a:t>
            </a:r>
          </a:p>
          <a:p>
            <a:r>
              <a:rPr lang="fr-FR" b="1" dirty="0">
                <a:solidFill>
                  <a:srgbClr val="000000"/>
                </a:solidFill>
                <a:effectLst/>
                <a:latin typeface="Courier New" panose="02070309020205020404" pitchFamily="49" charset="0"/>
              </a:rPr>
              <a:t>)</a:t>
            </a:r>
          </a:p>
          <a:p>
            <a:r>
              <a:rPr lang="fr-FR" b="1" dirty="0" err="1">
                <a:solidFill>
                  <a:srgbClr val="000000"/>
                </a:solidFill>
                <a:effectLst/>
                <a:latin typeface="Courier New" panose="02070309020205020404" pitchFamily="49" charset="0"/>
              </a:rPr>
              <a:t>chain_type_kwargs</a:t>
            </a:r>
            <a:r>
              <a:rPr lang="fr-FR" b="1" dirty="0">
                <a:solidFill>
                  <a:srgbClr val="000000"/>
                </a:solidFill>
                <a:effectLst/>
                <a:latin typeface="Courier New" panose="02070309020205020404" pitchFamily="49" charset="0"/>
              </a:rPr>
              <a:t> = {</a:t>
            </a:r>
            <a:r>
              <a:rPr lang="fr-FR" b="1" dirty="0">
                <a:solidFill>
                  <a:srgbClr val="A31515"/>
                </a:solidFill>
                <a:effectLst/>
                <a:latin typeface="Courier New" panose="02070309020205020404" pitchFamily="49" charset="0"/>
              </a:rPr>
              <a:t>"prompt"</a:t>
            </a:r>
            <a:r>
              <a:rPr lang="fr-FR" b="1" dirty="0">
                <a:solidFill>
                  <a:srgbClr val="000000"/>
                </a:solidFill>
                <a:effectLst/>
                <a:latin typeface="Courier New" panose="02070309020205020404" pitchFamily="49" charset="0"/>
              </a:rPr>
              <a:t>: PROMPT}</a:t>
            </a:r>
          </a:p>
          <a:p>
            <a:r>
              <a:rPr lang="en-US" sz="1800" u="sng" dirty="0">
                <a:solidFill>
                  <a:srgbClr val="0000FF"/>
                </a:solidFill>
                <a:effectLst/>
                <a:latin typeface="Times New Roman" panose="02020603050405020304" pitchFamily="18" charset="0"/>
                <a:ea typeface="Times New Roman" panose="02020603050405020304" pitchFamily="18" charset="0"/>
                <a:hlinkClick r:id="rId2"/>
              </a:rPr>
              <a:t>Using a Retriever | </a:t>
            </a:r>
            <a:r>
              <a:rPr lang="en-US" sz="1800" u="sng" dirty="0">
                <a:solidFill>
                  <a:srgbClr val="0000FF"/>
                </a:solidFill>
                <a:effectLst/>
                <a:latin typeface="Segoe UI Emoji" panose="020B0502040204020203" pitchFamily="34" charset="0"/>
                <a:ea typeface="Times New Roman" panose="02020603050405020304" pitchFamily="18" charset="0"/>
                <a:cs typeface="Segoe UI Emoji" panose="020B0502040204020203" pitchFamily="34"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Langchain</a:t>
            </a:r>
            <a:endParaRPr lang="en-AE" sz="1800" dirty="0">
              <a:effectLst/>
              <a:latin typeface="Times New Roman" panose="02020603050405020304" pitchFamily="18" charset="0"/>
              <a:ea typeface="Times New Roman" panose="02020603050405020304" pitchFamily="18" charset="0"/>
            </a:endParaRPr>
          </a:p>
          <a:p>
            <a:endParaRPr lang="en-GB"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00166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E3950D-0522-FC3E-9439-45832F5B1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95052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605</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Bookman Old Style</vt:lpstr>
      <vt:lpstr>Calibri</vt:lpstr>
      <vt:lpstr>Calibri Light</vt:lpstr>
      <vt:lpstr>Cambria</vt:lpstr>
      <vt:lpstr>Courier New</vt:lpstr>
      <vt:lpstr>Georgia</vt:lpstr>
      <vt:lpstr>Segoe UI Emoji</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Mercy Rajan - [AA.SC.P2MCA2107434]</dc:creator>
  <cp:lastModifiedBy>Ramya Mercy Rajan - [AA.SC.P2MCA2107434]</cp:lastModifiedBy>
  <cp:revision>14</cp:revision>
  <dcterms:created xsi:type="dcterms:W3CDTF">2023-11-06T04:00:22Z</dcterms:created>
  <dcterms:modified xsi:type="dcterms:W3CDTF">2023-11-07T09:08:46Z</dcterms:modified>
</cp:coreProperties>
</file>