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7" r:id="rId2"/>
    <p:sldId id="258" r:id="rId3"/>
    <p:sldId id="260" r:id="rId4"/>
    <p:sldId id="265" r:id="rId5"/>
    <p:sldId id="261" r:id="rId6"/>
    <p:sldId id="262" r:id="rId7"/>
    <p:sldId id="264" r:id="rId8"/>
    <p:sldId id="263" r:id="rId9"/>
    <p:sldId id="266"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2C65-0DDD-8978-631A-47398B297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2C200B73-95A5-A7E9-4B80-9569D86AE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4180EC40-BF2C-7A41-CC78-2EF726B32D35}"/>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5" name="Footer Placeholder 4">
            <a:extLst>
              <a:ext uri="{FF2B5EF4-FFF2-40B4-BE49-F238E27FC236}">
                <a16:creationId xmlns:a16="http://schemas.microsoft.com/office/drawing/2014/main" id="{0C12F9F4-7E5A-95D8-7443-28A5FA6E337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229F51C-E653-813D-3C03-DC8769DD360C}"/>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24093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A3FB-D855-5EED-679E-7CE056DC116E}"/>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75072C2-95D3-AE43-3BBD-8C198FEE84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DB0A963-1E7B-8F38-F1FF-A59A57E9A074}"/>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5" name="Footer Placeholder 4">
            <a:extLst>
              <a:ext uri="{FF2B5EF4-FFF2-40B4-BE49-F238E27FC236}">
                <a16:creationId xmlns:a16="http://schemas.microsoft.com/office/drawing/2014/main" id="{A326E76D-3D35-154D-6F7E-E32499F467B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9E7CD6E-27E8-BBC6-2D6B-7E2CC0532B5E}"/>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156318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AD42B-D8D8-C2DA-3C86-AD08345209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3E1C712-4A29-E743-053E-F1F8460FF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8EE25E4-484B-8E49-2AEC-07325E3BBB7B}"/>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5" name="Footer Placeholder 4">
            <a:extLst>
              <a:ext uri="{FF2B5EF4-FFF2-40B4-BE49-F238E27FC236}">
                <a16:creationId xmlns:a16="http://schemas.microsoft.com/office/drawing/2014/main" id="{2EFDCFCC-6944-D957-5EBB-11F6CBDC65F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E74DF08-63E9-7051-F062-E96830DE7623}"/>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180159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6D60-C40A-2528-171F-F70A5A40A18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0F8D8C7-156C-3A27-6765-D36C3886B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5354F4E-CD75-1E38-61A8-AC2C2DAF1CF9}"/>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5" name="Footer Placeholder 4">
            <a:extLst>
              <a:ext uri="{FF2B5EF4-FFF2-40B4-BE49-F238E27FC236}">
                <a16:creationId xmlns:a16="http://schemas.microsoft.com/office/drawing/2014/main" id="{FBD3FD59-7CDD-20B5-4483-3C05E882CF2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7663A17-878A-CE8B-80EF-6C293B1AF6D7}"/>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129090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6C23-42CA-3E01-81C1-5A43579F8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81181428-4F4C-E645-61BA-7DBCD8D89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0D1854-604F-FE7C-3AFF-E2418ADE6AD7}"/>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5" name="Footer Placeholder 4">
            <a:extLst>
              <a:ext uri="{FF2B5EF4-FFF2-40B4-BE49-F238E27FC236}">
                <a16:creationId xmlns:a16="http://schemas.microsoft.com/office/drawing/2014/main" id="{F14ED8EA-B591-3306-FB38-95DDEAAE94A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EFD9E6-F77B-7EB2-7572-0E22DD5F297B}"/>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192164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BD07-CBF8-A318-82B2-6ACA3BC236A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C334679-ABD9-FAE4-8694-24B090100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97EA3D56-A271-3096-04CE-53F673C576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2CCC1BD2-E2FF-4F1F-778A-20B02EE26364}"/>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6" name="Footer Placeholder 5">
            <a:extLst>
              <a:ext uri="{FF2B5EF4-FFF2-40B4-BE49-F238E27FC236}">
                <a16:creationId xmlns:a16="http://schemas.microsoft.com/office/drawing/2014/main" id="{695AF268-DC3A-2670-F2F3-5BDB34ED799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B8B2074-9813-3EA1-2C5C-38112293C927}"/>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307834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A820-1490-6985-DC89-82225BCF250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A4A7F860-F900-D20C-6312-AD4A8CEB9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5C32A-8748-DD2D-9C87-F11582799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E48D4C03-FACD-58B3-33B1-24E73490E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5F085-C015-C7AC-8C6D-330B5CA50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B08C4A64-E00E-59B3-0773-1DC50FC81063}"/>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8" name="Footer Placeholder 7">
            <a:extLst>
              <a:ext uri="{FF2B5EF4-FFF2-40B4-BE49-F238E27FC236}">
                <a16:creationId xmlns:a16="http://schemas.microsoft.com/office/drawing/2014/main" id="{06F1DBC0-69AB-720A-88F4-66BF14A4AE7F}"/>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F65E4C79-D951-204F-D064-27D0437D64AB}"/>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415547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CD77-053C-F177-E740-60D3919C6D9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2F8AA75-7CEA-2544-1061-E466FBB1356B}"/>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4" name="Footer Placeholder 3">
            <a:extLst>
              <a:ext uri="{FF2B5EF4-FFF2-40B4-BE49-F238E27FC236}">
                <a16:creationId xmlns:a16="http://schemas.microsoft.com/office/drawing/2014/main" id="{70E1BA04-8D8E-2729-EE31-9C0E0E746A7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9EDBD7D3-A131-363E-9C2A-54F16680ED59}"/>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218213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86BF-99AE-E543-A3B0-F66D88E81B18}"/>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3" name="Footer Placeholder 2">
            <a:extLst>
              <a:ext uri="{FF2B5EF4-FFF2-40B4-BE49-F238E27FC236}">
                <a16:creationId xmlns:a16="http://schemas.microsoft.com/office/drawing/2014/main" id="{0174CCCE-8212-0AFF-B5ED-B2103193B356}"/>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D66685FF-9712-4798-97A3-B823CB37F841}"/>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71816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38DD-AC8F-0234-7DE8-96E8DF69F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5108F5BC-27DE-7145-A308-2D2D3978A7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DF14200-0456-D63C-806E-98CD87923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A978A-FD36-6D81-DBC4-BF79E5031329}"/>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6" name="Footer Placeholder 5">
            <a:extLst>
              <a:ext uri="{FF2B5EF4-FFF2-40B4-BE49-F238E27FC236}">
                <a16:creationId xmlns:a16="http://schemas.microsoft.com/office/drawing/2014/main" id="{4F956D38-E478-ED01-F5DE-10583C8118C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22DA567-A0A0-C30D-5D45-EBC9B65A9C32}"/>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424402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A9DC-236A-40BA-B63C-3D9E42A13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5E41051-4CFE-2248-FABF-F5286FF14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BC30F2C-E4BB-B220-0AF9-38DC683B1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91BB9-4318-B269-539E-84B91AFBAF05}"/>
              </a:ext>
            </a:extLst>
          </p:cNvPr>
          <p:cNvSpPr>
            <a:spLocks noGrp="1"/>
          </p:cNvSpPr>
          <p:nvPr>
            <p:ph type="dt" sz="half" idx="10"/>
          </p:nvPr>
        </p:nvSpPr>
        <p:spPr/>
        <p:txBody>
          <a:bodyPr/>
          <a:lstStyle/>
          <a:p>
            <a:fld id="{BE94DE7C-58AF-4E5B-8434-7FC370A7EF70}" type="datetimeFigureOut">
              <a:rPr lang="en-AE" smtClean="0"/>
              <a:t>04/12/2022</a:t>
            </a:fld>
            <a:endParaRPr lang="en-AE"/>
          </a:p>
        </p:txBody>
      </p:sp>
      <p:sp>
        <p:nvSpPr>
          <p:cNvPr id="6" name="Footer Placeholder 5">
            <a:extLst>
              <a:ext uri="{FF2B5EF4-FFF2-40B4-BE49-F238E27FC236}">
                <a16:creationId xmlns:a16="http://schemas.microsoft.com/office/drawing/2014/main" id="{72786AF7-9774-B286-D12C-050703B752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D7D1940-0D41-2169-B46B-EC0B2BE60CC7}"/>
              </a:ext>
            </a:extLst>
          </p:cNvPr>
          <p:cNvSpPr>
            <a:spLocks noGrp="1"/>
          </p:cNvSpPr>
          <p:nvPr>
            <p:ph type="sldNum" sz="quarter" idx="12"/>
          </p:nvPr>
        </p:nvSpPr>
        <p:spPr/>
        <p:txBody>
          <a:bodyPr/>
          <a:lstStyle/>
          <a:p>
            <a:fld id="{F5271EC9-ABC7-48ED-A832-3D3D36EC4806}" type="slidenum">
              <a:rPr lang="en-AE" smtClean="0"/>
              <a:t>‹#›</a:t>
            </a:fld>
            <a:endParaRPr lang="en-AE"/>
          </a:p>
        </p:txBody>
      </p:sp>
    </p:spTree>
    <p:extLst>
      <p:ext uri="{BB962C8B-B14F-4D97-AF65-F5344CB8AC3E}">
        <p14:creationId xmlns:p14="http://schemas.microsoft.com/office/powerpoint/2010/main" val="3559952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45037-C816-E7A4-3DB7-1A24353C5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EED9F9D-0E72-F199-06A1-9C9A5EE33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AEC525C-5460-B9A7-91B3-AE5B90DCF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4DE7C-58AF-4E5B-8434-7FC370A7EF70}" type="datetimeFigureOut">
              <a:rPr lang="en-AE" smtClean="0"/>
              <a:t>04/12/2022</a:t>
            </a:fld>
            <a:endParaRPr lang="en-AE"/>
          </a:p>
        </p:txBody>
      </p:sp>
      <p:sp>
        <p:nvSpPr>
          <p:cNvPr id="5" name="Footer Placeholder 4">
            <a:extLst>
              <a:ext uri="{FF2B5EF4-FFF2-40B4-BE49-F238E27FC236}">
                <a16:creationId xmlns:a16="http://schemas.microsoft.com/office/drawing/2014/main" id="{FEE91FB9-56F4-DAC9-7DEA-59C54A379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4B543EA6-EE4E-7848-0B57-FDC58D887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71EC9-ABC7-48ED-A832-3D3D36EC4806}" type="slidenum">
              <a:rPr lang="en-AE" smtClean="0"/>
              <a:t>‹#›</a:t>
            </a:fld>
            <a:endParaRPr lang="en-AE"/>
          </a:p>
        </p:txBody>
      </p:sp>
    </p:spTree>
    <p:extLst>
      <p:ext uri="{BB962C8B-B14F-4D97-AF65-F5344CB8AC3E}">
        <p14:creationId xmlns:p14="http://schemas.microsoft.com/office/powerpoint/2010/main" val="2921957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22029-934C-F175-F036-C2E026B41468}"/>
              </a:ext>
            </a:extLst>
          </p:cNvPr>
          <p:cNvPicPr>
            <a:picLocks noChangeAspect="1"/>
          </p:cNvPicPr>
          <p:nvPr/>
        </p:nvPicPr>
        <p:blipFill>
          <a:blip r:embed="rId2"/>
          <a:stretch>
            <a:fillRect/>
          </a:stretch>
        </p:blipFill>
        <p:spPr>
          <a:xfrm>
            <a:off x="0" y="13714"/>
            <a:ext cx="12216477" cy="6844286"/>
          </a:xfrm>
          <a:prstGeom prst="rect">
            <a:avLst/>
          </a:prstGeom>
        </p:spPr>
      </p:pic>
    </p:spTree>
    <p:extLst>
      <p:ext uri="{BB962C8B-B14F-4D97-AF65-F5344CB8AC3E}">
        <p14:creationId xmlns:p14="http://schemas.microsoft.com/office/powerpoint/2010/main" val="32829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6CEA1F-39A3-3F88-E02F-433DDD52FEE8}"/>
              </a:ext>
            </a:extLst>
          </p:cNvPr>
          <p:cNvPicPr>
            <a:picLocks noChangeAspect="1"/>
          </p:cNvPicPr>
          <p:nvPr/>
        </p:nvPicPr>
        <p:blipFill>
          <a:blip r:embed="rId2"/>
          <a:stretch>
            <a:fillRect/>
          </a:stretch>
        </p:blipFill>
        <p:spPr>
          <a:xfrm>
            <a:off x="0" y="-16149"/>
            <a:ext cx="12191999" cy="6890298"/>
          </a:xfrm>
          <a:prstGeom prst="rect">
            <a:avLst/>
          </a:prstGeom>
        </p:spPr>
      </p:pic>
    </p:spTree>
    <p:extLst>
      <p:ext uri="{BB962C8B-B14F-4D97-AF65-F5344CB8AC3E}">
        <p14:creationId xmlns:p14="http://schemas.microsoft.com/office/powerpoint/2010/main" val="418593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451C8-DBDF-1255-6627-0F4179969106}"/>
              </a:ext>
            </a:extLst>
          </p:cNvPr>
          <p:cNvPicPr>
            <a:picLocks noChangeAspect="1"/>
          </p:cNvPicPr>
          <p:nvPr/>
        </p:nvPicPr>
        <p:blipFill>
          <a:blip r:embed="rId2"/>
          <a:stretch>
            <a:fillRect/>
          </a:stretch>
        </p:blipFill>
        <p:spPr>
          <a:xfrm>
            <a:off x="1" y="-16149"/>
            <a:ext cx="12163424" cy="6874149"/>
          </a:xfrm>
          <a:prstGeom prst="rect">
            <a:avLst/>
          </a:prstGeom>
        </p:spPr>
      </p:pic>
    </p:spTree>
    <p:extLst>
      <p:ext uri="{BB962C8B-B14F-4D97-AF65-F5344CB8AC3E}">
        <p14:creationId xmlns:p14="http://schemas.microsoft.com/office/powerpoint/2010/main" val="249990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36E2F6-AC08-29B0-9212-A7065FFAE8B7}"/>
              </a:ext>
            </a:extLst>
          </p:cNvPr>
          <p:cNvSpPr txBox="1"/>
          <p:nvPr/>
        </p:nvSpPr>
        <p:spPr>
          <a:xfrm>
            <a:off x="424070" y="185530"/>
            <a:ext cx="11105321" cy="6186309"/>
          </a:xfrm>
          <a:prstGeom prst="rect">
            <a:avLst/>
          </a:prstGeom>
          <a:noFill/>
        </p:spPr>
        <p:txBody>
          <a:bodyPr wrap="square" rtlCol="0">
            <a:spAutoFit/>
          </a:bodyPr>
          <a:lstStyle/>
          <a:p>
            <a:pPr algn="l" fontAlgn="base"/>
            <a:endParaRPr lang="en-GB" b="1" i="0" dirty="0">
              <a:solidFill>
                <a:srgbClr val="273239"/>
              </a:solidFill>
              <a:effectLst/>
              <a:latin typeface="urw-din"/>
            </a:endParaRPr>
          </a:p>
          <a:p>
            <a:pPr algn="l" fontAlgn="base"/>
            <a:endParaRPr lang="en-GB" b="1" dirty="0">
              <a:solidFill>
                <a:srgbClr val="273239"/>
              </a:solidFill>
              <a:latin typeface="urw-din"/>
            </a:endParaRPr>
          </a:p>
          <a:p>
            <a:pPr algn="l" fontAlgn="base"/>
            <a:endParaRPr lang="en-GB" b="1" i="0" dirty="0">
              <a:solidFill>
                <a:srgbClr val="273239"/>
              </a:solidFill>
              <a:effectLst/>
              <a:latin typeface="urw-din"/>
            </a:endParaRPr>
          </a:p>
          <a:p>
            <a:pPr algn="l" fontAlgn="base"/>
            <a:r>
              <a:rPr lang="en-GB" b="1" i="0" dirty="0">
                <a:solidFill>
                  <a:srgbClr val="273239"/>
                </a:solidFill>
                <a:effectLst/>
                <a:latin typeface="urw-din"/>
              </a:rPr>
              <a:t>We have to create three Modules for this project:</a:t>
            </a:r>
            <a:endParaRPr lang="en-GB" b="0" i="0" dirty="0">
              <a:solidFill>
                <a:srgbClr val="273239"/>
              </a:solidFill>
              <a:effectLst/>
              <a:latin typeface="urw-din"/>
            </a:endParaRPr>
          </a:p>
          <a:p>
            <a:pPr algn="l" fontAlgn="base">
              <a:buFont typeface="+mj-lt"/>
              <a:buAutoNum type="arabicPeriod"/>
            </a:pPr>
            <a:r>
              <a:rPr lang="en-GB" b="1" i="0" dirty="0">
                <a:solidFill>
                  <a:srgbClr val="273239"/>
                </a:solidFill>
                <a:effectLst/>
                <a:latin typeface="urw-din"/>
              </a:rPr>
              <a:t>The Environment </a:t>
            </a:r>
            <a:r>
              <a:rPr lang="en-GB" b="0" i="0" dirty="0">
                <a:solidFill>
                  <a:srgbClr val="273239"/>
                </a:solidFill>
                <a:effectLst/>
                <a:latin typeface="urw-din"/>
              </a:rPr>
              <a:t>(the game that we build)</a:t>
            </a:r>
          </a:p>
          <a:p>
            <a:pPr algn="l" fontAlgn="base">
              <a:buFont typeface="+mj-lt"/>
              <a:buAutoNum type="arabicPeriod"/>
            </a:pPr>
            <a:r>
              <a:rPr lang="en-GB" b="1" i="0" dirty="0">
                <a:solidFill>
                  <a:srgbClr val="273239"/>
                </a:solidFill>
                <a:effectLst/>
                <a:latin typeface="urw-din"/>
              </a:rPr>
              <a:t>The Model </a:t>
            </a:r>
            <a:r>
              <a:rPr lang="en-GB" b="0" i="0" dirty="0">
                <a:solidFill>
                  <a:srgbClr val="273239"/>
                </a:solidFill>
                <a:effectLst/>
                <a:latin typeface="urw-din"/>
              </a:rPr>
              <a:t>(Reinforcement model for move prediction)</a:t>
            </a:r>
          </a:p>
          <a:p>
            <a:pPr algn="l" fontAlgn="base">
              <a:buFont typeface="+mj-lt"/>
              <a:buAutoNum type="arabicPeriod"/>
            </a:pPr>
            <a:r>
              <a:rPr lang="en-GB" b="1" i="0" dirty="0">
                <a:solidFill>
                  <a:srgbClr val="273239"/>
                </a:solidFill>
                <a:effectLst/>
                <a:latin typeface="urw-din"/>
              </a:rPr>
              <a:t>The Agent </a:t>
            </a:r>
            <a:r>
              <a:rPr lang="en-GB" b="0" i="0" dirty="0">
                <a:solidFill>
                  <a:srgbClr val="273239"/>
                </a:solidFill>
                <a:effectLst/>
                <a:latin typeface="urw-din"/>
              </a:rPr>
              <a:t>(Intermediary between Environment and Model)</a:t>
            </a:r>
          </a:p>
          <a:p>
            <a:endParaRPr lang="en-AE" dirty="0"/>
          </a:p>
          <a:p>
            <a:pPr algn="l" fontAlgn="base"/>
            <a:r>
              <a:rPr lang="en-GB" b="1" i="0" dirty="0">
                <a:solidFill>
                  <a:srgbClr val="273239"/>
                </a:solidFill>
                <a:effectLst/>
                <a:latin typeface="urw-din"/>
              </a:rPr>
              <a:t>Algorithm:</a:t>
            </a:r>
          </a:p>
          <a:p>
            <a:pPr algn="l" fontAlgn="base"/>
            <a:r>
              <a:rPr lang="en-GB" b="0" i="0" dirty="0">
                <a:solidFill>
                  <a:srgbClr val="273239"/>
                </a:solidFill>
                <a:effectLst/>
                <a:latin typeface="urw-din"/>
              </a:rPr>
              <a:t>We have snake and food on the board randomly placed.</a:t>
            </a:r>
          </a:p>
          <a:p>
            <a:pPr algn="l" fontAlgn="base">
              <a:buFont typeface="Arial" panose="020B0604020202020204" pitchFamily="34" charset="0"/>
              <a:buChar char="•"/>
            </a:pPr>
            <a:r>
              <a:rPr lang="en-GB" b="0" i="0" dirty="0">
                <a:solidFill>
                  <a:srgbClr val="273239"/>
                </a:solidFill>
                <a:effectLst/>
                <a:latin typeface="urw-din"/>
              </a:rPr>
              <a:t>Calculate the state of the snake using the 11 values and if any of the conditions is true then set that value to zero else set one.</a:t>
            </a:r>
          </a:p>
          <a:p>
            <a:pPr algn="l" fontAlgn="base">
              <a:buFont typeface="Arial" panose="020B0604020202020204" pitchFamily="34" charset="0"/>
              <a:buChar char="•"/>
            </a:pPr>
            <a:endParaRPr lang="en-GB" dirty="0">
              <a:solidFill>
                <a:srgbClr val="273239"/>
              </a:solidFill>
              <a:latin typeface="urw-din"/>
            </a:endParaRPr>
          </a:p>
          <a:p>
            <a:pPr algn="l" fontAlgn="base">
              <a:buFont typeface="Arial" panose="020B0604020202020204" pitchFamily="34" charset="0"/>
              <a:buChar char="•"/>
            </a:pPr>
            <a:r>
              <a:rPr lang="en-GB" b="0" i="0" dirty="0">
                <a:solidFill>
                  <a:srgbClr val="273239"/>
                </a:solidFill>
                <a:effectLst/>
                <a:latin typeface="urw-din"/>
              </a:rPr>
              <a:t>Based on the current Head position agent will calculate the 11 state values as described above.</a:t>
            </a:r>
          </a:p>
          <a:p>
            <a:pPr algn="l" fontAlgn="base">
              <a:buFont typeface="Arial" panose="020B0604020202020204" pitchFamily="34" charset="0"/>
              <a:buChar char="•"/>
            </a:pPr>
            <a:r>
              <a:rPr lang="en-GB" b="0" i="0" dirty="0">
                <a:solidFill>
                  <a:srgbClr val="273239"/>
                </a:solidFill>
                <a:effectLst/>
                <a:latin typeface="urw-din"/>
              </a:rPr>
              <a:t>After getting these states, the agent would pass this to the model and get the next move to perform.</a:t>
            </a:r>
          </a:p>
          <a:p>
            <a:pPr algn="l" fontAlgn="base">
              <a:buFont typeface="Arial" panose="020B0604020202020204" pitchFamily="34" charset="0"/>
              <a:buChar char="•"/>
            </a:pPr>
            <a:r>
              <a:rPr lang="en-GB" b="0" i="0" dirty="0">
                <a:solidFill>
                  <a:srgbClr val="273239"/>
                </a:solidFill>
                <a:effectLst/>
                <a:latin typeface="urw-din"/>
              </a:rPr>
              <a:t>After executing the next state calculate the reward. Rewards are defined as below:</a:t>
            </a:r>
          </a:p>
          <a:p>
            <a:pPr marL="742950" lvl="1" indent="-285750" algn="l" fontAlgn="base">
              <a:buFont typeface="Arial" panose="020B0604020202020204" pitchFamily="34" charset="0"/>
              <a:buChar char="•"/>
            </a:pPr>
            <a:r>
              <a:rPr lang="en-GB" b="1" i="1" dirty="0">
                <a:solidFill>
                  <a:srgbClr val="273239"/>
                </a:solidFill>
                <a:effectLst/>
                <a:latin typeface="urw-din"/>
              </a:rPr>
              <a:t>Eat food : +10</a:t>
            </a:r>
            <a:endParaRPr lang="en-GB" b="0" i="0" dirty="0">
              <a:solidFill>
                <a:srgbClr val="273239"/>
              </a:solidFill>
              <a:effectLst/>
              <a:latin typeface="urw-din"/>
            </a:endParaRPr>
          </a:p>
          <a:p>
            <a:pPr marL="742950" lvl="1" indent="-285750" algn="l" fontAlgn="base">
              <a:buFont typeface="Arial" panose="020B0604020202020204" pitchFamily="34" charset="0"/>
              <a:buChar char="•"/>
            </a:pPr>
            <a:r>
              <a:rPr lang="en-GB" b="1" i="1" dirty="0">
                <a:solidFill>
                  <a:srgbClr val="273239"/>
                </a:solidFill>
                <a:effectLst/>
                <a:latin typeface="urw-din"/>
              </a:rPr>
              <a:t>Game Over : -10</a:t>
            </a:r>
            <a:endParaRPr lang="en-GB" b="0" i="0" dirty="0">
              <a:solidFill>
                <a:srgbClr val="273239"/>
              </a:solidFill>
              <a:effectLst/>
              <a:latin typeface="urw-din"/>
            </a:endParaRPr>
          </a:p>
          <a:p>
            <a:pPr marL="742950" lvl="1" indent="-285750" algn="l" fontAlgn="base">
              <a:buFont typeface="Arial" panose="020B0604020202020204" pitchFamily="34" charset="0"/>
              <a:buChar char="•"/>
            </a:pPr>
            <a:r>
              <a:rPr lang="en-GB" b="1" i="1" dirty="0">
                <a:solidFill>
                  <a:srgbClr val="273239"/>
                </a:solidFill>
                <a:effectLst/>
                <a:latin typeface="urw-din"/>
              </a:rPr>
              <a:t>Else : 0</a:t>
            </a:r>
            <a:endParaRPr lang="en-GB" b="0" i="0" dirty="0">
              <a:solidFill>
                <a:srgbClr val="273239"/>
              </a:solidFill>
              <a:effectLst/>
              <a:latin typeface="urw-din"/>
            </a:endParaRPr>
          </a:p>
          <a:p>
            <a:pPr algn="l" fontAlgn="base">
              <a:buFont typeface="Arial" panose="020B0604020202020204" pitchFamily="34" charset="0"/>
              <a:buChar char="•"/>
            </a:pPr>
            <a:r>
              <a:rPr lang="en-GB" b="0" i="0" dirty="0">
                <a:solidFill>
                  <a:srgbClr val="273239"/>
                </a:solidFill>
                <a:effectLst/>
                <a:latin typeface="urw-din"/>
              </a:rPr>
              <a:t>Update the Q value (which will be discussed later) and Train the Model.</a:t>
            </a:r>
          </a:p>
          <a:p>
            <a:pPr algn="l" fontAlgn="base">
              <a:buFont typeface="Arial" panose="020B0604020202020204" pitchFamily="34" charset="0"/>
              <a:buChar char="•"/>
            </a:pPr>
            <a:r>
              <a:rPr lang="en-GB" b="0" i="0" dirty="0">
                <a:solidFill>
                  <a:srgbClr val="273239"/>
                </a:solidFill>
                <a:effectLst/>
                <a:latin typeface="urw-din"/>
              </a:rPr>
              <a:t>After </a:t>
            </a:r>
            <a:r>
              <a:rPr lang="en-GB" b="0" i="0" dirty="0" err="1">
                <a:solidFill>
                  <a:srgbClr val="273239"/>
                </a:solidFill>
                <a:effectLst/>
                <a:latin typeface="urw-din"/>
              </a:rPr>
              <a:t>analyzing</a:t>
            </a:r>
            <a:r>
              <a:rPr lang="en-GB" b="0" i="0" dirty="0">
                <a:solidFill>
                  <a:srgbClr val="273239"/>
                </a:solidFill>
                <a:effectLst/>
                <a:latin typeface="urw-din"/>
              </a:rPr>
              <a:t> the algorithm now we have to build the idea to proceed with coding this algorithm.</a:t>
            </a:r>
          </a:p>
          <a:p>
            <a:endParaRPr lang="en-AE" dirty="0"/>
          </a:p>
        </p:txBody>
      </p:sp>
    </p:spTree>
    <p:extLst>
      <p:ext uri="{BB962C8B-B14F-4D97-AF65-F5344CB8AC3E}">
        <p14:creationId xmlns:p14="http://schemas.microsoft.com/office/powerpoint/2010/main" val="426437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144A3-052D-6AE3-8DCA-7826D3E9132E}"/>
              </a:ext>
            </a:extLst>
          </p:cNvPr>
          <p:cNvSpPr txBox="1"/>
          <p:nvPr/>
        </p:nvSpPr>
        <p:spPr>
          <a:xfrm>
            <a:off x="689113" y="424070"/>
            <a:ext cx="11065565" cy="2862322"/>
          </a:xfrm>
          <a:prstGeom prst="rect">
            <a:avLst/>
          </a:prstGeom>
          <a:noFill/>
        </p:spPr>
        <p:txBody>
          <a:bodyPr wrap="square" rtlCol="0">
            <a:spAutoFit/>
          </a:bodyPr>
          <a:lstStyle/>
          <a:p>
            <a:pPr algn="l" fontAlgn="base"/>
            <a:r>
              <a:rPr lang="en-GB" b="0" i="0" dirty="0">
                <a:solidFill>
                  <a:srgbClr val="273239"/>
                </a:solidFill>
                <a:effectLst/>
                <a:latin typeface="urw-din"/>
              </a:rPr>
              <a:t>The model is designed using </a:t>
            </a:r>
            <a:r>
              <a:rPr lang="en-GB" b="0" i="0" dirty="0" err="1">
                <a:solidFill>
                  <a:srgbClr val="273239"/>
                </a:solidFill>
                <a:effectLst/>
                <a:latin typeface="urw-din"/>
              </a:rPr>
              <a:t>Pytorch</a:t>
            </a:r>
            <a:r>
              <a:rPr lang="en-GB" b="0" i="0" dirty="0">
                <a:solidFill>
                  <a:srgbClr val="273239"/>
                </a:solidFill>
                <a:effectLst/>
                <a:latin typeface="urw-din"/>
              </a:rPr>
              <a:t>, but you can also use TensorFlow based on your comfort.</a:t>
            </a:r>
          </a:p>
          <a:p>
            <a:pPr algn="l" fontAlgn="base"/>
            <a:r>
              <a:rPr lang="en-GB" b="0" i="0" dirty="0">
                <a:solidFill>
                  <a:srgbClr val="273239"/>
                </a:solidFill>
                <a:effectLst/>
                <a:latin typeface="urw-din"/>
              </a:rPr>
              <a:t>We are using a Dense neural network with an</a:t>
            </a:r>
            <a:r>
              <a:rPr lang="en-GB" b="1" i="0" dirty="0">
                <a:solidFill>
                  <a:srgbClr val="273239"/>
                </a:solidFill>
                <a:effectLst/>
                <a:latin typeface="urw-din"/>
              </a:rPr>
              <a:t> input layer of size 11</a:t>
            </a:r>
            <a:r>
              <a:rPr lang="en-GB" b="0" i="0" dirty="0">
                <a:solidFill>
                  <a:srgbClr val="273239"/>
                </a:solidFill>
                <a:effectLst/>
                <a:latin typeface="urw-din"/>
              </a:rPr>
              <a:t> and one </a:t>
            </a:r>
            <a:r>
              <a:rPr lang="en-GB" b="1" i="0" dirty="0">
                <a:solidFill>
                  <a:srgbClr val="273239"/>
                </a:solidFill>
                <a:effectLst/>
                <a:latin typeface="urw-din"/>
              </a:rPr>
              <a:t>dense layer with 256 neurons</a:t>
            </a:r>
            <a:r>
              <a:rPr lang="en-GB" b="0" i="0" dirty="0">
                <a:solidFill>
                  <a:srgbClr val="273239"/>
                </a:solidFill>
                <a:effectLst/>
                <a:latin typeface="urw-din"/>
              </a:rPr>
              <a:t> and an </a:t>
            </a:r>
            <a:r>
              <a:rPr lang="en-GB" b="1" i="0" dirty="0">
                <a:solidFill>
                  <a:srgbClr val="273239"/>
                </a:solidFill>
                <a:effectLst/>
                <a:latin typeface="urw-din"/>
              </a:rPr>
              <a:t>output of 3 neurons. </a:t>
            </a:r>
            <a:r>
              <a:rPr lang="en-GB" b="0" i="0" dirty="0">
                <a:solidFill>
                  <a:srgbClr val="273239"/>
                </a:solidFill>
                <a:effectLst/>
                <a:latin typeface="urw-din"/>
              </a:rPr>
              <a:t>You can tweak these hyper parameters to get the best result.</a:t>
            </a:r>
          </a:p>
          <a:p>
            <a:pPr algn="l" fontAlgn="base"/>
            <a:r>
              <a:rPr lang="en-GB" b="1" i="0" dirty="0">
                <a:solidFill>
                  <a:srgbClr val="273239"/>
                </a:solidFill>
                <a:effectLst/>
                <a:latin typeface="urw-din"/>
              </a:rPr>
              <a:t>How do the models work?</a:t>
            </a:r>
          </a:p>
          <a:p>
            <a:pPr algn="l" fontAlgn="base">
              <a:buFont typeface="Arial" panose="020B0604020202020204" pitchFamily="34" charset="0"/>
              <a:buChar char="•"/>
            </a:pPr>
            <a:r>
              <a:rPr lang="en-GB" b="0" i="0" dirty="0">
                <a:solidFill>
                  <a:srgbClr val="273239"/>
                </a:solidFill>
                <a:effectLst/>
                <a:latin typeface="urw-din"/>
              </a:rPr>
              <a:t>The game starts, and the Q-value is randomly initialized.</a:t>
            </a:r>
          </a:p>
          <a:p>
            <a:pPr algn="l" fontAlgn="base">
              <a:buFont typeface="Arial" panose="020B0604020202020204" pitchFamily="34" charset="0"/>
              <a:buChar char="•"/>
            </a:pPr>
            <a:r>
              <a:rPr lang="en-GB" b="0" i="0" dirty="0">
                <a:solidFill>
                  <a:srgbClr val="273239"/>
                </a:solidFill>
                <a:effectLst/>
                <a:latin typeface="urw-din"/>
              </a:rPr>
              <a:t>The system gets the current state s.</a:t>
            </a:r>
          </a:p>
          <a:p>
            <a:pPr algn="l" fontAlgn="base">
              <a:buFont typeface="Arial" panose="020B0604020202020204" pitchFamily="34" charset="0"/>
              <a:buChar char="•"/>
            </a:pPr>
            <a:r>
              <a:rPr lang="en-GB" b="0" i="0" dirty="0">
                <a:solidFill>
                  <a:srgbClr val="273239"/>
                </a:solidFill>
                <a:effectLst/>
                <a:latin typeface="urw-din"/>
              </a:rPr>
              <a:t>Based on s, it executes an action, randomly or based on its neural network. During the first phase of the training, the system often chooses random actions to maximize exploration. Later on, the system relies more and more on its neural network.</a:t>
            </a:r>
          </a:p>
          <a:p>
            <a:endParaRPr lang="en-AE" dirty="0"/>
          </a:p>
        </p:txBody>
      </p:sp>
    </p:spTree>
    <p:extLst>
      <p:ext uri="{BB962C8B-B14F-4D97-AF65-F5344CB8AC3E}">
        <p14:creationId xmlns:p14="http://schemas.microsoft.com/office/powerpoint/2010/main" val="83218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39879-D917-B3D3-45F7-E47DFAE97DD8}"/>
              </a:ext>
            </a:extLst>
          </p:cNvPr>
          <p:cNvSpPr txBox="1"/>
          <p:nvPr/>
        </p:nvSpPr>
        <p:spPr>
          <a:xfrm>
            <a:off x="755374" y="516835"/>
            <a:ext cx="10787269" cy="5544338"/>
          </a:xfrm>
          <a:prstGeom prst="rect">
            <a:avLst/>
          </a:prstGeom>
          <a:noFill/>
        </p:spPr>
        <p:txBody>
          <a:bodyPr wrap="square" rtlCol="0">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Actions and State Value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Actions </a:t>
            </a:r>
            <a:r>
              <a:rPr lang="en-GB"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action determines our next move. We have 4 direction L R U AND D and if we design it like this if we go right then we might take the action left and we immediately die so this is basically a 180 degree turn so we don’t allow that so the better approach to design the action is to only use 3 different numbers and this is dependent on the current direction                                                                                                </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[1 0 0 </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Straight (if we stay in same direction that is if we go right we go right itself or if we go left we go left</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0 1 0 </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Right (here we do a right turn and again it depends on the current direction ..go right and do right turn again we go down next again if we do a right turn again we go left and then we go right turn again we go up.</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0 0 1]</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Left</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Reward</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SNAKE EAT FOOD +10</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GAME OVER -10</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ELSE 0</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320929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249DA-8DDC-950C-B3D3-87C3DFBF899C}"/>
              </a:ext>
            </a:extLst>
          </p:cNvPr>
          <p:cNvSpPr txBox="1"/>
          <p:nvPr/>
        </p:nvSpPr>
        <p:spPr>
          <a:xfrm>
            <a:off x="530087" y="238539"/>
            <a:ext cx="11211339" cy="7345344"/>
          </a:xfrm>
          <a:prstGeom prst="rect">
            <a:avLst/>
          </a:prstGeom>
          <a:noFill/>
        </p:spPr>
        <p:txBody>
          <a:bodyPr wrap="square" rtlCol="0">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State 11 Values   </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Danger Straight, Danger Right, Danger Left   (this depends on current location if any direction move hits the wall  its danger with that direction)</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Directions</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Direction Left, Direction Right, Direction Up, Direction Down</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Left , Food Right, Food Up, Food Down</a:t>
            </a: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Current State values</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[0, 0, 0</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0, 1, 0, 0</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0, 1, 0, 1]</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[1 0 0 </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Straight (if we stay in same direction that is if we go right we go right itself or if we go left we go left</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0 1 0 </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Right (here we do a right turn and again it depends on the current direction ..go right and do right turn again we go down next again if we do a right turn again we go left and then we go right turn again we go up.</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0 0 1]</a:t>
            </a:r>
            <a:r>
              <a:rPr lang="en-GB"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Left</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pic>
        <p:nvPicPr>
          <p:cNvPr id="4" name="Picture 3">
            <a:extLst>
              <a:ext uri="{FF2B5EF4-FFF2-40B4-BE49-F238E27FC236}">
                <a16:creationId xmlns:a16="http://schemas.microsoft.com/office/drawing/2014/main" id="{280FE6D5-7AC0-45AA-3531-CC6E58B8A9C4}"/>
              </a:ext>
            </a:extLst>
          </p:cNvPr>
          <p:cNvPicPr>
            <a:picLocks noChangeAspect="1"/>
          </p:cNvPicPr>
          <p:nvPr/>
        </p:nvPicPr>
        <p:blipFill>
          <a:blip r:embed="rId2"/>
          <a:stretch>
            <a:fillRect/>
          </a:stretch>
        </p:blipFill>
        <p:spPr>
          <a:xfrm>
            <a:off x="3347741" y="3679543"/>
            <a:ext cx="4076700" cy="1143000"/>
          </a:xfrm>
          <a:prstGeom prst="rect">
            <a:avLst/>
          </a:prstGeom>
        </p:spPr>
      </p:pic>
    </p:spTree>
    <p:extLst>
      <p:ext uri="{BB962C8B-B14F-4D97-AF65-F5344CB8AC3E}">
        <p14:creationId xmlns:p14="http://schemas.microsoft.com/office/powerpoint/2010/main" val="237734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A9260A5-0BC1-291C-1CD9-EBE7BA34239F}"/>
              </a:ext>
            </a:extLst>
          </p:cNvPr>
          <p:cNvSpPr txBox="1"/>
          <p:nvPr/>
        </p:nvSpPr>
        <p:spPr>
          <a:xfrm>
            <a:off x="795130" y="318052"/>
            <a:ext cx="10853531" cy="2660472"/>
          </a:xfrm>
          <a:prstGeom prst="rect">
            <a:avLst/>
          </a:prstGeom>
          <a:noFill/>
        </p:spPr>
        <p:txBody>
          <a:bodyPr wrap="square" rtlCol="0">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MODEL – PYTORCH</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DEEP Q LEARNING </a:t>
            </a:r>
            <a:r>
              <a:rPr lang="en-GB"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Q value = Quality of Action</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(each action should improve the quality of the snake)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INIT Q VALUE= INIT MODEL</a:t>
            </a:r>
            <a:r>
              <a:rPr lang="en-GB"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(we start by initializing our Q value ..here we initialize our model with some random parameters)</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Choose Action=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model.predict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(state)</a:t>
            </a:r>
            <a:r>
              <a:rPr lang="en-GB"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then we choose action by calling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model.predict</a:t>
            </a:r>
            <a:r>
              <a:rPr lang="en-GB" sz="1800" dirty="0">
                <a:effectLst/>
                <a:latin typeface="Calibri" panose="020F0502020204030204" pitchFamily="34" charset="0"/>
                <a:ea typeface="Calibri" panose="020F0502020204030204" pitchFamily="34" charset="0"/>
                <a:cs typeface="Times New Roman" panose="02020603050405020304" pitchFamily="18" charset="0"/>
              </a:rPr>
              <a:t>(state))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
        <p:nvSpPr>
          <p:cNvPr id="18" name="Rectangle 12">
            <a:extLst>
              <a:ext uri="{FF2B5EF4-FFF2-40B4-BE49-F238E27FC236}">
                <a16:creationId xmlns:a16="http://schemas.microsoft.com/office/drawing/2014/main" id="{2502C12B-147C-510D-66A3-579925BAF93B}"/>
              </a:ext>
            </a:extLst>
          </p:cNvPr>
          <p:cNvSpPr>
            <a:spLocks noChangeArrowheads="1"/>
          </p:cNvSpPr>
          <p:nvPr/>
        </p:nvSpPr>
        <p:spPr bwMode="auto">
          <a:xfrm>
            <a:off x="795130" y="32965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Model.predict</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(state) </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(action)</a:t>
            </a:r>
            <a:endParaRPr kumimoji="0" lang="en-GB" altLang="en-US" sz="11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PERFORM ACTION</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with this action we perform the next move)</a:t>
            </a:r>
            <a:endParaRPr kumimoji="0" lang="en-GB" altLang="en-US" sz="11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MEASURE REWARD </a:t>
            </a:r>
            <a:endParaRPr kumimoji="0" lang="en-GB" altLang="en-US" sz="1100" b="0" i="0" u="none" strike="noStrike" cap="none" normalizeH="0" baseline="0" dirty="0">
              <a:ln>
                <a:noFill/>
              </a:ln>
              <a:solidFill>
                <a:schemeClr val="tx1"/>
              </a:solidFill>
              <a:effectLs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
        <p:nvSpPr>
          <p:cNvPr id="19" name="Ink 55">
            <a:extLst>
              <a:ext uri="{FF2B5EF4-FFF2-40B4-BE49-F238E27FC236}">
                <a16:creationId xmlns:a16="http://schemas.microsoft.com/office/drawing/2014/main" id="{5B026005-F431-1B64-53C2-58081B9FD555}"/>
              </a:ext>
            </a:extLst>
          </p:cNvPr>
          <p:cNvSpPr>
            <a:spLocks noRot="1" noChangeAspect="1" noEditPoints="1" noChangeArrowheads="1" noChangeShapeType="1" noTextEdit="1"/>
          </p:cNvSpPr>
          <p:nvPr/>
        </p:nvSpPr>
        <p:spPr bwMode="auto">
          <a:xfrm>
            <a:off x="4503530" y="3995076"/>
            <a:ext cx="19050" cy="19050"/>
          </a:xfrm>
          <a:prstGeom prst="rect">
            <a:avLst/>
          </a:prstGeom>
          <a:noFill/>
          <a:ln w="18000" cap="rnd" algn="ctr">
            <a:solidFill>
              <a:srgbClr val="FF006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AE"/>
          </a:p>
        </p:txBody>
      </p:sp>
      <p:sp>
        <p:nvSpPr>
          <p:cNvPr id="20" name="Rectangle 13">
            <a:extLst>
              <a:ext uri="{FF2B5EF4-FFF2-40B4-BE49-F238E27FC236}">
                <a16:creationId xmlns:a16="http://schemas.microsoft.com/office/drawing/2014/main" id="{F1BC99D2-5999-ADC2-05ED-6C562DEA8E54}"/>
              </a:ext>
            </a:extLst>
          </p:cNvPr>
          <p:cNvSpPr>
            <a:spLocks noChangeArrowheads="1"/>
          </p:cNvSpPr>
          <p:nvPr/>
        </p:nvSpPr>
        <p:spPr bwMode="auto">
          <a:xfrm>
            <a:off x="795130" y="37537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 Q VALUE + TRAIN MODEL</a:t>
            </a:r>
            <a:endParaRPr kumimoji="0" lang="en-GB"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Loss Function</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we use loss function to optimize or minimize so for that we use Bell man equation</a:t>
            </a:r>
            <a:endPar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73186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ECE76-A0A7-3D22-9B99-0490C4AC45C6}"/>
              </a:ext>
            </a:extLst>
          </p:cNvPr>
          <p:cNvSpPr txBox="1"/>
          <p:nvPr/>
        </p:nvSpPr>
        <p:spPr>
          <a:xfrm>
            <a:off x="702365" y="225287"/>
            <a:ext cx="11105322" cy="6200928"/>
          </a:xfrm>
          <a:prstGeom prst="rect">
            <a:avLst/>
          </a:prstGeom>
          <a:noFill/>
        </p:spPr>
        <p:txBody>
          <a:bodyPr wrap="square" rtlCol="0">
            <a:spAutoFit/>
          </a:bodyPr>
          <a:lstStyle/>
          <a:p>
            <a:r>
              <a:rPr lang="en-GB" dirty="0"/>
              <a:t>AGENT.py</a:t>
            </a:r>
          </a:p>
          <a:p>
            <a:endParaRPr lang="en-GB" dirty="0"/>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-GAME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-MODEL</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the current state from the game.py</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State =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get_state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(game)</a:t>
            </a:r>
            <a:r>
              <a:rPr lang="en-GB"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based on the game we will calculate the state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Action =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get_move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(state)</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based on the state we calculate the new action</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Model.predict</a:t>
            </a:r>
            <a:r>
              <a:rPr lang="en-GB" sz="1800" b="1"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this involves calling the model to predict</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Reward,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game_over,score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game.play_step</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(action)</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then with the new action we do the next play step and we get a reward, game over state and a score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New_state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get_state</a:t>
            </a:r>
            <a:r>
              <a:rPr lang="en-GB" sz="1800" b="1" dirty="0">
                <a:effectLst/>
                <a:latin typeface="Calibri" panose="020F0502020204030204" pitchFamily="34" charset="0"/>
                <a:ea typeface="Calibri" panose="020F0502020204030204" pitchFamily="34" charset="0"/>
                <a:cs typeface="Times New Roman" panose="02020603050405020304" pitchFamily="18" charset="0"/>
              </a:rPr>
              <a:t>(game)</a:t>
            </a:r>
            <a:r>
              <a:rPr lang="en-GB" sz="1800" dirty="0">
                <a:effectLst/>
                <a:latin typeface="Calibri" panose="020F0502020204030204" pitchFamily="34" charset="0"/>
                <a:ea typeface="Calibri" panose="020F0502020204030204" pitchFamily="34" charset="0"/>
                <a:cs typeface="Times New Roman" panose="02020603050405020304" pitchFamily="18" charset="0"/>
              </a:rPr>
              <a:t> then with that information we calculate a new state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Remember()</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then we remember all of this and we store the new state ,the old state and the game over state and the score</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Model.train</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then with the above information we train our model </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And for model I have called the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Linear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Qnet</a:t>
            </a:r>
            <a:r>
              <a:rPr lang="en-GB" sz="1800" dirty="0">
                <a:effectLst/>
                <a:latin typeface="Calibri" panose="020F0502020204030204" pitchFamily="34" charset="0"/>
                <a:ea typeface="Calibri" panose="020F0502020204030204" pitchFamily="34" charset="0"/>
                <a:cs typeface="Times New Roman" panose="02020603050405020304" pitchFamily="18" charset="0"/>
              </a:rPr>
              <a:t>( it’s a feed forward neural net with the few linear layers ) it needs to have the above information new state and old state then training the model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model.predict</a:t>
            </a:r>
            <a:r>
              <a:rPr lang="en-GB" sz="1800" dirty="0">
                <a:effectLst/>
                <a:latin typeface="Calibri" panose="020F0502020204030204" pitchFamily="34" charset="0"/>
                <a:ea typeface="Calibri" panose="020F0502020204030204" pitchFamily="34" charset="0"/>
                <a:cs typeface="Times New Roman" panose="02020603050405020304" pitchFamily="18" charset="0"/>
              </a:rPr>
              <a:t> and we get new action</a:t>
            </a: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163512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9C8E12E-8548-D33D-B108-6AFFE29EC6FC}"/>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0" kern="1200" cap="none" spc="0">
                <a:ln w="0"/>
                <a:solidFill>
                  <a:srgbClr val="FFFFFF"/>
                </a:solidFill>
                <a:effectLst>
                  <a:reflection blurRad="6350" stA="53000" endA="300" endPos="35500" dir="5400000" sy="-90000" algn="bl" rotWithShape="0"/>
                </a:effectLst>
                <a:latin typeface="+mj-lt"/>
                <a:ea typeface="+mj-ea"/>
                <a:cs typeface="+mj-cs"/>
              </a:rPr>
              <a:t>Output</a:t>
            </a:r>
          </a:p>
        </p:txBody>
      </p:sp>
      <p:pic>
        <p:nvPicPr>
          <p:cNvPr id="4" name="Picture 3">
            <a:extLst>
              <a:ext uri="{FF2B5EF4-FFF2-40B4-BE49-F238E27FC236}">
                <a16:creationId xmlns:a16="http://schemas.microsoft.com/office/drawing/2014/main" id="{AF246BC9-5199-3B08-1006-60B44B007308}"/>
              </a:ext>
            </a:extLst>
          </p:cNvPr>
          <p:cNvPicPr>
            <a:picLocks noChangeAspect="1"/>
          </p:cNvPicPr>
          <p:nvPr/>
        </p:nvPicPr>
        <p:blipFill>
          <a:blip r:embed="rId2"/>
          <a:stretch>
            <a:fillRect/>
          </a:stretch>
        </p:blipFill>
        <p:spPr>
          <a:xfrm>
            <a:off x="4777316" y="2080172"/>
            <a:ext cx="6780700" cy="2695327"/>
          </a:xfrm>
          <a:prstGeom prst="rect">
            <a:avLst/>
          </a:prstGeom>
        </p:spPr>
      </p:pic>
    </p:spTree>
    <p:extLst>
      <p:ext uri="{BB962C8B-B14F-4D97-AF65-F5344CB8AC3E}">
        <p14:creationId xmlns:p14="http://schemas.microsoft.com/office/powerpoint/2010/main" val="396656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1004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Customer 4095</dc:creator>
  <cp:lastModifiedBy>Customer 4095</cp:lastModifiedBy>
  <cp:revision>3</cp:revision>
  <dcterms:created xsi:type="dcterms:W3CDTF">2022-12-04T04:35:47Z</dcterms:created>
  <dcterms:modified xsi:type="dcterms:W3CDTF">2022-12-04T12:28:59Z</dcterms:modified>
</cp:coreProperties>
</file>