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17" r:id="rId4"/>
    <p:sldId id="258" r:id="rId5"/>
    <p:sldId id="376" r:id="rId6"/>
    <p:sldId id="393" r:id="rId7"/>
    <p:sldId id="392" r:id="rId8"/>
    <p:sldId id="377" r:id="rId9"/>
    <p:sldId id="394" r:id="rId10"/>
    <p:sldId id="395" r:id="rId11"/>
    <p:sldId id="403" r:id="rId12"/>
    <p:sldId id="411" r:id="rId13"/>
    <p:sldId id="396" r:id="rId14"/>
    <p:sldId id="397" r:id="rId15"/>
    <p:sldId id="398" r:id="rId16"/>
    <p:sldId id="404" r:id="rId17"/>
    <p:sldId id="400" r:id="rId18"/>
    <p:sldId id="401" r:id="rId19"/>
    <p:sldId id="405" r:id="rId20"/>
    <p:sldId id="380" r:id="rId21"/>
    <p:sldId id="381" r:id="rId22"/>
    <p:sldId id="406" r:id="rId23"/>
    <p:sldId id="407" r:id="rId24"/>
    <p:sldId id="408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51" r:id="rId36"/>
    <p:sldId id="352" r:id="rId37"/>
    <p:sldId id="371" r:id="rId38"/>
    <p:sldId id="372" r:id="rId39"/>
    <p:sldId id="373" r:id="rId40"/>
    <p:sldId id="374" r:id="rId41"/>
    <p:sldId id="375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281" r:id="rId61"/>
    <p:sldId id="280" r:id="rId62"/>
    <p:sldId id="409" r:id="rId63"/>
    <p:sldId id="410" r:id="rId64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66"/>
    </p:embeddedFont>
    <p:embeddedFont>
      <p:font typeface="Helvetica" panose="020B0604020202020204" pitchFamily="34" charset="0"/>
      <p:regular r:id="rId67"/>
      <p:bold r:id="rId68"/>
      <p:italic r:id="rId69"/>
      <p:boldItalic r:id="rId70"/>
    </p:embeddedFont>
    <p:embeddedFont>
      <p:font typeface="Wingdings 2" panose="05020102010507070707" pitchFamily="18" charset="2"/>
      <p:regular r:id="rId71"/>
    </p:embeddedFont>
    <p:embeddedFont>
      <p:font typeface="Lucida Sans Unicode" panose="020B0602030504020204" pitchFamily="34" charset="0"/>
      <p:regular r:id="rId72"/>
    </p:embeddedFont>
    <p:embeddedFont>
      <p:font typeface="ＭＳ Ｐゴシック" panose="020B0600070205080204" pitchFamily="34" charset="-128"/>
      <p:regular r:id="rId73"/>
    </p:embeddedFont>
    <p:embeddedFont>
      <p:font typeface="Oswald" panose="020B0604020202020204" charset="0"/>
      <p:regular r:id="rId74"/>
      <p:bold r:id="rId75"/>
    </p:embeddedFont>
    <p:embeddedFont>
      <p:font typeface="Palatino Linotype" panose="02040502050505030304" pitchFamily="18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97" roundtripDataSignature="AMtx7mgR1LlEbHjCM7lNJ814q5EI7u9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402E9-299C-BEC2-D89A-98C0F7A54FAC}" v="2" dt="2020-07-30T01:15:20.327"/>
    <p1510:client id="{8C43D8CC-A4A3-6E13-A6D1-D882D27F81EB}" v="35" dt="2020-07-30T01:20:00.507"/>
  </p1510:revLst>
</p1510:revInfo>
</file>

<file path=ppt/tableStyles.xml><?xml version="1.0" encoding="utf-8"?>
<a:tblStyleLst xmlns:a="http://schemas.openxmlformats.org/drawingml/2006/main" def="{5A400968-9BC4-4FE6-88F3-DB3BCD77C3E5}">
  <a:tblStyle styleId="{5A400968-9BC4-4FE6-88F3-DB3BCD77C3E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D"/>
          </a:solidFill>
        </a:fill>
      </a:tcStyle>
    </a:wholeTbl>
    <a:band1H>
      <a:tcTxStyle b="off" i="off"/>
      <a:tcStyle>
        <a:tcBdr/>
        <a:fill>
          <a:solidFill>
            <a:srgbClr val="CADCD9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CD9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1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61" Type="http://schemas.openxmlformats.org/officeDocument/2006/relationships/slide" Target="slides/slide6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K.R (CSE)" userId="S::j_bindu@cb.amrita.edu::ce9ce353-3c4c-45ef-953b-b22b4870ac55" providerId="AD" clId="Web-{8C43D8CC-A4A3-6E13-A6D1-D882D27F81EB}"/>
    <pc:docChg chg="addSld modSld">
      <pc:chgData name="Bindu K.R (CSE)" userId="S::j_bindu@cb.amrita.edu::ce9ce353-3c4c-45ef-953b-b22b4870ac55" providerId="AD" clId="Web-{8C43D8CC-A4A3-6E13-A6D1-D882D27F81EB}" dt="2020-07-30T01:20:00.507" v="34" actId="20577"/>
      <pc:docMkLst>
        <pc:docMk/>
      </pc:docMkLst>
      <pc:sldChg chg="addSp delSp modSp add replId">
        <pc:chgData name="Bindu K.R (CSE)" userId="S::j_bindu@cb.amrita.edu::ce9ce353-3c4c-45ef-953b-b22b4870ac55" providerId="AD" clId="Web-{8C43D8CC-A4A3-6E13-A6D1-D882D27F81EB}" dt="2020-07-30T01:20:00.507" v="34" actId="20577"/>
        <pc:sldMkLst>
          <pc:docMk/>
          <pc:sldMk cId="1381753825" sldId="411"/>
        </pc:sldMkLst>
        <pc:spChg chg="mod">
          <ac:chgData name="Bindu K.R (CSE)" userId="S::j_bindu@cb.amrita.edu::ce9ce353-3c4c-45ef-953b-b22b4870ac55" providerId="AD" clId="Web-{8C43D8CC-A4A3-6E13-A6D1-D882D27F81EB}" dt="2020-07-30T01:20:00.507" v="34" actId="20577"/>
          <ac:spMkLst>
            <pc:docMk/>
            <pc:sldMk cId="1381753825" sldId="411"/>
            <ac:spMk id="3" creationId="{00000000-0000-0000-0000-000000000000}"/>
          </ac:spMkLst>
        </pc:spChg>
        <pc:picChg chg="add del mod">
          <ac:chgData name="Bindu K.R (CSE)" userId="S::j_bindu@cb.amrita.edu::ce9ce353-3c4c-45ef-953b-b22b4870ac55" providerId="AD" clId="Web-{8C43D8CC-A4A3-6E13-A6D1-D882D27F81EB}" dt="2020-07-30T01:17:05.809" v="2"/>
          <ac:picMkLst>
            <pc:docMk/>
            <pc:sldMk cId="1381753825" sldId="411"/>
            <ac:picMk id="5" creationId="{652D1407-2FA1-4AC3-9110-255D85E80657}"/>
          </ac:picMkLst>
        </pc:picChg>
      </pc:sldChg>
    </pc:docChg>
  </pc:docChgLst>
  <pc:docChgLst>
    <pc:chgData name="Bindu K.R (CSE)" userId="S::j_bindu@cb.amrita.edu::ce9ce353-3c4c-45ef-953b-b22b4870ac55" providerId="AD" clId="Web-{59E402E9-299C-BEC2-D89A-98C0F7A54FAC}"/>
    <pc:docChg chg="modSld">
      <pc:chgData name="Bindu K.R (CSE)" userId="S::j_bindu@cb.amrita.edu::ce9ce353-3c4c-45ef-953b-b22b4870ac55" providerId="AD" clId="Web-{59E402E9-299C-BEC2-D89A-98C0F7A54FAC}" dt="2020-07-30T01:15:20.327" v="1" actId="20577"/>
      <pc:docMkLst>
        <pc:docMk/>
      </pc:docMkLst>
      <pc:sldChg chg="modSp">
        <pc:chgData name="Bindu K.R (CSE)" userId="S::j_bindu@cb.amrita.edu::ce9ce353-3c4c-45ef-953b-b22b4870ac55" providerId="AD" clId="Web-{59E402E9-299C-BEC2-D89A-98C0F7A54FAC}" dt="2020-07-30T01:15:20.327" v="1" actId="20577"/>
        <pc:sldMkLst>
          <pc:docMk/>
          <pc:sldMk cId="0" sldId="256"/>
        </pc:sldMkLst>
        <pc:spChg chg="mod">
          <ac:chgData name="Bindu K.R (CSE)" userId="S::j_bindu@cb.amrita.edu::ce9ce353-3c4c-45ef-953b-b22b4870ac55" providerId="AD" clId="Web-{59E402E9-299C-BEC2-D89A-98C0F7A54FAC}" dt="2020-07-30T01:15:20.327" v="1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D1ADD-6E46-449C-84AC-7D75942FF840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CF3C9-609C-42D4-9FC8-595FE9B2F105}">
      <dgm:prSet phldrT="[Text]"/>
      <dgm:spPr/>
      <dgm:t>
        <a:bodyPr/>
        <a:lstStyle/>
        <a:p>
          <a:r>
            <a:rPr lang="en-US"/>
            <a:t>Relational Query Language</a:t>
          </a:r>
        </a:p>
      </dgm:t>
    </dgm:pt>
    <dgm:pt modelId="{BC7E42C4-7C2F-406C-B503-5765C77E7AD8}" type="parTrans" cxnId="{85FCEB5D-009A-4402-B4D7-2624838E3843}">
      <dgm:prSet/>
      <dgm:spPr/>
      <dgm:t>
        <a:bodyPr/>
        <a:lstStyle/>
        <a:p>
          <a:endParaRPr lang="en-US"/>
        </a:p>
      </dgm:t>
    </dgm:pt>
    <dgm:pt modelId="{4AEE0528-3BBD-44B3-8B94-11922E19DA23}" type="sibTrans" cxnId="{85FCEB5D-009A-4402-B4D7-2624838E3843}">
      <dgm:prSet/>
      <dgm:spPr/>
      <dgm:t>
        <a:bodyPr/>
        <a:lstStyle/>
        <a:p>
          <a:endParaRPr lang="en-US"/>
        </a:p>
      </dgm:t>
    </dgm:pt>
    <dgm:pt modelId="{59575C06-EF45-471B-AB21-D6AD9CF7750C}">
      <dgm:prSet phldrT="[Text]"/>
      <dgm:spPr/>
      <dgm:t>
        <a:bodyPr/>
        <a:lstStyle/>
        <a:p>
          <a:r>
            <a:rPr lang="en-US"/>
            <a:t>Procedural</a:t>
          </a:r>
        </a:p>
      </dgm:t>
    </dgm:pt>
    <dgm:pt modelId="{0C8F3318-70F9-41C6-ACC5-194C5F9991A1}" type="parTrans" cxnId="{8DC6FCEE-F67E-4C1F-AA0C-A26151A7BD7A}">
      <dgm:prSet/>
      <dgm:spPr/>
      <dgm:t>
        <a:bodyPr/>
        <a:lstStyle/>
        <a:p>
          <a:endParaRPr lang="en-US"/>
        </a:p>
      </dgm:t>
    </dgm:pt>
    <dgm:pt modelId="{65F5776F-6250-4245-A4E6-604F213A9905}" type="sibTrans" cxnId="{8DC6FCEE-F67E-4C1F-AA0C-A26151A7BD7A}">
      <dgm:prSet/>
      <dgm:spPr/>
      <dgm:t>
        <a:bodyPr/>
        <a:lstStyle/>
        <a:p>
          <a:endParaRPr lang="en-US"/>
        </a:p>
      </dgm:t>
    </dgm:pt>
    <dgm:pt modelId="{0761DB81-6A8F-4A34-B5C7-BD9774949104}">
      <dgm:prSet phldrT="[Text]"/>
      <dgm:spPr/>
      <dgm:t>
        <a:bodyPr/>
        <a:lstStyle/>
        <a:p>
          <a:r>
            <a:rPr lang="en-US"/>
            <a:t>Relational Calculus</a:t>
          </a:r>
        </a:p>
      </dgm:t>
    </dgm:pt>
    <dgm:pt modelId="{7B3B133D-1A23-40F7-9D7B-649A0A5C5C0F}" type="parTrans" cxnId="{4CCBB9AD-EA85-4DD3-BB51-A869109712AE}">
      <dgm:prSet/>
      <dgm:spPr/>
      <dgm:t>
        <a:bodyPr/>
        <a:lstStyle/>
        <a:p>
          <a:endParaRPr lang="en-US"/>
        </a:p>
      </dgm:t>
    </dgm:pt>
    <dgm:pt modelId="{3A676873-6B62-4B27-A10B-945AB645447E}" type="sibTrans" cxnId="{4CCBB9AD-EA85-4DD3-BB51-A869109712AE}">
      <dgm:prSet/>
      <dgm:spPr/>
      <dgm:t>
        <a:bodyPr/>
        <a:lstStyle/>
        <a:p>
          <a:endParaRPr lang="en-US"/>
        </a:p>
      </dgm:t>
    </dgm:pt>
    <dgm:pt modelId="{AE00201E-D874-4ED8-B86D-1C2C44F205AE}">
      <dgm:prSet phldrT="[Text]"/>
      <dgm:spPr/>
      <dgm:t>
        <a:bodyPr/>
        <a:lstStyle/>
        <a:p>
          <a:r>
            <a:rPr lang="en-US"/>
            <a:t>Non Procedural</a:t>
          </a:r>
        </a:p>
      </dgm:t>
    </dgm:pt>
    <dgm:pt modelId="{86F1E99A-B1D5-402A-B239-1A2E2F94212A}" type="parTrans" cxnId="{456292D0-CA8C-4A8B-ACCE-A2C83175CF21}">
      <dgm:prSet/>
      <dgm:spPr/>
      <dgm:t>
        <a:bodyPr/>
        <a:lstStyle/>
        <a:p>
          <a:endParaRPr lang="en-US"/>
        </a:p>
      </dgm:t>
    </dgm:pt>
    <dgm:pt modelId="{5F94945A-67BD-47EB-968E-D43BC4835B4C}" type="sibTrans" cxnId="{456292D0-CA8C-4A8B-ACCE-A2C83175CF21}">
      <dgm:prSet/>
      <dgm:spPr/>
      <dgm:t>
        <a:bodyPr/>
        <a:lstStyle/>
        <a:p>
          <a:endParaRPr lang="en-US"/>
        </a:p>
      </dgm:t>
    </dgm:pt>
    <dgm:pt modelId="{5D50AC0A-48FB-4E29-9034-5704807445E7}">
      <dgm:prSet/>
      <dgm:spPr/>
      <dgm:t>
        <a:bodyPr/>
        <a:lstStyle/>
        <a:p>
          <a:r>
            <a:rPr lang="en-US"/>
            <a:t>Relational Algebra</a:t>
          </a:r>
        </a:p>
      </dgm:t>
    </dgm:pt>
    <dgm:pt modelId="{9C6632F1-733B-4F30-A6F8-098FC53879E5}" type="parTrans" cxnId="{248979B6-22BC-4DE4-82C9-69DD1EEDEA59}">
      <dgm:prSet/>
      <dgm:spPr/>
      <dgm:t>
        <a:bodyPr/>
        <a:lstStyle/>
        <a:p>
          <a:endParaRPr lang="en-US"/>
        </a:p>
      </dgm:t>
    </dgm:pt>
    <dgm:pt modelId="{89553E0D-B80B-4551-A623-572FA5658DA3}" type="sibTrans" cxnId="{248979B6-22BC-4DE4-82C9-69DD1EEDEA59}">
      <dgm:prSet/>
      <dgm:spPr/>
      <dgm:t>
        <a:bodyPr/>
        <a:lstStyle/>
        <a:p>
          <a:endParaRPr lang="en-US"/>
        </a:p>
      </dgm:t>
    </dgm:pt>
    <dgm:pt modelId="{A8B6989B-E7F7-4FD2-B83F-C436215B8B32}" type="pres">
      <dgm:prSet presAssocID="{C0CD1ADD-6E46-449C-84AC-7D75942FF8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4CDEAB-B848-4E8A-92F4-8C88C25F2695}" type="pres">
      <dgm:prSet presAssocID="{995CF3C9-609C-42D4-9FC8-595FE9B2F105}" presName="hierRoot1" presStyleCnt="0">
        <dgm:presLayoutVars>
          <dgm:hierBranch val="init"/>
        </dgm:presLayoutVars>
      </dgm:prSet>
      <dgm:spPr/>
    </dgm:pt>
    <dgm:pt modelId="{0B600737-61BC-4E36-AD35-C118B8BC6003}" type="pres">
      <dgm:prSet presAssocID="{995CF3C9-609C-42D4-9FC8-595FE9B2F105}" presName="rootComposite1" presStyleCnt="0"/>
      <dgm:spPr/>
    </dgm:pt>
    <dgm:pt modelId="{286FD8DF-E588-4DE5-AEBD-BAB061B17D3A}" type="pres">
      <dgm:prSet presAssocID="{995CF3C9-609C-42D4-9FC8-595FE9B2F10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5E9C86-B984-4B56-A7E3-394A3B23EF95}" type="pres">
      <dgm:prSet presAssocID="{995CF3C9-609C-42D4-9FC8-595FE9B2F10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CD57C91-DB4C-4F94-B8B1-8FFAA7077B2F}" type="pres">
      <dgm:prSet presAssocID="{995CF3C9-609C-42D4-9FC8-595FE9B2F105}" presName="hierChild2" presStyleCnt="0"/>
      <dgm:spPr/>
    </dgm:pt>
    <dgm:pt modelId="{310AD379-6C52-46C3-AB7E-6E1B8C9FECF4}" type="pres">
      <dgm:prSet presAssocID="{0C8F3318-70F9-41C6-ACC5-194C5F9991A1}" presName="Name64" presStyleLbl="parChTrans1D2" presStyleIdx="0" presStyleCnt="2"/>
      <dgm:spPr/>
      <dgm:t>
        <a:bodyPr/>
        <a:lstStyle/>
        <a:p>
          <a:endParaRPr lang="en-US"/>
        </a:p>
      </dgm:t>
    </dgm:pt>
    <dgm:pt modelId="{D55D5ADF-2E55-440B-A193-2DA647EEEF5E}" type="pres">
      <dgm:prSet presAssocID="{59575C06-EF45-471B-AB21-D6AD9CF7750C}" presName="hierRoot2" presStyleCnt="0">
        <dgm:presLayoutVars>
          <dgm:hierBranch val="init"/>
        </dgm:presLayoutVars>
      </dgm:prSet>
      <dgm:spPr/>
    </dgm:pt>
    <dgm:pt modelId="{07523A72-38F7-415D-A607-1D071AEC7060}" type="pres">
      <dgm:prSet presAssocID="{59575C06-EF45-471B-AB21-D6AD9CF7750C}" presName="rootComposite" presStyleCnt="0"/>
      <dgm:spPr/>
    </dgm:pt>
    <dgm:pt modelId="{682D8E21-564A-4A37-A280-1FA972A5B7E0}" type="pres">
      <dgm:prSet presAssocID="{59575C06-EF45-471B-AB21-D6AD9CF775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127A9-1B2E-4797-BB80-0B4AFCC7F50C}" type="pres">
      <dgm:prSet presAssocID="{59575C06-EF45-471B-AB21-D6AD9CF7750C}" presName="rootConnector" presStyleLbl="node2" presStyleIdx="0" presStyleCnt="2"/>
      <dgm:spPr/>
      <dgm:t>
        <a:bodyPr/>
        <a:lstStyle/>
        <a:p>
          <a:endParaRPr lang="en-US"/>
        </a:p>
      </dgm:t>
    </dgm:pt>
    <dgm:pt modelId="{7EF8E3F7-D7C6-4C8F-BD82-A622922E95AF}" type="pres">
      <dgm:prSet presAssocID="{59575C06-EF45-471B-AB21-D6AD9CF7750C}" presName="hierChild4" presStyleCnt="0"/>
      <dgm:spPr/>
    </dgm:pt>
    <dgm:pt modelId="{6AE9A488-CC3A-455E-99E5-1F99A98B49BA}" type="pres">
      <dgm:prSet presAssocID="{7B3B133D-1A23-40F7-9D7B-649A0A5C5C0F}" presName="Name64" presStyleLbl="parChTrans1D3" presStyleIdx="0" presStyleCnt="2"/>
      <dgm:spPr/>
      <dgm:t>
        <a:bodyPr/>
        <a:lstStyle/>
        <a:p>
          <a:endParaRPr lang="en-US"/>
        </a:p>
      </dgm:t>
    </dgm:pt>
    <dgm:pt modelId="{7ED6350D-1C19-432C-BF9E-4301842D65F2}" type="pres">
      <dgm:prSet presAssocID="{0761DB81-6A8F-4A34-B5C7-BD9774949104}" presName="hierRoot2" presStyleCnt="0">
        <dgm:presLayoutVars>
          <dgm:hierBranch val="init"/>
        </dgm:presLayoutVars>
      </dgm:prSet>
      <dgm:spPr/>
    </dgm:pt>
    <dgm:pt modelId="{809D366D-C920-4395-BD59-0809D8166EAC}" type="pres">
      <dgm:prSet presAssocID="{0761DB81-6A8F-4A34-B5C7-BD9774949104}" presName="rootComposite" presStyleCnt="0"/>
      <dgm:spPr/>
    </dgm:pt>
    <dgm:pt modelId="{BB759F2C-E638-4266-A2B6-AEF281D3F8FE}" type="pres">
      <dgm:prSet presAssocID="{0761DB81-6A8F-4A34-B5C7-BD977494910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F0E20B-F2FD-4ABF-B1FE-146530C88ABA}" type="pres">
      <dgm:prSet presAssocID="{0761DB81-6A8F-4A34-B5C7-BD9774949104}" presName="rootConnector" presStyleLbl="node3" presStyleIdx="0" presStyleCnt="2"/>
      <dgm:spPr/>
      <dgm:t>
        <a:bodyPr/>
        <a:lstStyle/>
        <a:p>
          <a:endParaRPr lang="en-US"/>
        </a:p>
      </dgm:t>
    </dgm:pt>
    <dgm:pt modelId="{BD70A5B0-A518-4231-82B8-EFBA94FD87A5}" type="pres">
      <dgm:prSet presAssocID="{0761DB81-6A8F-4A34-B5C7-BD9774949104}" presName="hierChild4" presStyleCnt="0"/>
      <dgm:spPr/>
    </dgm:pt>
    <dgm:pt modelId="{898DE251-E03C-4A88-9314-0B6D40A01B32}" type="pres">
      <dgm:prSet presAssocID="{0761DB81-6A8F-4A34-B5C7-BD9774949104}" presName="hierChild5" presStyleCnt="0"/>
      <dgm:spPr/>
    </dgm:pt>
    <dgm:pt modelId="{146E522D-436E-4598-9A3B-67A953EB6501}" type="pres">
      <dgm:prSet presAssocID="{59575C06-EF45-471B-AB21-D6AD9CF7750C}" presName="hierChild5" presStyleCnt="0"/>
      <dgm:spPr/>
    </dgm:pt>
    <dgm:pt modelId="{50AA8626-0312-4902-908E-7803F2C55714}" type="pres">
      <dgm:prSet presAssocID="{86F1E99A-B1D5-402A-B239-1A2E2F94212A}" presName="Name64" presStyleLbl="parChTrans1D2" presStyleIdx="1" presStyleCnt="2"/>
      <dgm:spPr/>
      <dgm:t>
        <a:bodyPr/>
        <a:lstStyle/>
        <a:p>
          <a:endParaRPr lang="en-US"/>
        </a:p>
      </dgm:t>
    </dgm:pt>
    <dgm:pt modelId="{9014CBFD-3687-47DD-B8DC-9054100151BA}" type="pres">
      <dgm:prSet presAssocID="{AE00201E-D874-4ED8-B86D-1C2C44F205AE}" presName="hierRoot2" presStyleCnt="0">
        <dgm:presLayoutVars>
          <dgm:hierBranch val="init"/>
        </dgm:presLayoutVars>
      </dgm:prSet>
      <dgm:spPr/>
    </dgm:pt>
    <dgm:pt modelId="{8272B41C-8C45-4026-8340-097515254EAB}" type="pres">
      <dgm:prSet presAssocID="{AE00201E-D874-4ED8-B86D-1C2C44F205AE}" presName="rootComposite" presStyleCnt="0"/>
      <dgm:spPr/>
    </dgm:pt>
    <dgm:pt modelId="{DB58E821-4B65-40A4-9260-501B957B3382}" type="pres">
      <dgm:prSet presAssocID="{AE00201E-D874-4ED8-B86D-1C2C44F205A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6DAB5-0493-4F5E-87CE-5E705DA5B7FB}" type="pres">
      <dgm:prSet presAssocID="{AE00201E-D874-4ED8-B86D-1C2C44F205A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BDA817F-C5D2-4BAE-8ADB-1AB7B4F27144}" type="pres">
      <dgm:prSet presAssocID="{AE00201E-D874-4ED8-B86D-1C2C44F205AE}" presName="hierChild4" presStyleCnt="0"/>
      <dgm:spPr/>
    </dgm:pt>
    <dgm:pt modelId="{11D32558-C1F6-4D82-94EE-C9C2E098118D}" type="pres">
      <dgm:prSet presAssocID="{9C6632F1-733B-4F30-A6F8-098FC53879E5}" presName="Name64" presStyleLbl="parChTrans1D3" presStyleIdx="1" presStyleCnt="2"/>
      <dgm:spPr/>
      <dgm:t>
        <a:bodyPr/>
        <a:lstStyle/>
        <a:p>
          <a:endParaRPr lang="en-US"/>
        </a:p>
      </dgm:t>
    </dgm:pt>
    <dgm:pt modelId="{C5FD8DF5-030A-4D36-984F-50E56060715B}" type="pres">
      <dgm:prSet presAssocID="{5D50AC0A-48FB-4E29-9034-5704807445E7}" presName="hierRoot2" presStyleCnt="0">
        <dgm:presLayoutVars>
          <dgm:hierBranch val="init"/>
        </dgm:presLayoutVars>
      </dgm:prSet>
      <dgm:spPr/>
    </dgm:pt>
    <dgm:pt modelId="{64B11D33-3C1C-4939-A885-19969618C247}" type="pres">
      <dgm:prSet presAssocID="{5D50AC0A-48FB-4E29-9034-5704807445E7}" presName="rootComposite" presStyleCnt="0"/>
      <dgm:spPr/>
    </dgm:pt>
    <dgm:pt modelId="{5F4B87A3-4974-43E6-AA39-4CD368E1A71D}" type="pres">
      <dgm:prSet presAssocID="{5D50AC0A-48FB-4E29-9034-5704807445E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2625FC-8C8C-4F1F-8922-8BEF230CD261}" type="pres">
      <dgm:prSet presAssocID="{5D50AC0A-48FB-4E29-9034-5704807445E7}" presName="rootConnector" presStyleLbl="node3" presStyleIdx="1" presStyleCnt="2"/>
      <dgm:spPr/>
      <dgm:t>
        <a:bodyPr/>
        <a:lstStyle/>
        <a:p>
          <a:endParaRPr lang="en-US"/>
        </a:p>
      </dgm:t>
    </dgm:pt>
    <dgm:pt modelId="{2D14C654-DCEA-45B4-B87F-DBA3EC266F87}" type="pres">
      <dgm:prSet presAssocID="{5D50AC0A-48FB-4E29-9034-5704807445E7}" presName="hierChild4" presStyleCnt="0"/>
      <dgm:spPr/>
    </dgm:pt>
    <dgm:pt modelId="{C3B30F4B-1B2B-4A82-B84D-833D563C33C9}" type="pres">
      <dgm:prSet presAssocID="{5D50AC0A-48FB-4E29-9034-5704807445E7}" presName="hierChild5" presStyleCnt="0"/>
      <dgm:spPr/>
    </dgm:pt>
    <dgm:pt modelId="{C65D6309-FFC6-4D51-A208-40FAC6A61E08}" type="pres">
      <dgm:prSet presAssocID="{AE00201E-D874-4ED8-B86D-1C2C44F205AE}" presName="hierChild5" presStyleCnt="0"/>
      <dgm:spPr/>
    </dgm:pt>
    <dgm:pt modelId="{3484DC2C-8577-4643-9DFC-AF3155100200}" type="pres">
      <dgm:prSet presAssocID="{995CF3C9-609C-42D4-9FC8-595FE9B2F105}" presName="hierChild3" presStyleCnt="0"/>
      <dgm:spPr/>
    </dgm:pt>
  </dgm:ptLst>
  <dgm:cxnLst>
    <dgm:cxn modelId="{248979B6-22BC-4DE4-82C9-69DD1EEDEA59}" srcId="{AE00201E-D874-4ED8-B86D-1C2C44F205AE}" destId="{5D50AC0A-48FB-4E29-9034-5704807445E7}" srcOrd="0" destOrd="0" parTransId="{9C6632F1-733B-4F30-A6F8-098FC53879E5}" sibTransId="{89553E0D-B80B-4551-A623-572FA5658DA3}"/>
    <dgm:cxn modelId="{15CE07D7-E29F-4C3C-AD7D-83EEEB48586F}" type="presOf" srcId="{995CF3C9-609C-42D4-9FC8-595FE9B2F105}" destId="{286FD8DF-E588-4DE5-AEBD-BAB061B17D3A}" srcOrd="0" destOrd="0" presId="urn:microsoft.com/office/officeart/2009/3/layout/HorizontalOrganizationChart"/>
    <dgm:cxn modelId="{F975727C-9B54-4D82-99B7-5037CE152609}" type="presOf" srcId="{0761DB81-6A8F-4A34-B5C7-BD9774949104}" destId="{BB759F2C-E638-4266-A2B6-AEF281D3F8FE}" srcOrd="0" destOrd="0" presId="urn:microsoft.com/office/officeart/2009/3/layout/HorizontalOrganizationChart"/>
    <dgm:cxn modelId="{4CCBB9AD-EA85-4DD3-BB51-A869109712AE}" srcId="{59575C06-EF45-471B-AB21-D6AD9CF7750C}" destId="{0761DB81-6A8F-4A34-B5C7-BD9774949104}" srcOrd="0" destOrd="0" parTransId="{7B3B133D-1A23-40F7-9D7B-649A0A5C5C0F}" sibTransId="{3A676873-6B62-4B27-A10B-945AB645447E}"/>
    <dgm:cxn modelId="{68C63DCE-9143-4DE5-8D48-00C5B0568935}" type="presOf" srcId="{59575C06-EF45-471B-AB21-D6AD9CF7750C}" destId="{F72127A9-1B2E-4797-BB80-0B4AFCC7F50C}" srcOrd="1" destOrd="0" presId="urn:microsoft.com/office/officeart/2009/3/layout/HorizontalOrganizationChart"/>
    <dgm:cxn modelId="{B368C43E-77EF-4CAC-BEF0-63EAD5C7EC38}" type="presOf" srcId="{AE00201E-D874-4ED8-B86D-1C2C44F205AE}" destId="{6986DAB5-0493-4F5E-87CE-5E705DA5B7FB}" srcOrd="1" destOrd="0" presId="urn:microsoft.com/office/officeart/2009/3/layout/HorizontalOrganizationChart"/>
    <dgm:cxn modelId="{2577B680-C528-46BF-9002-9CB53BC7871E}" type="presOf" srcId="{59575C06-EF45-471B-AB21-D6AD9CF7750C}" destId="{682D8E21-564A-4A37-A280-1FA972A5B7E0}" srcOrd="0" destOrd="0" presId="urn:microsoft.com/office/officeart/2009/3/layout/HorizontalOrganizationChart"/>
    <dgm:cxn modelId="{D9FF309C-C913-46EB-A958-B6BF25782F41}" type="presOf" srcId="{C0CD1ADD-6E46-449C-84AC-7D75942FF840}" destId="{A8B6989B-E7F7-4FD2-B83F-C436215B8B32}" srcOrd="0" destOrd="0" presId="urn:microsoft.com/office/officeart/2009/3/layout/HorizontalOrganizationChart"/>
    <dgm:cxn modelId="{0307DD35-0251-4B79-B27F-CD03CE6A6768}" type="presOf" srcId="{86F1E99A-B1D5-402A-B239-1A2E2F94212A}" destId="{50AA8626-0312-4902-908E-7803F2C55714}" srcOrd="0" destOrd="0" presId="urn:microsoft.com/office/officeart/2009/3/layout/HorizontalOrganizationChart"/>
    <dgm:cxn modelId="{F684166A-22C6-44A1-BE75-531C5065E750}" type="presOf" srcId="{5D50AC0A-48FB-4E29-9034-5704807445E7}" destId="{4D2625FC-8C8C-4F1F-8922-8BEF230CD261}" srcOrd="1" destOrd="0" presId="urn:microsoft.com/office/officeart/2009/3/layout/HorizontalOrganizationChart"/>
    <dgm:cxn modelId="{B8A068A7-6DFB-4234-AC2A-5AE160732ED2}" type="presOf" srcId="{0761DB81-6A8F-4A34-B5C7-BD9774949104}" destId="{BFF0E20B-F2FD-4ABF-B1FE-146530C88ABA}" srcOrd="1" destOrd="0" presId="urn:microsoft.com/office/officeart/2009/3/layout/HorizontalOrganizationChart"/>
    <dgm:cxn modelId="{3ED6FB33-AAEB-48C9-86FC-00DA82641B6C}" type="presOf" srcId="{AE00201E-D874-4ED8-B86D-1C2C44F205AE}" destId="{DB58E821-4B65-40A4-9260-501B957B3382}" srcOrd="0" destOrd="0" presId="urn:microsoft.com/office/officeart/2009/3/layout/HorizontalOrganizationChart"/>
    <dgm:cxn modelId="{8DC6FCEE-F67E-4C1F-AA0C-A26151A7BD7A}" srcId="{995CF3C9-609C-42D4-9FC8-595FE9B2F105}" destId="{59575C06-EF45-471B-AB21-D6AD9CF7750C}" srcOrd="0" destOrd="0" parTransId="{0C8F3318-70F9-41C6-ACC5-194C5F9991A1}" sibTransId="{65F5776F-6250-4245-A4E6-604F213A9905}"/>
    <dgm:cxn modelId="{8511C89C-F3C6-4C6C-A976-5F98E40A40D0}" type="presOf" srcId="{5D50AC0A-48FB-4E29-9034-5704807445E7}" destId="{5F4B87A3-4974-43E6-AA39-4CD368E1A71D}" srcOrd="0" destOrd="0" presId="urn:microsoft.com/office/officeart/2009/3/layout/HorizontalOrganizationChart"/>
    <dgm:cxn modelId="{56BD6132-FD0B-4AF2-8E3E-3D19C333A3C3}" type="presOf" srcId="{0C8F3318-70F9-41C6-ACC5-194C5F9991A1}" destId="{310AD379-6C52-46C3-AB7E-6E1B8C9FECF4}" srcOrd="0" destOrd="0" presId="urn:microsoft.com/office/officeart/2009/3/layout/HorizontalOrganizationChart"/>
    <dgm:cxn modelId="{A9F4BD45-4251-4F04-AFE4-D3F7E0E87B7C}" type="presOf" srcId="{7B3B133D-1A23-40F7-9D7B-649A0A5C5C0F}" destId="{6AE9A488-CC3A-455E-99E5-1F99A98B49BA}" srcOrd="0" destOrd="0" presId="urn:microsoft.com/office/officeart/2009/3/layout/HorizontalOrganizationChart"/>
    <dgm:cxn modelId="{456292D0-CA8C-4A8B-ACCE-A2C83175CF21}" srcId="{995CF3C9-609C-42D4-9FC8-595FE9B2F105}" destId="{AE00201E-D874-4ED8-B86D-1C2C44F205AE}" srcOrd="1" destOrd="0" parTransId="{86F1E99A-B1D5-402A-B239-1A2E2F94212A}" sibTransId="{5F94945A-67BD-47EB-968E-D43BC4835B4C}"/>
    <dgm:cxn modelId="{7AEEFEA6-88B5-4603-82BD-DCA5AAB76395}" type="presOf" srcId="{9C6632F1-733B-4F30-A6F8-098FC53879E5}" destId="{11D32558-C1F6-4D82-94EE-C9C2E098118D}" srcOrd="0" destOrd="0" presId="urn:microsoft.com/office/officeart/2009/3/layout/HorizontalOrganizationChart"/>
    <dgm:cxn modelId="{85FCEB5D-009A-4402-B4D7-2624838E3843}" srcId="{C0CD1ADD-6E46-449C-84AC-7D75942FF840}" destId="{995CF3C9-609C-42D4-9FC8-595FE9B2F105}" srcOrd="0" destOrd="0" parTransId="{BC7E42C4-7C2F-406C-B503-5765C77E7AD8}" sibTransId="{4AEE0528-3BBD-44B3-8B94-11922E19DA23}"/>
    <dgm:cxn modelId="{6B88E626-8F15-42F9-B426-FD121A2CB8D6}" type="presOf" srcId="{995CF3C9-609C-42D4-9FC8-595FE9B2F105}" destId="{745E9C86-B984-4B56-A7E3-394A3B23EF95}" srcOrd="1" destOrd="0" presId="urn:microsoft.com/office/officeart/2009/3/layout/HorizontalOrganizationChart"/>
    <dgm:cxn modelId="{62E04266-F550-49CC-9F34-039B3F606E5D}" type="presParOf" srcId="{A8B6989B-E7F7-4FD2-B83F-C436215B8B32}" destId="{2C4CDEAB-B848-4E8A-92F4-8C88C25F2695}" srcOrd="0" destOrd="0" presId="urn:microsoft.com/office/officeart/2009/3/layout/HorizontalOrganizationChart"/>
    <dgm:cxn modelId="{80427E0F-BA18-47FE-BD77-BC20F1154C5D}" type="presParOf" srcId="{2C4CDEAB-B848-4E8A-92F4-8C88C25F2695}" destId="{0B600737-61BC-4E36-AD35-C118B8BC6003}" srcOrd="0" destOrd="0" presId="urn:microsoft.com/office/officeart/2009/3/layout/HorizontalOrganizationChart"/>
    <dgm:cxn modelId="{E9008FBF-91DB-4247-93AF-90E1E01B63BD}" type="presParOf" srcId="{0B600737-61BC-4E36-AD35-C118B8BC6003}" destId="{286FD8DF-E588-4DE5-AEBD-BAB061B17D3A}" srcOrd="0" destOrd="0" presId="urn:microsoft.com/office/officeart/2009/3/layout/HorizontalOrganizationChart"/>
    <dgm:cxn modelId="{0289828A-B559-4471-819D-8DC8F17371AE}" type="presParOf" srcId="{0B600737-61BC-4E36-AD35-C118B8BC6003}" destId="{745E9C86-B984-4B56-A7E3-394A3B23EF95}" srcOrd="1" destOrd="0" presId="urn:microsoft.com/office/officeart/2009/3/layout/HorizontalOrganizationChart"/>
    <dgm:cxn modelId="{514E529A-EFBE-42A0-B231-2AE06938FDC5}" type="presParOf" srcId="{2C4CDEAB-B848-4E8A-92F4-8C88C25F2695}" destId="{DCD57C91-DB4C-4F94-B8B1-8FFAA7077B2F}" srcOrd="1" destOrd="0" presId="urn:microsoft.com/office/officeart/2009/3/layout/HorizontalOrganizationChart"/>
    <dgm:cxn modelId="{9E193A7A-4E08-47D0-BE72-951F1998DA31}" type="presParOf" srcId="{DCD57C91-DB4C-4F94-B8B1-8FFAA7077B2F}" destId="{310AD379-6C52-46C3-AB7E-6E1B8C9FECF4}" srcOrd="0" destOrd="0" presId="urn:microsoft.com/office/officeart/2009/3/layout/HorizontalOrganizationChart"/>
    <dgm:cxn modelId="{77B19673-180F-497C-AD57-9B5C3B7CD6BB}" type="presParOf" srcId="{DCD57C91-DB4C-4F94-B8B1-8FFAA7077B2F}" destId="{D55D5ADF-2E55-440B-A193-2DA647EEEF5E}" srcOrd="1" destOrd="0" presId="urn:microsoft.com/office/officeart/2009/3/layout/HorizontalOrganizationChart"/>
    <dgm:cxn modelId="{556F9AE1-DF6E-4BCC-8B5A-E1B537DFBF84}" type="presParOf" srcId="{D55D5ADF-2E55-440B-A193-2DA647EEEF5E}" destId="{07523A72-38F7-415D-A607-1D071AEC7060}" srcOrd="0" destOrd="0" presId="urn:microsoft.com/office/officeart/2009/3/layout/HorizontalOrganizationChart"/>
    <dgm:cxn modelId="{61D7BBEE-8A6B-4657-8FDC-122C57BCFFEA}" type="presParOf" srcId="{07523A72-38F7-415D-A607-1D071AEC7060}" destId="{682D8E21-564A-4A37-A280-1FA972A5B7E0}" srcOrd="0" destOrd="0" presId="urn:microsoft.com/office/officeart/2009/3/layout/HorizontalOrganizationChart"/>
    <dgm:cxn modelId="{B12D1C80-F464-4E37-AEBA-A97BA23B469C}" type="presParOf" srcId="{07523A72-38F7-415D-A607-1D071AEC7060}" destId="{F72127A9-1B2E-4797-BB80-0B4AFCC7F50C}" srcOrd="1" destOrd="0" presId="urn:microsoft.com/office/officeart/2009/3/layout/HorizontalOrganizationChart"/>
    <dgm:cxn modelId="{4728B9AC-CE65-46E9-AF80-2073D7D630CE}" type="presParOf" srcId="{D55D5ADF-2E55-440B-A193-2DA647EEEF5E}" destId="{7EF8E3F7-D7C6-4C8F-BD82-A622922E95AF}" srcOrd="1" destOrd="0" presId="urn:microsoft.com/office/officeart/2009/3/layout/HorizontalOrganizationChart"/>
    <dgm:cxn modelId="{03D7E513-28D5-4858-9D34-EF6BE636B686}" type="presParOf" srcId="{7EF8E3F7-D7C6-4C8F-BD82-A622922E95AF}" destId="{6AE9A488-CC3A-455E-99E5-1F99A98B49BA}" srcOrd="0" destOrd="0" presId="urn:microsoft.com/office/officeart/2009/3/layout/HorizontalOrganizationChart"/>
    <dgm:cxn modelId="{A1C9E43D-B515-4465-ABFF-EC63D673EA63}" type="presParOf" srcId="{7EF8E3F7-D7C6-4C8F-BD82-A622922E95AF}" destId="{7ED6350D-1C19-432C-BF9E-4301842D65F2}" srcOrd="1" destOrd="0" presId="urn:microsoft.com/office/officeart/2009/3/layout/HorizontalOrganizationChart"/>
    <dgm:cxn modelId="{6803C3A2-2E27-412C-ACA0-8644CB45E6A0}" type="presParOf" srcId="{7ED6350D-1C19-432C-BF9E-4301842D65F2}" destId="{809D366D-C920-4395-BD59-0809D8166EAC}" srcOrd="0" destOrd="0" presId="urn:microsoft.com/office/officeart/2009/3/layout/HorizontalOrganizationChart"/>
    <dgm:cxn modelId="{412A2540-368F-40CC-9B63-C712CEC57020}" type="presParOf" srcId="{809D366D-C920-4395-BD59-0809D8166EAC}" destId="{BB759F2C-E638-4266-A2B6-AEF281D3F8FE}" srcOrd="0" destOrd="0" presId="urn:microsoft.com/office/officeart/2009/3/layout/HorizontalOrganizationChart"/>
    <dgm:cxn modelId="{7CC6D0D9-AB32-4776-8C98-E09ED4A4DA03}" type="presParOf" srcId="{809D366D-C920-4395-BD59-0809D8166EAC}" destId="{BFF0E20B-F2FD-4ABF-B1FE-146530C88ABA}" srcOrd="1" destOrd="0" presId="urn:microsoft.com/office/officeart/2009/3/layout/HorizontalOrganizationChart"/>
    <dgm:cxn modelId="{2C60CDCC-01E5-4D36-BAD0-573F8C806C18}" type="presParOf" srcId="{7ED6350D-1C19-432C-BF9E-4301842D65F2}" destId="{BD70A5B0-A518-4231-82B8-EFBA94FD87A5}" srcOrd="1" destOrd="0" presId="urn:microsoft.com/office/officeart/2009/3/layout/HorizontalOrganizationChart"/>
    <dgm:cxn modelId="{370CC8D9-DE12-4F9F-A33C-B98F55EAB72F}" type="presParOf" srcId="{7ED6350D-1C19-432C-BF9E-4301842D65F2}" destId="{898DE251-E03C-4A88-9314-0B6D40A01B32}" srcOrd="2" destOrd="0" presId="urn:microsoft.com/office/officeart/2009/3/layout/HorizontalOrganizationChart"/>
    <dgm:cxn modelId="{ABC31577-3BD7-4383-9FF2-9B155F323583}" type="presParOf" srcId="{D55D5ADF-2E55-440B-A193-2DA647EEEF5E}" destId="{146E522D-436E-4598-9A3B-67A953EB6501}" srcOrd="2" destOrd="0" presId="urn:microsoft.com/office/officeart/2009/3/layout/HorizontalOrganizationChart"/>
    <dgm:cxn modelId="{62EB920F-4C3A-43ED-B387-F96965F3FC85}" type="presParOf" srcId="{DCD57C91-DB4C-4F94-B8B1-8FFAA7077B2F}" destId="{50AA8626-0312-4902-908E-7803F2C55714}" srcOrd="2" destOrd="0" presId="urn:microsoft.com/office/officeart/2009/3/layout/HorizontalOrganizationChart"/>
    <dgm:cxn modelId="{4704296E-5A85-4D3E-B2D7-2D5574A78D9C}" type="presParOf" srcId="{DCD57C91-DB4C-4F94-B8B1-8FFAA7077B2F}" destId="{9014CBFD-3687-47DD-B8DC-9054100151BA}" srcOrd="3" destOrd="0" presId="urn:microsoft.com/office/officeart/2009/3/layout/HorizontalOrganizationChart"/>
    <dgm:cxn modelId="{77FCE694-DFB3-472C-BF06-D8053E9CA7EA}" type="presParOf" srcId="{9014CBFD-3687-47DD-B8DC-9054100151BA}" destId="{8272B41C-8C45-4026-8340-097515254EAB}" srcOrd="0" destOrd="0" presId="urn:microsoft.com/office/officeart/2009/3/layout/HorizontalOrganizationChart"/>
    <dgm:cxn modelId="{D03960FE-28C3-403C-9CD2-49B8834B103B}" type="presParOf" srcId="{8272B41C-8C45-4026-8340-097515254EAB}" destId="{DB58E821-4B65-40A4-9260-501B957B3382}" srcOrd="0" destOrd="0" presId="urn:microsoft.com/office/officeart/2009/3/layout/HorizontalOrganizationChart"/>
    <dgm:cxn modelId="{DCF32CCD-A762-4D28-BC17-95374EB0004B}" type="presParOf" srcId="{8272B41C-8C45-4026-8340-097515254EAB}" destId="{6986DAB5-0493-4F5E-87CE-5E705DA5B7FB}" srcOrd="1" destOrd="0" presId="urn:microsoft.com/office/officeart/2009/3/layout/HorizontalOrganizationChart"/>
    <dgm:cxn modelId="{71CDD410-5365-4F38-916B-ABA4076115BD}" type="presParOf" srcId="{9014CBFD-3687-47DD-B8DC-9054100151BA}" destId="{6BDA817F-C5D2-4BAE-8ADB-1AB7B4F27144}" srcOrd="1" destOrd="0" presId="urn:microsoft.com/office/officeart/2009/3/layout/HorizontalOrganizationChart"/>
    <dgm:cxn modelId="{4680A00E-60E2-4645-B21A-FCFA962DAC90}" type="presParOf" srcId="{6BDA817F-C5D2-4BAE-8ADB-1AB7B4F27144}" destId="{11D32558-C1F6-4D82-94EE-C9C2E098118D}" srcOrd="0" destOrd="0" presId="urn:microsoft.com/office/officeart/2009/3/layout/HorizontalOrganizationChart"/>
    <dgm:cxn modelId="{A7540B75-6948-40A1-844D-BDFB87A430EA}" type="presParOf" srcId="{6BDA817F-C5D2-4BAE-8ADB-1AB7B4F27144}" destId="{C5FD8DF5-030A-4D36-984F-50E56060715B}" srcOrd="1" destOrd="0" presId="urn:microsoft.com/office/officeart/2009/3/layout/HorizontalOrganizationChart"/>
    <dgm:cxn modelId="{BE25937F-5746-4EA3-819F-09D42BFF5F52}" type="presParOf" srcId="{C5FD8DF5-030A-4D36-984F-50E56060715B}" destId="{64B11D33-3C1C-4939-A885-19969618C247}" srcOrd="0" destOrd="0" presId="urn:microsoft.com/office/officeart/2009/3/layout/HorizontalOrganizationChart"/>
    <dgm:cxn modelId="{D62890E8-28F3-4483-AF42-339A00176182}" type="presParOf" srcId="{64B11D33-3C1C-4939-A885-19969618C247}" destId="{5F4B87A3-4974-43E6-AA39-4CD368E1A71D}" srcOrd="0" destOrd="0" presId="urn:microsoft.com/office/officeart/2009/3/layout/HorizontalOrganizationChart"/>
    <dgm:cxn modelId="{A9D51467-30AB-48F6-9978-001662B7F5D3}" type="presParOf" srcId="{64B11D33-3C1C-4939-A885-19969618C247}" destId="{4D2625FC-8C8C-4F1F-8922-8BEF230CD261}" srcOrd="1" destOrd="0" presId="urn:microsoft.com/office/officeart/2009/3/layout/HorizontalOrganizationChart"/>
    <dgm:cxn modelId="{7574ADF3-6E05-47AD-9DAD-E9B9F3AC1CB4}" type="presParOf" srcId="{C5FD8DF5-030A-4D36-984F-50E56060715B}" destId="{2D14C654-DCEA-45B4-B87F-DBA3EC266F87}" srcOrd="1" destOrd="0" presId="urn:microsoft.com/office/officeart/2009/3/layout/HorizontalOrganizationChart"/>
    <dgm:cxn modelId="{B7648D5B-B798-44F7-A114-02CAFA726B2E}" type="presParOf" srcId="{C5FD8DF5-030A-4D36-984F-50E56060715B}" destId="{C3B30F4B-1B2B-4A82-B84D-833D563C33C9}" srcOrd="2" destOrd="0" presId="urn:microsoft.com/office/officeart/2009/3/layout/HorizontalOrganizationChart"/>
    <dgm:cxn modelId="{E3123B76-4D12-4375-8416-13DE85C998DD}" type="presParOf" srcId="{9014CBFD-3687-47DD-B8DC-9054100151BA}" destId="{C65D6309-FFC6-4D51-A208-40FAC6A61E08}" srcOrd="2" destOrd="0" presId="urn:microsoft.com/office/officeart/2009/3/layout/HorizontalOrganizationChart"/>
    <dgm:cxn modelId="{058FCFE6-400D-401D-9446-BC86924896C2}" type="presParOf" srcId="{2C4CDEAB-B848-4E8A-92F4-8C88C25F2695}" destId="{3484DC2C-8577-4643-9DFC-AF315510020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2558-C1F6-4D82-94EE-C9C2E098118D}">
      <dsp:nvSpPr>
        <dsp:cNvPr id="0" name=""/>
        <dsp:cNvSpPr/>
      </dsp:nvSpPr>
      <dsp:spPr>
        <a:xfrm>
          <a:off x="2421984" y="1250312"/>
          <a:ext cx="220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04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A8626-0312-4902-908E-7803F2C55714}">
      <dsp:nvSpPr>
        <dsp:cNvPr id="0" name=""/>
        <dsp:cNvSpPr/>
      </dsp:nvSpPr>
      <dsp:spPr>
        <a:xfrm>
          <a:off x="1101712" y="1059483"/>
          <a:ext cx="220045" cy="236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022" y="0"/>
              </a:lnTo>
              <a:lnTo>
                <a:pt x="110022" y="236548"/>
              </a:lnTo>
              <a:lnTo>
                <a:pt x="220045" y="236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9A488-CC3A-455E-99E5-1F99A98B49BA}">
      <dsp:nvSpPr>
        <dsp:cNvPr id="0" name=""/>
        <dsp:cNvSpPr/>
      </dsp:nvSpPr>
      <dsp:spPr>
        <a:xfrm>
          <a:off x="2421984" y="777214"/>
          <a:ext cx="220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045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AD379-6C52-46C3-AB7E-6E1B8C9FECF4}">
      <dsp:nvSpPr>
        <dsp:cNvPr id="0" name=""/>
        <dsp:cNvSpPr/>
      </dsp:nvSpPr>
      <dsp:spPr>
        <a:xfrm>
          <a:off x="1101712" y="822934"/>
          <a:ext cx="220045" cy="236548"/>
        </a:xfrm>
        <a:custGeom>
          <a:avLst/>
          <a:gdLst/>
          <a:ahLst/>
          <a:cxnLst/>
          <a:rect l="0" t="0" r="0" b="0"/>
          <a:pathLst>
            <a:path>
              <a:moveTo>
                <a:pt x="0" y="236548"/>
              </a:moveTo>
              <a:lnTo>
                <a:pt x="110022" y="236548"/>
              </a:lnTo>
              <a:lnTo>
                <a:pt x="110022" y="0"/>
              </a:lnTo>
              <a:lnTo>
                <a:pt x="2200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FD8DF-E588-4DE5-AEBD-BAB061B17D3A}">
      <dsp:nvSpPr>
        <dsp:cNvPr id="0" name=""/>
        <dsp:cNvSpPr/>
      </dsp:nvSpPr>
      <dsp:spPr>
        <a:xfrm>
          <a:off x="1485" y="891698"/>
          <a:ext cx="1100226" cy="335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Relational Query Language</a:t>
          </a:r>
        </a:p>
      </dsp:txBody>
      <dsp:txXfrm>
        <a:off x="1485" y="891698"/>
        <a:ext cx="1100226" cy="335569"/>
      </dsp:txXfrm>
    </dsp:sp>
    <dsp:sp modelId="{682D8E21-564A-4A37-A280-1FA972A5B7E0}">
      <dsp:nvSpPr>
        <dsp:cNvPr id="0" name=""/>
        <dsp:cNvSpPr/>
      </dsp:nvSpPr>
      <dsp:spPr>
        <a:xfrm>
          <a:off x="1321757" y="655150"/>
          <a:ext cx="1100226" cy="335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Procedural</a:t>
          </a:r>
        </a:p>
      </dsp:txBody>
      <dsp:txXfrm>
        <a:off x="1321757" y="655150"/>
        <a:ext cx="1100226" cy="335569"/>
      </dsp:txXfrm>
    </dsp:sp>
    <dsp:sp modelId="{BB759F2C-E638-4266-A2B6-AEF281D3F8FE}">
      <dsp:nvSpPr>
        <dsp:cNvPr id="0" name=""/>
        <dsp:cNvSpPr/>
      </dsp:nvSpPr>
      <dsp:spPr>
        <a:xfrm>
          <a:off x="2642029" y="655150"/>
          <a:ext cx="1100226" cy="335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Relational Calculus</a:t>
          </a:r>
        </a:p>
      </dsp:txBody>
      <dsp:txXfrm>
        <a:off x="2642029" y="655150"/>
        <a:ext cx="1100226" cy="335569"/>
      </dsp:txXfrm>
    </dsp:sp>
    <dsp:sp modelId="{DB58E821-4B65-40A4-9260-501B957B3382}">
      <dsp:nvSpPr>
        <dsp:cNvPr id="0" name=""/>
        <dsp:cNvSpPr/>
      </dsp:nvSpPr>
      <dsp:spPr>
        <a:xfrm>
          <a:off x="1321757" y="1128247"/>
          <a:ext cx="1100226" cy="335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Non Procedural</a:t>
          </a:r>
        </a:p>
      </dsp:txBody>
      <dsp:txXfrm>
        <a:off x="1321757" y="1128247"/>
        <a:ext cx="1100226" cy="335569"/>
      </dsp:txXfrm>
    </dsp:sp>
    <dsp:sp modelId="{5F4B87A3-4974-43E6-AA39-4CD368E1A71D}">
      <dsp:nvSpPr>
        <dsp:cNvPr id="0" name=""/>
        <dsp:cNvSpPr/>
      </dsp:nvSpPr>
      <dsp:spPr>
        <a:xfrm>
          <a:off x="2642029" y="1128247"/>
          <a:ext cx="1100226" cy="3355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Relational Algebra</a:t>
          </a:r>
        </a:p>
      </dsp:txBody>
      <dsp:txXfrm>
        <a:off x="2642029" y="1128247"/>
        <a:ext cx="1100226" cy="33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2018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72BD66-6585-403A-B7CD-15E9FF511B4E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90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5BCB60-E0EA-40E2-BA43-CDDC03B06373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71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FB5A2C-FF23-41FE-BB00-7B640988F5E3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738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436AE-1BA1-4265-AF75-2EA8211B7041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80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9BC997-7F8F-41F2-9A05-E5BE120A2B7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15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C09857-EED5-4256-B701-2316EA30B07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63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5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5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D25D2-D384-46D4-AE49-1A708D60CA6C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871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04BD07-12EF-42AC-A038-18EA249BF300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51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849A42-150C-448B-82BD-FBCF3A086B23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76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7D9485-0CCC-40BD-BC40-C0DBFFB3AD46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117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28F2FE-B193-4269-87D2-21A671600E70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38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519AC8-7155-42E5-A782-1D92A1866090}" type="slidenum">
              <a:rPr lang="en-US" altLang="en-US" sz="120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06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72BD66-6585-403A-B7CD-15E9FF511B4E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90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5BCB60-E0EA-40E2-BA43-CDDC03B06373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715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FB5A2C-FF23-41FE-BB00-7B640988F5E3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738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436AE-1BA1-4265-AF75-2EA8211B7041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80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10113e2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8a10113e2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9BC997-7F8F-41F2-9A05-E5BE120A2B7A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152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C09857-EED5-4256-B701-2316EA30B07B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763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D25D2-D384-46D4-AE49-1A708D60CA6C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87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04BD07-12EF-42AC-A038-18EA249BF300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51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849A42-150C-448B-82BD-FBCF3A086B23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76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7D9485-0CCC-40BD-BC40-C0DBFFB3AD46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11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28F2FE-B193-4269-87D2-21A671600E70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38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519AC8-7155-42E5-A782-1D92A1866090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0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82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3"/>
          <p:cNvSpPr txBox="1">
            <a:spLocks noGrp="1"/>
          </p:cNvSpPr>
          <p:nvPr>
            <p:ph type="dt" idx="10"/>
          </p:nvPr>
        </p:nvSpPr>
        <p:spPr>
          <a:xfrm>
            <a:off x="6727825" y="4806554"/>
            <a:ext cx="191928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July 2020  </a:t>
            </a:r>
            <a:endParaRPr/>
          </a:p>
        </p:txBody>
      </p:sp>
      <p:sp>
        <p:nvSpPr>
          <p:cNvPr id="21" name="Google Shape;21;p73"/>
          <p:cNvSpPr txBox="1">
            <a:spLocks noGrp="1"/>
          </p:cNvSpPr>
          <p:nvPr>
            <p:ph type="ftr" idx="11"/>
          </p:nvPr>
        </p:nvSpPr>
        <p:spPr>
          <a:xfrm>
            <a:off x="4379913" y="4806554"/>
            <a:ext cx="23510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Dept. of CSE., Amrita School of Engineering, Coimbatore</a:t>
            </a:r>
            <a:endParaRPr/>
          </a:p>
        </p:txBody>
      </p:sp>
      <p:sp>
        <p:nvSpPr>
          <p:cNvPr id="22" name="Google Shape;2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ipronline.com/oracle-the-pioneers-of-the-software-world/" TargetMode="External"/><Relationship Id="rId3" Type="http://schemas.openxmlformats.org/officeDocument/2006/relationships/hyperlink" Target="https://docs.oracle.com/en/database/oracle/oracle-database/20/newft/new-features.html" TargetMode="External"/><Relationship Id="rId7" Type="http://schemas.openxmlformats.org/officeDocument/2006/relationships/hyperlink" Target="https://https/bit.ly/31eE2A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d.ekstrandom.net/teaching/cs4332-f15.pdf" TargetMode="External"/><Relationship Id="rId5" Type="http://schemas.openxmlformats.org/officeDocument/2006/relationships/hyperlink" Target="https://www.digipay.guru/blog/all-you-need-to-know-about-agency-banking/" TargetMode="External"/><Relationship Id="rId4" Type="http://schemas.openxmlformats.org/officeDocument/2006/relationships/hyperlink" Target="https://www.pda.org/scientific-and-regulatory-affairs/regulatory-resources/data-integrity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6/ind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>
                <a:latin typeface="Oswald"/>
                <a:ea typeface="Oswald"/>
                <a:cs typeface="Oswald"/>
                <a:sym typeface="Oswald"/>
              </a:rPr>
              <a:t>15CSE302 </a:t>
            </a:r>
            <a:r>
              <a:rPr lang="en-US" sz="360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r>
              <a:rPr lang="en-US" sz="440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4400"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latin typeface="Oswald"/>
                <a:ea typeface="Oswald"/>
                <a:cs typeface="Oswald"/>
                <a:sym typeface="Oswald"/>
              </a:rPr>
              <a:t>Lecture 4    </a:t>
            </a:r>
            <a:r>
              <a:rPr lang="en-US" sz="44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Relational Algebra</a:t>
            </a:r>
            <a:br>
              <a:rPr lang="en-US" sz="440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500" b="1" err="1">
                <a:solidFill>
                  <a:srgbClr val="F1C232"/>
                </a:solidFill>
              </a:rPr>
              <a:t>B.Tech</a:t>
            </a:r>
            <a:r>
              <a:rPr lang="en-US" sz="1500" b="1">
                <a:solidFill>
                  <a:srgbClr val="F1C232"/>
                </a:solidFill>
              </a:rPr>
              <a:t> /III Year CSE/V Semester                           L T P C  2 0 2 3</a:t>
            </a:r>
            <a:endParaRPr sz="1500" b="1">
              <a:solidFill>
                <a:srgbClr val="F1C23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500" b="1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>
                <a:solidFill>
                  <a:srgbClr val="F1C232"/>
                </a:solidFill>
              </a:rPr>
              <a:t>                                                       	   </a:t>
            </a:r>
            <a:endParaRPr sz="440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4601818" y="2824777"/>
            <a:ext cx="4319934" cy="20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DBMS Team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G </a:t>
            </a:r>
            <a:r>
              <a:rPr lang="en-US" sz="1600" b="1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Jeyakumar</a:t>
            </a:r>
            <a:endParaRPr sz="16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Bindu</a:t>
            </a: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K R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Priyanka Kumar 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R. </a:t>
            </a:r>
            <a:r>
              <a:rPr lang="en-US" sz="1600" b="1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Manjusha</a:t>
            </a:r>
            <a:endParaRPr sz="1600" b="1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of CSE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719699-01B3-4956-A18D-1EDDA1B2623A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143000" y="2000250"/>
            <a:ext cx="99060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parser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457200" y="1488033"/>
            <a:ext cx="6495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rgbClr val="FFFF00"/>
                </a:solidFill>
                <a:latin typeface="Oswald" pitchFamily="2" charset="0"/>
              </a:rPr>
              <a:t>SQL</a:t>
            </a:r>
          </a:p>
          <a:p>
            <a:r>
              <a:rPr lang="en-US" altLang="en-US" sz="1800">
                <a:solidFill>
                  <a:srgbClr val="FFFF00"/>
                </a:solidFill>
                <a:latin typeface="Oswald" pitchFamily="2" charset="0"/>
              </a:rPr>
              <a:t>query</a:t>
            </a:r>
            <a:endParaRPr lang="en-US" altLang="en-US">
              <a:solidFill>
                <a:srgbClr val="FFFF00"/>
              </a:solidFill>
              <a:latin typeface="Oswald" pitchFamily="2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2286000" y="1428750"/>
            <a:ext cx="10647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FF00"/>
                </a:solidFill>
              </a:rPr>
              <a:t>Relational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algebra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expression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886200" y="1200151"/>
            <a:ext cx="10647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FF00"/>
                </a:solidFill>
              </a:rPr>
              <a:t>Optimized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Relational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algebra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expression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3581400" y="2000250"/>
            <a:ext cx="45720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3017" name="Rectangle 10"/>
          <p:cNvSpPr>
            <a:spLocks noChangeArrowheads="1"/>
          </p:cNvSpPr>
          <p:nvPr/>
        </p:nvSpPr>
        <p:spPr bwMode="auto">
          <a:xfrm>
            <a:off x="4800600" y="2000250"/>
            <a:ext cx="60960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8" name="AutoShape 11"/>
          <p:cNvSpPr>
            <a:spLocks/>
          </p:cNvSpPr>
          <p:nvPr/>
        </p:nvSpPr>
        <p:spPr bwMode="auto">
          <a:xfrm rot="16205753" flipV="1">
            <a:off x="4233069" y="1577181"/>
            <a:ext cx="457200" cy="2217738"/>
          </a:xfrm>
          <a:prstGeom prst="leftBrace">
            <a:avLst>
              <a:gd name="adj1" fmla="val 303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3581401" y="2934891"/>
            <a:ext cx="2066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FFFF00"/>
                </a:solidFill>
              </a:rPr>
              <a:t>Query </a:t>
            </a:r>
            <a:r>
              <a:rPr lang="en-US" altLang="en-US" sz="2400">
                <a:solidFill>
                  <a:srgbClr val="FFFF00"/>
                </a:solidFill>
              </a:rPr>
              <a:t>optimizer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6400800" y="1828800"/>
            <a:ext cx="1371600" cy="742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Code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generator</a:t>
            </a:r>
          </a:p>
        </p:txBody>
      </p: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5410201" y="1371600"/>
            <a:ext cx="9845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FF00"/>
                </a:solidFill>
              </a:rPr>
              <a:t>Query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execution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plan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7848601" y="1371600"/>
            <a:ext cx="10983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solidFill>
                  <a:srgbClr val="FFFF00"/>
                </a:solidFill>
              </a:rPr>
              <a:t>Executable</a:t>
            </a:r>
          </a:p>
          <a:p>
            <a:r>
              <a:rPr lang="en-US" altLang="en-US" sz="1600">
                <a:solidFill>
                  <a:srgbClr val="FFFF00"/>
                </a:solidFill>
              </a:rPr>
              <a:t>code</a:t>
            </a:r>
            <a:endParaRPr lang="en-US" altLang="en-US" sz="1800">
              <a:solidFill>
                <a:srgbClr val="FFFF00"/>
              </a:solidFill>
            </a:endParaRPr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>
            <a:off x="457200" y="2171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9"/>
          <p:cNvSpPr>
            <a:spLocks noChangeShapeType="1"/>
          </p:cNvSpPr>
          <p:nvPr/>
        </p:nvSpPr>
        <p:spPr bwMode="auto">
          <a:xfrm>
            <a:off x="2133600" y="21717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>
            <a:off x="4038600" y="2171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22"/>
          <p:cNvSpPr>
            <a:spLocks noChangeShapeType="1"/>
          </p:cNvSpPr>
          <p:nvPr/>
        </p:nvSpPr>
        <p:spPr bwMode="auto">
          <a:xfrm>
            <a:off x="5257800" y="2171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6"/>
          <p:cNvSpPr>
            <a:spLocks noChangeShapeType="1"/>
          </p:cNvSpPr>
          <p:nvPr/>
        </p:nvSpPr>
        <p:spPr bwMode="auto">
          <a:xfrm>
            <a:off x="7772400" y="21717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AutoShape 27"/>
          <p:cNvSpPr>
            <a:spLocks/>
          </p:cNvSpPr>
          <p:nvPr/>
        </p:nvSpPr>
        <p:spPr bwMode="auto">
          <a:xfrm rot="-5400000">
            <a:off x="4095750" y="-19050"/>
            <a:ext cx="571500" cy="72390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29" name="Text Box 28"/>
          <p:cNvSpPr txBox="1">
            <a:spLocks noChangeArrowheads="1"/>
          </p:cNvSpPr>
          <p:nvPr/>
        </p:nvSpPr>
        <p:spPr bwMode="auto">
          <a:xfrm>
            <a:off x="3794126" y="4129087"/>
            <a:ext cx="13484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>
                <a:solidFill>
                  <a:srgbClr val="FFFF00"/>
                </a:solidFill>
              </a:rPr>
              <a:t>DBMS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  <a:latin typeface="Oswald" pitchFamily="2" charset="0"/>
              </a:rPr>
              <a:t>Relational Algebra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Relational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114" y="838917"/>
            <a:ext cx="8380071" cy="3582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The procedural query languages provide a set of operations that can be applied </a:t>
            </a:r>
            <a:r>
              <a:rPr lang="en-IN" sz="2000">
                <a:solidFill>
                  <a:srgbClr val="FFFF00"/>
                </a:solidFill>
                <a:latin typeface="Oswald" pitchFamily="2" charset="0"/>
              </a:rPr>
              <a:t>one or more relations.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These operations have desired properties.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These operations can be combined in a modular way.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Common operations –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Selection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Projection,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Union,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Difference,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Intersection and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i="1">
                <a:solidFill>
                  <a:schemeClr val="tx1"/>
                </a:solidFill>
                <a:latin typeface="Oswald" pitchFamily="2" charset="0"/>
              </a:rPr>
              <a:t>Join (natural join and Cartesian Product)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Relational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48" y="407596"/>
            <a:ext cx="8369288" cy="4617780"/>
          </a:xfrm>
        </p:spPr>
        <p:txBody>
          <a:bodyPr/>
          <a:lstStyle/>
          <a:p>
            <a:pPr>
              <a:lnSpc>
                <a:spcPct val="114999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  <a:latin typeface="Oswald"/>
              </a:rPr>
              <a:t>Basic operations:</a:t>
            </a:r>
            <a:endParaRPr lang="en-US" dirty="0">
              <a:solidFill>
                <a:srgbClr val="FFFF00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Selection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  ( σ    )    Selects a subset of rows from relation.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Projection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  ( π    )   Deletes unwanted columns from relation.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Cross-product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  (  X   )  Allows us to combine two relations.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Set-difference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  (  -   )  Tuples in relation. 1, but not in relation. 2.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Union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  ( ⋃    )  Tuples in relation. 1 and in relation. 2.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FF00"/>
                </a:solidFill>
                <a:latin typeface="Oswald"/>
              </a:rPr>
              <a:t>Additional operations:</a:t>
            </a:r>
          </a:p>
          <a:p>
            <a:pPr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Oswald"/>
              </a:rPr>
              <a:t>Intersection(∩)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IN" sz="2000" i="1" u="sng" dirty="0">
                <a:solidFill>
                  <a:schemeClr val="tx1"/>
                </a:solidFill>
                <a:latin typeface="Oswald"/>
              </a:rPr>
              <a:t>join(</a:t>
            </a:r>
            <a:r>
              <a:rPr lang="en-IN" sz="2000" dirty="0">
                <a:solidFill>
                  <a:schemeClr val="tx1"/>
                </a:solidFill>
                <a:latin typeface="Oswald"/>
              </a:rPr>
              <a:t>⨝)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Oswald"/>
              </a:rPr>
              <a:t>division(÷)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Oswald"/>
              </a:rPr>
              <a:t>Renaming  </a:t>
            </a:r>
            <a:r>
              <a:rPr lang="en-IN" sz="2000" b="1" dirty="0">
                <a:solidFill>
                  <a:schemeClr val="tx1"/>
                </a:solidFill>
                <a:latin typeface="Oswald"/>
              </a:rPr>
              <a:t>ρ</a:t>
            </a:r>
            <a:endParaRPr lang="en-IN" dirty="0">
              <a:solidFill>
                <a:schemeClr val="tx1"/>
              </a:solidFill>
              <a:latin typeface="Oswald"/>
            </a:endParaRPr>
          </a:p>
          <a:p>
            <a:pPr marL="139700" indent="0">
              <a:lnSpc>
                <a:spcPct val="114999"/>
              </a:lnSpc>
              <a:buNone/>
            </a:pPr>
            <a:r>
              <a:rPr lang="en-IN" sz="1800" dirty="0">
                <a:solidFill>
                  <a:schemeClr val="tx1"/>
                </a:solidFill>
                <a:latin typeface="Oswald"/>
              </a:rPr>
              <a:t>Since </a:t>
            </a:r>
            <a:r>
              <a:rPr lang="en-IN" sz="1800" b="1" dirty="0">
                <a:solidFill>
                  <a:schemeClr val="tx1"/>
                </a:solidFill>
                <a:latin typeface="Oswald"/>
              </a:rPr>
              <a:t>each operation returns a relation</a:t>
            </a:r>
            <a:r>
              <a:rPr lang="en-IN" sz="1800" dirty="0">
                <a:solidFill>
                  <a:schemeClr val="tx1"/>
                </a:solidFill>
                <a:latin typeface="Oswald"/>
              </a:rPr>
              <a:t>, operations can be </a:t>
            </a:r>
            <a:r>
              <a:rPr lang="en-IN" sz="1800" i="1" dirty="0">
                <a:solidFill>
                  <a:schemeClr val="tx1"/>
                </a:solidFill>
                <a:latin typeface="Oswald"/>
              </a:rPr>
              <a:t>composed</a:t>
            </a:r>
            <a:r>
              <a:rPr lang="en-IN" sz="1800" dirty="0">
                <a:solidFill>
                  <a:schemeClr val="tx1"/>
                </a:solidFill>
                <a:latin typeface="Oswald"/>
              </a:rPr>
              <a:t>! </a:t>
            </a:r>
          </a:p>
          <a:p>
            <a:pPr marL="1397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chemeClr val="tx1"/>
                </a:solidFill>
                <a:latin typeface="Oswald"/>
              </a:rPr>
              <a:t>(Relational Algebra is “closed</a:t>
            </a:r>
            <a:r>
              <a:rPr lang="en-IN" sz="1800" dirty="0" smtClean="0">
                <a:solidFill>
                  <a:schemeClr val="tx1"/>
                </a:solidFill>
                <a:latin typeface="Oswald"/>
              </a:rPr>
              <a:t>” – closure property (means: input and outpu</a:t>
            </a:r>
            <a:r>
              <a:rPr lang="en-IN" sz="1800" dirty="0" smtClean="0">
                <a:solidFill>
                  <a:schemeClr val="tx1"/>
                </a:solidFill>
                <a:latin typeface="Oswald"/>
              </a:rPr>
              <a:t>t are relations</a:t>
            </a:r>
            <a:r>
              <a:rPr lang="en-IN" sz="1800" dirty="0" smtClean="0">
                <a:solidFill>
                  <a:schemeClr val="tx1"/>
                </a:solidFill>
                <a:latin typeface="Oswald"/>
              </a:rPr>
              <a:t>.)</a:t>
            </a:r>
            <a:endParaRPr lang="en-IN" sz="1800" dirty="0">
              <a:solidFill>
                <a:schemeClr val="tx1"/>
              </a:solidFill>
              <a:latin typeface="Oswald"/>
            </a:endParaRPr>
          </a:p>
          <a:p>
            <a:pPr>
              <a:lnSpc>
                <a:spcPct val="114999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FFFF00"/>
              </a:solidFill>
              <a:latin typeface="Oswald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8DA251-89F1-498C-AD7E-733C97CF26E3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65" y="171450"/>
            <a:ext cx="8289235" cy="5143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Select Operator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567" y="615553"/>
            <a:ext cx="7772400" cy="228667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latin typeface="Oswald" pitchFamily="2" charset="0"/>
              </a:rPr>
              <a:t>Produce table containing subset of rows of argument table satisfying condition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latin typeface="Oswald" pitchFamily="2" charset="0"/>
              </a:rPr>
              <a:t>		</a:t>
            </a:r>
            <a:r>
              <a:rPr lang="en-US" sz="3600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</a:t>
            </a:r>
            <a:r>
              <a:rPr lang="en-US" sz="3600" i="1" baseline="-25000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condition </a:t>
            </a:r>
            <a:r>
              <a:rPr lang="en-US" sz="3600" i="1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relation</a:t>
            </a:r>
            <a:endParaRPr lang="en-US" sz="3600">
              <a:solidFill>
                <a:srgbClr val="FFFF00"/>
              </a:solidFill>
              <a:latin typeface="Oswald" pitchFamily="2" charset="0"/>
              <a:sym typeface="Symbol" pitchFamily="18" charset="2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latin typeface="Oswald" pitchFamily="2" charset="0"/>
              </a:rPr>
              <a:t>Example: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>
                <a:latin typeface="Oswald" pitchFamily="2" charset="0"/>
              </a:rPr>
              <a:t>	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Person                                   </a:t>
            </a:r>
            <a:r>
              <a:rPr lang="en-US" sz="36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</a:t>
            </a:r>
            <a:r>
              <a:rPr lang="en-US" sz="3600" i="1" baseline="-250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Hobby</a:t>
            </a:r>
            <a:r>
              <a:rPr lang="en-US" sz="3600" baseline="-250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=‘stamps’</a:t>
            </a:r>
            <a:r>
              <a:rPr lang="en-US" sz="40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(</a:t>
            </a:r>
            <a:r>
              <a:rPr lang="en-US" sz="36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  <a:sym typeface="Symbol" pitchFamily="18" charset="2"/>
              </a:rPr>
              <a:t>Person</a:t>
            </a:r>
            <a:r>
              <a:rPr lang="en-US" sz="40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)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75753"/>
              </p:ext>
            </p:extLst>
          </p:nvPr>
        </p:nvGraphicFramePr>
        <p:xfrm>
          <a:off x="612913" y="2922104"/>
          <a:ext cx="3962400" cy="19348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3359"/>
              </p:ext>
            </p:extLst>
          </p:nvPr>
        </p:nvGraphicFramePr>
        <p:xfrm>
          <a:off x="4830418" y="2925417"/>
          <a:ext cx="3962400" cy="12898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699"/>
            <a:ext cx="7772400" cy="38116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Operators:</a:t>
            </a:r>
            <a:r>
              <a:rPr lang="en-US" altLang="en-US" sz="2800">
                <a:latin typeface="Oswald" pitchFamily="2" charset="0"/>
              </a:rPr>
              <a:t>  &lt;, </a:t>
            </a:r>
            <a:r>
              <a:rPr lang="en-US" altLang="en-US" sz="2800">
                <a:latin typeface="Oswald" pitchFamily="2" charset="0"/>
                <a:sym typeface="Symbol" pitchFamily="18" charset="2"/>
              </a:rPr>
              <a:t>, , &gt;, =, 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srgbClr val="92D050"/>
                </a:solidFill>
                <a:latin typeface="Oswald" pitchFamily="2" charset="0"/>
                <a:sym typeface="Symbol" pitchFamily="18" charset="2"/>
              </a:rPr>
              <a:t>Simple selection condition: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>
                <a:latin typeface="Oswald" pitchFamily="2" charset="0"/>
              </a:rPr>
              <a:t>&lt;</a:t>
            </a:r>
            <a:r>
              <a:rPr lang="en-US" altLang="en-US" sz="2400" i="1">
                <a:latin typeface="Oswald" pitchFamily="2" charset="0"/>
              </a:rPr>
              <a:t>attribute</a:t>
            </a:r>
            <a:r>
              <a:rPr lang="en-US" altLang="en-US" sz="2400">
                <a:latin typeface="Oswald" pitchFamily="2" charset="0"/>
              </a:rPr>
              <a:t>&gt; </a:t>
            </a:r>
            <a:r>
              <a:rPr lang="en-US" altLang="en-US" sz="2400" i="1">
                <a:latin typeface="Oswald" pitchFamily="2" charset="0"/>
              </a:rPr>
              <a:t>operator</a:t>
            </a:r>
            <a:r>
              <a:rPr lang="en-US" altLang="en-US" sz="2400">
                <a:latin typeface="Oswald" pitchFamily="2" charset="0"/>
              </a:rPr>
              <a:t> &lt;</a:t>
            </a:r>
            <a:r>
              <a:rPr lang="en-US" altLang="en-US" sz="2400" i="1">
                <a:latin typeface="Oswald" pitchFamily="2" charset="0"/>
              </a:rPr>
              <a:t>constant</a:t>
            </a:r>
            <a:r>
              <a:rPr lang="en-US" altLang="en-US" sz="2400">
                <a:latin typeface="Oswald" pitchFamily="2" charset="0"/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>
                <a:latin typeface="Oswald" pitchFamily="2" charset="0"/>
              </a:rPr>
              <a:t>&lt;</a:t>
            </a:r>
            <a:r>
              <a:rPr lang="en-US" altLang="en-US" sz="2400" i="1">
                <a:latin typeface="Oswald" pitchFamily="2" charset="0"/>
              </a:rPr>
              <a:t>attribute</a:t>
            </a:r>
            <a:r>
              <a:rPr lang="en-US" altLang="en-US" sz="2400">
                <a:latin typeface="Oswald" pitchFamily="2" charset="0"/>
              </a:rPr>
              <a:t>&gt; </a:t>
            </a:r>
            <a:r>
              <a:rPr lang="en-US" altLang="en-US" sz="2400" i="1">
                <a:latin typeface="Oswald" pitchFamily="2" charset="0"/>
              </a:rPr>
              <a:t>operator</a:t>
            </a:r>
            <a:r>
              <a:rPr lang="en-US" altLang="en-US" sz="2400">
                <a:latin typeface="Oswald" pitchFamily="2" charset="0"/>
              </a:rPr>
              <a:t> &lt;</a:t>
            </a:r>
            <a:r>
              <a:rPr lang="en-US" altLang="en-US" sz="2400" i="1">
                <a:latin typeface="Oswald" pitchFamily="2" charset="0"/>
              </a:rPr>
              <a:t>attribute</a:t>
            </a:r>
            <a:r>
              <a:rPr lang="en-US" altLang="en-US" sz="2400">
                <a:latin typeface="Oswald" pitchFamily="2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&lt;</a:t>
            </a:r>
            <a:r>
              <a:rPr lang="en-US" altLang="en-US" sz="2800" i="1">
                <a:solidFill>
                  <a:srgbClr val="FFFF00"/>
                </a:solidFill>
                <a:latin typeface="Oswald" pitchFamily="2" charset="0"/>
              </a:rPr>
              <a:t>condition</a:t>
            </a: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&gt; AND &lt;</a:t>
            </a:r>
            <a:r>
              <a:rPr lang="en-US" altLang="en-US" sz="2800" i="1">
                <a:solidFill>
                  <a:srgbClr val="FFFF00"/>
                </a:solidFill>
                <a:latin typeface="Oswald" pitchFamily="2" charset="0"/>
              </a:rPr>
              <a:t>condition</a:t>
            </a: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&lt;</a:t>
            </a:r>
            <a:r>
              <a:rPr lang="en-US" altLang="en-US" sz="2800" i="1">
                <a:solidFill>
                  <a:srgbClr val="FFFF00"/>
                </a:solidFill>
                <a:latin typeface="Oswald" pitchFamily="2" charset="0"/>
              </a:rPr>
              <a:t>condition</a:t>
            </a: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&gt; OR &lt;</a:t>
            </a:r>
            <a:r>
              <a:rPr lang="en-US" altLang="en-US" sz="2800" i="1">
                <a:solidFill>
                  <a:srgbClr val="FFFF00"/>
                </a:solidFill>
                <a:latin typeface="Oswald" pitchFamily="2" charset="0"/>
              </a:rPr>
              <a:t>condition</a:t>
            </a: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srgbClr val="FFFF00"/>
                </a:solidFill>
                <a:latin typeface="Oswald" pitchFamily="2" charset="0"/>
              </a:rPr>
              <a:t>NOT &lt;condition&gt;</a:t>
            </a:r>
          </a:p>
          <a:p>
            <a:pPr eaLnBrk="1" hangingPunct="1"/>
            <a:endParaRPr lang="en-US" altLang="en-US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9642A6-EA99-4B10-B5C5-A0E76F615712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Selection Condition</a:t>
            </a:r>
          </a:p>
        </p:txBody>
      </p:sp>
    </p:spTree>
    <p:extLst>
      <p:ext uri="{BB962C8B-B14F-4D97-AF65-F5344CB8AC3E}">
        <p14:creationId xmlns:p14="http://schemas.microsoft.com/office/powerpoint/2010/main" val="283166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>
          <a:xfrm>
            <a:off x="327992" y="1063487"/>
            <a:ext cx="7772400" cy="2564296"/>
          </a:xfrm>
        </p:spPr>
        <p:txBody>
          <a:bodyPr>
            <a:normAutofit lnSpcReduction="10000"/>
          </a:bodyPr>
          <a:lstStyle/>
          <a:p>
            <a:pPr marL="681228" indent="-5715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id greater than 3000 and hobby is hiking</a:t>
            </a:r>
          </a:p>
          <a:p>
            <a:pPr marL="681228" indent="-5715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id between 3000 and 4000</a:t>
            </a:r>
          </a:p>
          <a:p>
            <a:pPr marL="681228" indent="-5715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hobby is not hiking</a:t>
            </a:r>
          </a:p>
          <a:p>
            <a:pPr marL="681228" indent="-571500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hobby is not hiking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4000" b="1">
              <a:solidFill>
                <a:srgbClr val="FF0000"/>
              </a:solidFill>
              <a:sym typeface="Symbol" pitchFamily="18" charset="2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F09B4-031F-48DC-A4CC-881B5002EDAC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Selection Condition - Examples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45550"/>
              </p:ext>
            </p:extLst>
          </p:nvPr>
        </p:nvGraphicFramePr>
        <p:xfrm>
          <a:off x="2958546" y="3488633"/>
          <a:ext cx="3680791" cy="139810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7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18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5556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8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3429000"/>
          </a:xfrm>
        </p:spPr>
        <p:txBody>
          <a:bodyPr>
            <a:normAutofit fontScale="32500" lnSpcReduction="20000"/>
          </a:bodyPr>
          <a:lstStyle/>
          <a:p>
            <a:pPr marL="681228" indent="-5715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40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id greater than 3000 and hobby is hiking</a:t>
            </a:r>
          </a:p>
          <a:p>
            <a:pPr marL="109728" indent="0">
              <a:lnSpc>
                <a:spcPct val="150000"/>
              </a:lnSpc>
              <a:buNone/>
              <a:defRPr/>
            </a:pPr>
            <a:r>
              <a:rPr lang="en-US" sz="6200" b="1" i="1">
                <a:solidFill>
                  <a:srgbClr val="FFFF00"/>
                </a:solidFill>
                <a:sym typeface="Symbol" pitchFamily="18" charset="2"/>
              </a:rPr>
              <a:t> </a:t>
            </a:r>
            <a:r>
              <a:rPr lang="en-US" sz="6200" b="1" i="1" baseline="-25000">
                <a:solidFill>
                  <a:srgbClr val="FFFF00"/>
                </a:solidFill>
                <a:sym typeface="Symbol" pitchFamily="18" charset="2"/>
              </a:rPr>
              <a:t>Id&gt;3000  </a:t>
            </a:r>
            <a:r>
              <a:rPr lang="en-US" sz="6200" b="1" baseline="-25000">
                <a:solidFill>
                  <a:srgbClr val="FFFF00"/>
                </a:solidFill>
                <a:sym typeface="Symbol" pitchFamily="18" charset="2"/>
              </a:rPr>
              <a:t>v</a:t>
            </a:r>
            <a:r>
              <a:rPr lang="en-US" sz="6200" b="1" i="1" baseline="-25000">
                <a:solidFill>
                  <a:srgbClr val="FFFF00"/>
                </a:solidFill>
                <a:sym typeface="Symbol" pitchFamily="18" charset="2"/>
              </a:rPr>
              <a:t> Hobby=‘hiking’</a:t>
            </a:r>
            <a:r>
              <a:rPr lang="en-US" sz="6200" b="1" baseline="-2500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6200" b="1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en-US" sz="6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6200" b="1">
                <a:solidFill>
                  <a:srgbClr val="FFFF00"/>
                </a:solidFill>
                <a:sym typeface="Symbol" pitchFamily="18" charset="2"/>
              </a:rPr>
              <a:t>)</a:t>
            </a:r>
          </a:p>
          <a:p>
            <a:pPr marL="681228" indent="-5715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4000" b="1">
              <a:solidFill>
                <a:schemeClr val="tx1"/>
              </a:solidFill>
              <a:latin typeface="Oswald" pitchFamily="2" charset="0"/>
              <a:sym typeface="Symbol" pitchFamily="18" charset="2"/>
            </a:endParaRPr>
          </a:p>
          <a:p>
            <a:pPr marL="681228" indent="-57150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40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id between 3000 and 4000</a:t>
            </a:r>
          </a:p>
          <a:p>
            <a:pPr marL="109728" indent="0">
              <a:lnSpc>
                <a:spcPct val="150000"/>
              </a:lnSpc>
              <a:buNone/>
              <a:defRPr/>
            </a:pPr>
            <a:r>
              <a:rPr lang="en-US" sz="5500" b="1" i="1">
                <a:solidFill>
                  <a:srgbClr val="FFFF00"/>
                </a:solidFill>
                <a:sym typeface="Symbol" pitchFamily="18" charset="2"/>
              </a:rPr>
              <a:t> </a:t>
            </a:r>
            <a:r>
              <a:rPr lang="en-US" sz="5500" b="1" i="1" baseline="-25000">
                <a:solidFill>
                  <a:srgbClr val="FFFF00"/>
                </a:solidFill>
                <a:sym typeface="Symbol" pitchFamily="18" charset="2"/>
              </a:rPr>
              <a:t>Id&gt;3000  </a:t>
            </a:r>
            <a:r>
              <a:rPr lang="en-US" sz="5500" b="1" baseline="-25000">
                <a:solidFill>
                  <a:srgbClr val="FFFF00"/>
                </a:solidFill>
                <a:sym typeface="Symbol" pitchFamily="18" charset="2"/>
              </a:rPr>
              <a:t>ʌ</a:t>
            </a:r>
            <a:r>
              <a:rPr lang="en-US" sz="5500" b="1" i="1" baseline="-25000">
                <a:solidFill>
                  <a:srgbClr val="FFFF00"/>
                </a:solidFill>
                <a:sym typeface="Symbol" pitchFamily="18" charset="2"/>
              </a:rPr>
              <a:t> Id &lt;3999</a:t>
            </a:r>
            <a:r>
              <a:rPr lang="en-US" sz="5500" b="1" i="1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sz="5500" b="1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en-US" sz="55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5500" b="1">
                <a:solidFill>
                  <a:srgbClr val="FFFF00"/>
                </a:solidFill>
                <a:sym typeface="Symbol" pitchFamily="18" charset="2"/>
              </a:rPr>
              <a:t>)</a:t>
            </a:r>
          </a:p>
          <a:p>
            <a:pPr marL="109728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sz="4000" b="1">
              <a:solidFill>
                <a:schemeClr val="tx1"/>
              </a:solidFill>
              <a:latin typeface="Oswald" pitchFamily="2" charset="0"/>
              <a:sym typeface="Symbol" pitchFamily="18" charset="2"/>
            </a:endParaRPr>
          </a:p>
          <a:p>
            <a:pPr marL="681228" indent="-5715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40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hobby is not hiking</a:t>
            </a:r>
          </a:p>
          <a:p>
            <a:pPr marL="109728" indent="0">
              <a:lnSpc>
                <a:spcPct val="170000"/>
              </a:lnSpc>
              <a:buNone/>
              <a:defRPr/>
            </a:pPr>
            <a:r>
              <a:rPr lang="en-US" sz="4800" b="1" i="1">
                <a:solidFill>
                  <a:srgbClr val="FFFF00"/>
                </a:solidFill>
                <a:sym typeface="Symbol" pitchFamily="18" charset="2"/>
              </a:rPr>
              <a:t> </a:t>
            </a:r>
            <a:r>
              <a:rPr lang="en-US" sz="4800" b="1" baseline="-25000">
                <a:solidFill>
                  <a:srgbClr val="FFFF00"/>
                </a:solidFill>
                <a:sym typeface="Symbol" pitchFamily="18" charset="2"/>
              </a:rPr>
              <a:t>NOT</a:t>
            </a:r>
            <a:r>
              <a:rPr lang="en-US" sz="4800" b="1" i="1" baseline="-25000">
                <a:solidFill>
                  <a:srgbClr val="FFFF00"/>
                </a:solidFill>
                <a:sym typeface="Symbol" pitchFamily="18" charset="2"/>
              </a:rPr>
              <a:t>(Hobby=‘hiking’) </a:t>
            </a:r>
            <a:r>
              <a:rPr lang="en-US" sz="4800" b="1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4800" b="1">
                <a:solidFill>
                  <a:srgbClr val="FFFF00"/>
                </a:solidFill>
                <a:sym typeface="Symbol" pitchFamily="18" charset="2"/>
              </a:rPr>
              <a:t>)</a:t>
            </a:r>
          </a:p>
          <a:p>
            <a:pPr marL="681228" indent="-5715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sz="4000" b="1">
              <a:solidFill>
                <a:schemeClr val="tx1"/>
              </a:solidFill>
              <a:latin typeface="Oswald" pitchFamily="2" charset="0"/>
              <a:sym typeface="Symbol" pitchFamily="18" charset="2"/>
            </a:endParaRPr>
          </a:p>
          <a:p>
            <a:pPr marL="681228" indent="-571500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4000" b="1">
                <a:solidFill>
                  <a:schemeClr val="tx1"/>
                </a:solidFill>
                <a:latin typeface="Oswald" pitchFamily="2" charset="0"/>
                <a:sym typeface="Symbol" pitchFamily="18" charset="2"/>
              </a:rPr>
              <a:t>Display all persons whose hobby is not hiking</a:t>
            </a:r>
          </a:p>
          <a:p>
            <a:pPr marL="109728" indent="0">
              <a:lnSpc>
                <a:spcPct val="170000"/>
              </a:lnSpc>
              <a:buNone/>
              <a:defRPr/>
            </a:pPr>
            <a:r>
              <a:rPr lang="en-US" sz="4000" b="1" i="1">
                <a:solidFill>
                  <a:srgbClr val="FFFF00"/>
                </a:solidFill>
                <a:sym typeface="Symbol" pitchFamily="18" charset="2"/>
              </a:rPr>
              <a:t> </a:t>
            </a:r>
            <a:r>
              <a:rPr lang="en-US" sz="4000" b="1" i="1" baseline="-25000">
                <a:solidFill>
                  <a:srgbClr val="FFFF00"/>
                </a:solidFill>
                <a:sym typeface="Symbol" pitchFamily="18" charset="2"/>
              </a:rPr>
              <a:t>Hobby!=‘hiking’ </a:t>
            </a:r>
            <a:r>
              <a:rPr lang="en-US" sz="4000" b="1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4000" b="1">
                <a:solidFill>
                  <a:srgbClr val="FFFF00"/>
                </a:solidFill>
                <a:sym typeface="Symbol" pitchFamily="18" charset="2"/>
              </a:rPr>
              <a:t>)</a:t>
            </a:r>
            <a:endParaRPr lang="en-US" sz="4000" b="1" i="1">
              <a:solidFill>
                <a:srgbClr val="FFFF00"/>
              </a:solidFill>
              <a:sym typeface="Symbol" pitchFamily="18" charset="2"/>
            </a:endParaRP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4000" b="1">
              <a:solidFill>
                <a:srgbClr val="FF0000"/>
              </a:solidFill>
              <a:sym typeface="Symbol" pitchFamily="18" charset="2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i="1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F09B4-031F-48DC-A4CC-881B5002EDAC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Selection Condition - Examples</a:t>
            </a:r>
          </a:p>
        </p:txBody>
      </p:sp>
    </p:spTree>
    <p:extLst>
      <p:ext uri="{BB962C8B-B14F-4D97-AF65-F5344CB8AC3E}">
        <p14:creationId xmlns:p14="http://schemas.microsoft.com/office/powerpoint/2010/main" val="172358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1888435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>
                <a:latin typeface="Oswald" pitchFamily="2" charset="0"/>
              </a:rPr>
              <a:t>Produces table containing subset of columns of argument table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latin typeface="Oswald" pitchFamily="2" charset="0"/>
              </a:rPr>
              <a:t>			</a:t>
            </a:r>
            <a:r>
              <a:rPr lang="en-US" sz="3200">
                <a:solidFill>
                  <a:srgbClr val="FF0000"/>
                </a:solidFill>
                <a:latin typeface="Oswald" pitchFamily="2" charset="0"/>
              </a:rPr>
              <a:t> </a:t>
            </a:r>
            <a:r>
              <a:rPr lang="en-US" sz="3200" b="1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</a:t>
            </a:r>
            <a:r>
              <a:rPr lang="en-US" sz="3200" b="1" i="1" baseline="-25000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attribute list</a:t>
            </a:r>
            <a:r>
              <a:rPr lang="en-US" sz="3200" b="1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(</a:t>
            </a:r>
            <a:r>
              <a:rPr lang="en-US" sz="3200" b="1" i="1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relation</a:t>
            </a:r>
            <a:r>
              <a:rPr lang="en-US" sz="3200" b="1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latin typeface="Oswald" pitchFamily="2" charset="0"/>
                <a:sym typeface="Symbol" pitchFamily="18" charset="2"/>
              </a:rPr>
              <a:t>Example:</a:t>
            </a:r>
            <a:endParaRPr lang="en-US" sz="2800">
              <a:latin typeface="Oswald" pitchFamily="2" charset="0"/>
              <a:sym typeface="Symbol" pitchFamily="18" charset="2"/>
            </a:endParaRPr>
          </a:p>
          <a:p>
            <a:pPr marL="621792" lvl="1" eaLnBrk="1" fontAlgn="auto" hangingPunct="1">
              <a:lnSpc>
                <a:spcPct val="11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Oswald" pitchFamily="2" charset="0"/>
                <a:sym typeface="Symbol" pitchFamily="18" charset="2"/>
              </a:rPr>
              <a:t> 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  <a:sym typeface="Symbol" pitchFamily="18" charset="2"/>
              </a:rPr>
              <a:t>Person</a:t>
            </a:r>
            <a:r>
              <a:rPr lang="en-US" sz="2400">
                <a:latin typeface="Oswald" pitchFamily="2" charset="0"/>
                <a:sym typeface="Symbol" pitchFamily="18" charset="2"/>
              </a:rPr>
              <a:t>                                      </a:t>
            </a:r>
            <a:r>
              <a:rPr lang="en-US" sz="2400" b="1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</a:t>
            </a:r>
            <a:r>
              <a:rPr lang="en-US" sz="2400" b="1" i="1" baseline="-25000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Name, Hobby</a:t>
            </a:r>
            <a:r>
              <a:rPr lang="en-US" sz="2400" b="1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(</a:t>
            </a:r>
            <a:r>
              <a:rPr lang="en-US" sz="2400" b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  <a:sym typeface="Symbol" pitchFamily="18" charset="2"/>
              </a:rPr>
              <a:t>Person</a:t>
            </a:r>
            <a:r>
              <a:rPr lang="en-US" sz="2400" b="1">
                <a:solidFill>
                  <a:srgbClr val="00B0F0"/>
                </a:solidFill>
                <a:latin typeface="Oswald" pitchFamily="2" charset="0"/>
                <a:sym typeface="Symbol" pitchFamily="18" charset="2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>
              <a:sym typeface="Symbol" pitchFamily="18" charset="2"/>
            </a:endParaRP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51B08-A888-4B3C-AD7B-01408E8D916A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809" y="191328"/>
            <a:ext cx="3468756" cy="5715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Project Operator  </a:t>
            </a:r>
            <a:r>
              <a:rPr lang="en-US" sz="5300">
                <a:solidFill>
                  <a:srgbClr val="FFC000"/>
                </a:solidFill>
                <a:latin typeface="Oswald" pitchFamily="2" charset="0"/>
                <a:sym typeface="Symbol" pitchFamily="18" charset="2"/>
              </a:rPr>
              <a:t></a:t>
            </a:r>
            <a:endParaRPr lang="en-US" sz="5300">
              <a:solidFill>
                <a:srgbClr val="FFC000"/>
              </a:solidFill>
              <a:latin typeface="Oswald" pitchFamily="2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24005"/>
              </p:ext>
            </p:extLst>
          </p:nvPr>
        </p:nvGraphicFramePr>
        <p:xfrm>
          <a:off x="612913" y="2922104"/>
          <a:ext cx="3962400" cy="19348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87928"/>
              </p:ext>
            </p:extLst>
          </p:nvPr>
        </p:nvGraphicFramePr>
        <p:xfrm>
          <a:off x="4890052" y="2885661"/>
          <a:ext cx="1790700" cy="19348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70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276B3-9C8E-4219-9626-6AC6152413E2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Project Operator  </a:t>
            </a:r>
            <a:r>
              <a:rPr lang="en-US" sz="5300">
                <a:solidFill>
                  <a:srgbClr val="FFC000"/>
                </a:solidFill>
                <a:latin typeface="Oswald" pitchFamily="2" charset="0"/>
                <a:sym typeface="Symbol" pitchFamily="18" charset="2"/>
              </a:rPr>
              <a:t></a:t>
            </a:r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914400" y="4000500"/>
            <a:ext cx="4889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>
                <a:solidFill>
                  <a:srgbClr val="00B0F0"/>
                </a:solidFill>
                <a:latin typeface="Oswald" pitchFamily="2" charset="0"/>
              </a:rPr>
              <a:t>Result is a table (no duplicates)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990600" y="17145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59296" y="149241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3200">
                <a:sym typeface="Symbol" pitchFamily="18" charset="2"/>
              </a:rPr>
              <a:t> </a:t>
            </a:r>
            <a:r>
              <a:rPr lang="en-US" sz="3200">
                <a:solidFill>
                  <a:srgbClr val="FFFF00"/>
                </a:solidFill>
                <a:sym typeface="Symbol" pitchFamily="18" charset="2"/>
              </a:rPr>
              <a:t>Example: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  <a:sym typeface="Symbol" pitchFamily="18" charset="2"/>
              </a:rPr>
              <a:t>Person</a:t>
            </a:r>
            <a:r>
              <a:rPr lang="en-US" sz="2800">
                <a:solidFill>
                  <a:srgbClr val="FFFF00"/>
                </a:solidFill>
                <a:latin typeface="Oswald" pitchFamily="2" charset="0"/>
                <a:sym typeface="Symbol" pitchFamily="18" charset="2"/>
              </a:rPr>
              <a:t>  </a:t>
            </a:r>
            <a:r>
              <a:rPr lang="en-US" sz="2800">
                <a:sym typeface="Symbol" pitchFamily="18" charset="2"/>
              </a:rPr>
              <a:t>   	</a:t>
            </a:r>
            <a:r>
              <a:rPr lang="en-US" sz="2800">
                <a:solidFill>
                  <a:srgbClr val="FFFF00"/>
                </a:solidFill>
                <a:sym typeface="Symbol" pitchFamily="18" charset="2"/>
              </a:rPr>
              <a:t></a:t>
            </a:r>
            <a:r>
              <a:rPr lang="en-US" sz="2800" i="1" baseline="-25000" err="1">
                <a:solidFill>
                  <a:srgbClr val="FFFF00"/>
                </a:solidFill>
                <a:sym typeface="Symbol" pitchFamily="18" charset="2"/>
              </a:rPr>
              <a:t>Name,Address</a:t>
            </a:r>
            <a:r>
              <a:rPr lang="en-US" sz="2800">
                <a:solidFill>
                  <a:srgbClr val="FFFF00"/>
                </a:solidFill>
                <a:sym typeface="Symbol" pitchFamily="18" charset="2"/>
              </a:rPr>
              <a:t>(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800">
                <a:solidFill>
                  <a:srgbClr val="FFFF00"/>
                </a:solidFill>
                <a:sym typeface="Symbol" pitchFamily="18" charset="2"/>
              </a:rPr>
              <a:t>)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0988"/>
              </p:ext>
            </p:extLst>
          </p:nvPr>
        </p:nvGraphicFramePr>
        <p:xfrm>
          <a:off x="1043609" y="2077193"/>
          <a:ext cx="3150704" cy="19348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7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05066"/>
              </p:ext>
            </p:extLst>
          </p:nvPr>
        </p:nvGraphicFramePr>
        <p:xfrm>
          <a:off x="4853609" y="2189836"/>
          <a:ext cx="1635943" cy="161235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6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6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276B3-9C8E-4219-9626-6AC6152413E2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Project Operator  </a:t>
            </a:r>
            <a:r>
              <a:rPr lang="en-US" sz="5300">
                <a:solidFill>
                  <a:srgbClr val="FFC000"/>
                </a:solidFill>
                <a:latin typeface="Oswald" pitchFamily="2" charset="0"/>
                <a:sym typeface="Symbol" pitchFamily="18" charset="2"/>
              </a:rPr>
              <a:t> </a:t>
            </a:r>
            <a:br>
              <a:rPr lang="en-US" sz="5300">
                <a:solidFill>
                  <a:srgbClr val="FFC000"/>
                </a:solidFill>
                <a:latin typeface="Oswald" pitchFamily="2" charset="0"/>
                <a:sym typeface="Symbol" pitchFamily="18" charset="2"/>
              </a:rPr>
            </a:br>
            <a:r>
              <a:rPr lang="en-US" sz="5300">
                <a:solidFill>
                  <a:srgbClr val="FFC000"/>
                </a:solidFill>
                <a:latin typeface="Oswald" pitchFamily="2" charset="0"/>
                <a:sym typeface="Symbol" pitchFamily="18" charset="2"/>
              </a:rPr>
              <a:t>Expression</a:t>
            </a:r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914400" y="4000500"/>
            <a:ext cx="4889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>
                <a:solidFill>
                  <a:srgbClr val="00B0F0"/>
                </a:solidFill>
                <a:latin typeface="Oswald" pitchFamily="2" charset="0"/>
              </a:rPr>
              <a:t>Result is a table (no duplicates)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990600" y="17145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74899"/>
              </p:ext>
            </p:extLst>
          </p:nvPr>
        </p:nvGraphicFramePr>
        <p:xfrm>
          <a:off x="1043609" y="2077193"/>
          <a:ext cx="3150704" cy="19348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7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4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Address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Hobby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123 Main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7 Lake </a:t>
                      </a:r>
                      <a:r>
                        <a:rPr lang="en-US" sz="1400" u="none" strike="noStrike" err="1">
                          <a:effectLst/>
                        </a:rPr>
                        <a:t>Dr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Pine 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stamps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22955"/>
              </p:ext>
            </p:extLst>
          </p:nvPr>
        </p:nvGraphicFramePr>
        <p:xfrm>
          <a:off x="3608388" y="993775"/>
          <a:ext cx="47005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3" imgW="6728524" imgH="702646" progId="Word.Document.8">
                  <p:embed/>
                </p:oleObj>
              </mc:Choice>
              <mc:Fallback>
                <p:oleObj name="Document" r:id="rId3" imgW="6728524" imgH="7026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993775"/>
                        <a:ext cx="47005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09502"/>
              </p:ext>
            </p:extLst>
          </p:nvPr>
        </p:nvGraphicFramePr>
        <p:xfrm>
          <a:off x="4644888" y="2065680"/>
          <a:ext cx="2481469" cy="12898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14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Person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1123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9876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Oswald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8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41517" y="1667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Oswald"/>
                <a:ea typeface="Oswald"/>
                <a:cs typeface="Oswald"/>
                <a:sym typeface="Oswald"/>
              </a:rPr>
              <a:t>Syllabus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31578" y="715152"/>
            <a:ext cx="8520600" cy="412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C000"/>
                </a:solidFill>
              </a:rPr>
              <a:t> 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278" y="761267"/>
            <a:ext cx="7468137" cy="39580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8867" y="3239562"/>
            <a:ext cx="1246828" cy="606882"/>
          </a:xfrm>
          <a:custGeom>
            <a:avLst/>
            <a:gdLst/>
            <a:ahLst/>
            <a:cxnLst/>
            <a:rect l="l" t="t" r="r" b="b"/>
            <a:pathLst>
              <a:path w="1246828" h="606882" extrusionOk="0">
                <a:moveTo>
                  <a:pt x="521272" y="70169"/>
                </a:moveTo>
                <a:cubicBezTo>
                  <a:pt x="411942" y="73482"/>
                  <a:pt x="302339" y="71719"/>
                  <a:pt x="193281" y="80108"/>
                </a:cubicBezTo>
                <a:cubicBezTo>
                  <a:pt x="172389" y="81715"/>
                  <a:pt x="133646" y="99986"/>
                  <a:pt x="133646" y="99986"/>
                </a:cubicBezTo>
                <a:cubicBezTo>
                  <a:pt x="120394" y="113238"/>
                  <a:pt x="99816" y="121963"/>
                  <a:pt x="93889" y="139743"/>
                </a:cubicBezTo>
                <a:cubicBezTo>
                  <a:pt x="80173" y="180892"/>
                  <a:pt x="92667" y="163749"/>
                  <a:pt x="54133" y="189438"/>
                </a:cubicBezTo>
                <a:cubicBezTo>
                  <a:pt x="30476" y="260405"/>
                  <a:pt x="45877" y="231638"/>
                  <a:pt x="14376" y="278890"/>
                </a:cubicBezTo>
                <a:cubicBezTo>
                  <a:pt x="-8038" y="346135"/>
                  <a:pt x="-1249" y="312911"/>
                  <a:pt x="14376" y="437916"/>
                </a:cubicBezTo>
                <a:cubicBezTo>
                  <a:pt x="15675" y="448312"/>
                  <a:pt x="16907" y="460326"/>
                  <a:pt x="24315" y="467734"/>
                </a:cubicBezTo>
                <a:cubicBezTo>
                  <a:pt x="31723" y="475142"/>
                  <a:pt x="44194" y="474360"/>
                  <a:pt x="54133" y="477673"/>
                </a:cubicBezTo>
                <a:cubicBezTo>
                  <a:pt x="106024" y="512267"/>
                  <a:pt x="60898" y="487649"/>
                  <a:pt x="133646" y="507490"/>
                </a:cubicBezTo>
                <a:cubicBezTo>
                  <a:pt x="153861" y="513003"/>
                  <a:pt x="173403" y="520743"/>
                  <a:pt x="193281" y="527369"/>
                </a:cubicBezTo>
                <a:lnTo>
                  <a:pt x="223098" y="537308"/>
                </a:lnTo>
                <a:cubicBezTo>
                  <a:pt x="233037" y="540621"/>
                  <a:pt x="242544" y="545765"/>
                  <a:pt x="252915" y="547247"/>
                </a:cubicBezTo>
                <a:cubicBezTo>
                  <a:pt x="342439" y="560036"/>
                  <a:pt x="299381" y="553335"/>
                  <a:pt x="382124" y="567125"/>
                </a:cubicBezTo>
                <a:cubicBezTo>
                  <a:pt x="439128" y="586126"/>
                  <a:pt x="383672" y="569011"/>
                  <a:pt x="461637" y="587003"/>
                </a:cubicBezTo>
                <a:cubicBezTo>
                  <a:pt x="488257" y="593146"/>
                  <a:pt x="541150" y="606882"/>
                  <a:pt x="541150" y="606882"/>
                </a:cubicBezTo>
                <a:lnTo>
                  <a:pt x="1147437" y="596943"/>
                </a:lnTo>
                <a:cubicBezTo>
                  <a:pt x="1166123" y="595506"/>
                  <a:pt x="1171600" y="567582"/>
                  <a:pt x="1187194" y="557186"/>
                </a:cubicBezTo>
                <a:lnTo>
                  <a:pt x="1217011" y="537308"/>
                </a:lnTo>
                <a:cubicBezTo>
                  <a:pt x="1241209" y="464714"/>
                  <a:pt x="1231807" y="498001"/>
                  <a:pt x="1246828" y="437916"/>
                </a:cubicBezTo>
                <a:cubicBezTo>
                  <a:pt x="1243515" y="394847"/>
                  <a:pt x="1243626" y="351376"/>
                  <a:pt x="1236889" y="308708"/>
                </a:cubicBezTo>
                <a:cubicBezTo>
                  <a:pt x="1230826" y="270309"/>
                  <a:pt x="1204268" y="216452"/>
                  <a:pt x="1177254" y="189438"/>
                </a:cubicBezTo>
                <a:cubicBezTo>
                  <a:pt x="1167315" y="179499"/>
                  <a:pt x="1160009" y="165907"/>
                  <a:pt x="1147437" y="159621"/>
                </a:cubicBezTo>
                <a:cubicBezTo>
                  <a:pt x="1132327" y="152066"/>
                  <a:pt x="1114306" y="152995"/>
                  <a:pt x="1097741" y="149682"/>
                </a:cubicBezTo>
                <a:cubicBezTo>
                  <a:pt x="1077863" y="136430"/>
                  <a:pt x="1060772" y="117480"/>
                  <a:pt x="1038107" y="109925"/>
                </a:cubicBezTo>
                <a:cubicBezTo>
                  <a:pt x="1018229" y="103299"/>
                  <a:pt x="995907" y="101670"/>
                  <a:pt x="978472" y="90047"/>
                </a:cubicBezTo>
                <a:cubicBezTo>
                  <a:pt x="968533" y="83421"/>
                  <a:pt x="959634" y="74874"/>
                  <a:pt x="948654" y="70169"/>
                </a:cubicBezTo>
                <a:cubicBezTo>
                  <a:pt x="936099" y="64788"/>
                  <a:pt x="922255" y="63092"/>
                  <a:pt x="908898" y="60230"/>
                </a:cubicBezTo>
                <a:cubicBezTo>
                  <a:pt x="786074" y="33910"/>
                  <a:pt x="845640" y="52395"/>
                  <a:pt x="779689" y="30412"/>
                </a:cubicBezTo>
                <a:cubicBezTo>
                  <a:pt x="628303" y="34999"/>
                  <a:pt x="468367" y="-62874"/>
                  <a:pt x="441759" y="70169"/>
                </a:cubicBezTo>
                <a:cubicBezTo>
                  <a:pt x="440460" y="76666"/>
                  <a:pt x="441759" y="83421"/>
                  <a:pt x="441759" y="90047"/>
                </a:cubicBezTo>
              </a:path>
            </a:pathLst>
          </a:custGeom>
          <a:noFill/>
          <a:ln w="25400" cap="flat" cmpd="sng">
            <a:solidFill>
              <a:srgbClr val="006D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058" y="4719276"/>
            <a:ext cx="5540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CSE, Amrita School of Engineering, Coimbatore  July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05" y="144084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>
                <a:solidFill>
                  <a:srgbClr val="00B0F0"/>
                </a:solidFill>
              </a:rPr>
              <a:t>Select</a:t>
            </a:r>
            <a:r>
              <a:rPr lang="en-US" sz="2100"/>
              <a:t> Operation – selection of rows (tuples)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6660" y="808435"/>
            <a:ext cx="1229915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Relation r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65" y="635628"/>
            <a:ext cx="1846585" cy="37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811780" y="2797851"/>
            <a:ext cx="1648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1800">
                <a:sym typeface="Symbol" panose="05050102010706020507" pitchFamily="18" charset="2"/>
              </a:rPr>
              <a:t></a:t>
            </a:r>
            <a:r>
              <a:rPr kumimoji="0" lang="en-US" altLang="en-US" sz="18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1500" baseline="-25000"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(r)</a:t>
            </a:r>
            <a:endParaRPr kumimoji="0"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rgbClr val="00B0F0"/>
                </a:solidFill>
              </a:rPr>
              <a:t>Project</a:t>
            </a:r>
            <a:r>
              <a:rPr lang="en-US" sz="1800"/>
              <a:t> Operation – selection of columns (Attributes)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369" y="808435"/>
            <a:ext cx="1831181" cy="30837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</a:t>
            </a:r>
            <a:r>
              <a:rPr lang="en-US" altLang="en-US" i="1">
                <a:ea typeface="ＭＳ Ｐゴシック" panose="020B0600070205080204" pitchFamily="34" charset="-128"/>
              </a:rPr>
              <a:t> r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859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28800" y="29718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430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150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48991" y="310515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46610" y="2744391"/>
            <a:ext cx="15430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 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endParaRPr kumimoji="0" lang="en-US" altLang="en-US" sz="1050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91" y="808435"/>
            <a:ext cx="2031206" cy="33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685925" y="2697957"/>
            <a:ext cx="1101329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1800">
                <a:latin typeface="Times New Roman" panose="02020603050405020304" pitchFamily="18" charset="0"/>
              </a:rPr>
              <a:t> (</a:t>
            </a:r>
            <a:r>
              <a:rPr kumimoji="0" lang="en-US" altLang="en-US" sz="1800" i="1">
                <a:latin typeface="Times New Roman" panose="02020603050405020304" pitchFamily="18" charset="0"/>
              </a:rPr>
              <a:t>r</a:t>
            </a:r>
            <a:r>
              <a:rPr kumimoji="0" lang="en-US" altLang="en-US" sz="1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17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11700" y="1152475"/>
            <a:ext cx="8520600" cy="3002082"/>
          </a:xfrm>
        </p:spPr>
        <p:txBody>
          <a:bodyPr>
            <a:noAutofit/>
          </a:bodyPr>
          <a:lstStyle/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Oswald" pitchFamily="2" charset="0"/>
              </a:rPr>
              <a:t>Relation is a set of </a:t>
            </a:r>
            <a:r>
              <a:rPr lang="en-US" sz="2800" dirty="0" smtClean="0">
                <a:latin typeface="Oswald" pitchFamily="2" charset="0"/>
              </a:rPr>
              <a:t>tuples</a:t>
            </a:r>
            <a:endParaRPr lang="en-US" sz="2800" dirty="0">
              <a:latin typeface="Oswald" pitchFamily="2" charset="0"/>
            </a:endParaRPr>
          </a:p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Oswald" pitchFamily="2" charset="0"/>
              </a:rPr>
              <a:t>Result of combining two relations with a set operator is a relation =&gt; all its elements must be tuples having same structure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Oswald" pitchFamily="2" charset="0"/>
              </a:rPr>
              <a:t>Hence, scope of set operations limited to 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union compatible relations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Oswald" pitchFamily="2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55CA95-0D7E-42EC-89D5-E3F427F3DA89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Set Operators</a:t>
            </a:r>
          </a:p>
        </p:txBody>
      </p:sp>
    </p:spTree>
    <p:extLst>
      <p:ext uri="{BB962C8B-B14F-4D97-AF65-F5344CB8AC3E}">
        <p14:creationId xmlns:p14="http://schemas.microsoft.com/office/powerpoint/2010/main" val="207843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5478" indent="-28575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>
                <a:solidFill>
                  <a:schemeClr val="tx1"/>
                </a:solidFill>
                <a:latin typeface="Oswald" pitchFamily="2" charset="0"/>
              </a:rPr>
              <a:t>Two relations are </a:t>
            </a:r>
            <a:r>
              <a:rPr lang="en-US" sz="240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union compatible</a:t>
            </a:r>
            <a:r>
              <a:rPr lang="en-US" sz="2400">
                <a:solidFill>
                  <a:schemeClr val="tx1"/>
                </a:solidFill>
                <a:latin typeface="Oswald" pitchFamily="2" charset="0"/>
              </a:rPr>
              <a:t> if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800">
                <a:solidFill>
                  <a:srgbClr val="FFFF00"/>
                </a:solidFill>
                <a:latin typeface="Oswald" pitchFamily="2" charset="0"/>
              </a:rPr>
              <a:t>Both have same number of columns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800">
                <a:solidFill>
                  <a:srgbClr val="92D050"/>
                </a:solidFill>
                <a:latin typeface="Oswald" pitchFamily="2" charset="0"/>
              </a:rPr>
              <a:t>Names of attributes are the same in both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800">
                <a:solidFill>
                  <a:srgbClr val="00B0F0"/>
                </a:solidFill>
                <a:latin typeface="Oswald" pitchFamily="2" charset="0"/>
              </a:rPr>
              <a:t>Attributes with the same name in both relations have the same domain</a:t>
            </a:r>
          </a:p>
          <a:p>
            <a:pPr marL="395478" indent="-28575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400">
                <a:solidFill>
                  <a:schemeClr val="tx1"/>
                </a:solidFill>
                <a:latin typeface="Oswald" pitchFamily="2" charset="0"/>
              </a:rPr>
              <a:t>Union compatible relations can be combined using</a:t>
            </a:r>
          </a:p>
          <a:p>
            <a:pPr marL="852678" lvl="1" indent="-28575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union</a:t>
            </a:r>
            <a:endParaRPr lang="en-US" sz="2000">
              <a:solidFill>
                <a:schemeClr val="tx1"/>
              </a:solidFill>
              <a:latin typeface="Oswald" pitchFamily="2" charset="0"/>
            </a:endParaRPr>
          </a:p>
          <a:p>
            <a:pPr marL="852678" lvl="1" indent="-28575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Intersection</a:t>
            </a:r>
            <a:endParaRPr lang="en-US" sz="2000">
              <a:solidFill>
                <a:schemeClr val="tx1"/>
              </a:solidFill>
              <a:latin typeface="Oswald" pitchFamily="2" charset="0"/>
            </a:endParaRPr>
          </a:p>
          <a:p>
            <a:pPr marL="852678" lvl="1" indent="-28575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set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 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difference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D86746-32F4-4695-854E-6C725FEDBB0D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Union Compatible Relations</a:t>
            </a:r>
          </a:p>
        </p:txBody>
      </p:sp>
    </p:spTree>
    <p:extLst>
      <p:ext uri="{BB962C8B-B14F-4D97-AF65-F5344CB8AC3E}">
        <p14:creationId xmlns:p14="http://schemas.microsoft.com/office/powerpoint/2010/main" val="371960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B2C3C-1EBF-428A-AC37-2837026EA06D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Example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06216" y="494472"/>
            <a:ext cx="68016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/>
              <a:t>Tables:</a:t>
            </a:r>
          </a:p>
          <a:p>
            <a:pPr>
              <a:defRPr/>
            </a:pPr>
            <a:r>
              <a:rPr lang="en-US" sz="2800"/>
              <a:t>       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Person</a:t>
            </a:r>
            <a:r>
              <a:rPr lang="en-US" sz="2800">
                <a:solidFill>
                  <a:srgbClr val="FFFF00"/>
                </a:solidFill>
                <a:latin typeface="Oswald" pitchFamily="2" charset="0"/>
              </a:rPr>
              <a:t> (SSN, Name, Address, Hobby)</a:t>
            </a:r>
          </a:p>
          <a:p>
            <a:pPr>
              <a:defRPr/>
            </a:pPr>
            <a:r>
              <a:rPr lang="en-US" sz="2800">
                <a:solidFill>
                  <a:srgbClr val="FFFF00"/>
                </a:solidFill>
                <a:latin typeface="Oswald" pitchFamily="2" charset="0"/>
              </a:rPr>
              <a:t>         </a:t>
            </a: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Professor</a:t>
            </a:r>
            <a:r>
              <a:rPr lang="en-US" sz="2800">
                <a:solidFill>
                  <a:srgbClr val="FFFF00"/>
                </a:solidFill>
                <a:latin typeface="Oswald" pitchFamily="2" charset="0"/>
              </a:rPr>
              <a:t> (Id, Name, Office, Phone)</a:t>
            </a:r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  <a:latin typeface="Oswald" pitchFamily="2" charset="0"/>
              </a:rPr>
              <a:t>are not union compatible. </a:t>
            </a:r>
            <a:endParaRPr lang="en-US" sz="2400">
              <a:solidFill>
                <a:schemeClr val="tx1"/>
              </a:solidFill>
              <a:latin typeface="Oswald" pitchFamily="2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94777"/>
              </p:ext>
            </p:extLst>
          </p:nvPr>
        </p:nvGraphicFramePr>
        <p:xfrm>
          <a:off x="1112562" y="2659876"/>
          <a:ext cx="6083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3" imgW="6137677" imgH="1013771" progId="Word.Document.8">
                  <p:embed/>
                </p:oleObj>
              </mc:Choice>
              <mc:Fallback>
                <p:oleObj name="Document" r:id="rId3" imgW="6137677" imgH="10137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562" y="2659876"/>
                        <a:ext cx="60833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5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Union of two relations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6" y="808435"/>
            <a:ext cx="2422610" cy="2512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r, s: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41885" y="2428876"/>
            <a:ext cx="1706993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r </a:t>
            </a:r>
            <a:r>
              <a:rPr lang="en-US" altLang="en-US" sz="2000">
                <a:sym typeface="Symbol" panose="05050102010706020507" pitchFamily="18" charset="2"/>
              </a:rPr>
              <a:t> s</a:t>
            </a:r>
            <a:r>
              <a:rPr lang="en-US" altLang="en-US" sz="2000"/>
              <a:t>: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70" y="849512"/>
            <a:ext cx="1768078" cy="3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77322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629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Set</a:t>
            </a:r>
            <a:r>
              <a:rPr lang="en-US">
                <a:solidFill>
                  <a:srgbClr val="00B0F0"/>
                </a:solidFill>
              </a:rPr>
              <a:t> difference </a:t>
            </a:r>
            <a:r>
              <a:rPr lang="en-US"/>
              <a:t>of two relations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45881" cy="25122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41885" y="2415779"/>
            <a:ext cx="5272088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050" i="1"/>
              <a:t>r  </a:t>
            </a:r>
            <a:r>
              <a:rPr lang="en-US" altLang="en-US" sz="1050" i="1">
                <a:sym typeface="Symbol" panose="05050102010706020507" pitchFamily="18" charset="2"/>
              </a:rPr>
              <a:t>– s</a:t>
            </a:r>
            <a:r>
              <a:rPr lang="en-US" altLang="en-US" sz="1050" i="1"/>
              <a:t>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11" y="934046"/>
            <a:ext cx="1915716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35904" y="4869656"/>
            <a:ext cx="4774026" cy="273844"/>
          </a:xfrm>
        </p:spPr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53269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/>
              <a:t>Set </a:t>
            </a:r>
            <a:r>
              <a:rPr lang="en-US">
                <a:solidFill>
                  <a:srgbClr val="00B0F0"/>
                </a:solidFill>
              </a:rPr>
              <a:t>intersection</a:t>
            </a:r>
            <a:r>
              <a:rPr lang="en-US"/>
              <a:t> of two relations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900113"/>
            <a:ext cx="5886450" cy="28575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 </a:t>
            </a:r>
            <a:r>
              <a:rPr lang="en-US" altLang="en-US" i="1">
                <a:ea typeface="ＭＳ Ｐゴシック" panose="020B0600070205080204" pitchFamily="34" charset="-128"/>
              </a:rPr>
              <a:t>r, 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57" y="1135857"/>
            <a:ext cx="1993106" cy="262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5229" y="4010025"/>
            <a:ext cx="19191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/>
              <a:t>Note: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</a:t>
            </a:r>
            <a:r>
              <a:rPr kumimoji="0" lang="en-US" altLang="en-US" sz="1350">
                <a:sym typeface="Symbol" panose="05050102010706020507" pitchFamily="18" charset="2"/>
              </a:rPr>
              <a:t></a:t>
            </a:r>
            <a:r>
              <a:rPr kumimoji="0" lang="en-US" altLang="en-US" sz="1350"/>
              <a:t>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 =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(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4280444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7934325" cy="37742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</a:rPr>
              <a:t>joining</a:t>
            </a:r>
            <a:r>
              <a:rPr lang="en-US"/>
              <a:t> two relations -- </a:t>
            </a:r>
            <a:r>
              <a:rPr lang="en-US">
                <a:solidFill>
                  <a:srgbClr val="00B0F0"/>
                </a:solidFill>
              </a:rPr>
              <a:t>Cartesian-product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23" y="852488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8213" y="64889"/>
            <a:ext cx="6172200" cy="37742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</a:rPr>
              <a:t>Cartesian-product</a:t>
            </a:r>
            <a:r>
              <a:rPr lang="en-US"/>
              <a:t> – naming issue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30" y="817763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4411266" y="871538"/>
            <a:ext cx="18692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871912" y="2351485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3786188" y="2295525"/>
            <a:ext cx="9977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4374356" y="777479"/>
            <a:ext cx="8805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3620691" y="2356248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9" name="TextBox 2"/>
          <p:cNvSpPr txBox="1">
            <a:spLocks noChangeArrowheads="1"/>
          </p:cNvSpPr>
          <p:nvPr/>
        </p:nvSpPr>
        <p:spPr bwMode="auto">
          <a:xfrm>
            <a:off x="3529013" y="2294335"/>
            <a:ext cx="845343" cy="30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  <a:latin typeface="Oswald" pitchFamily="2" charset="0"/>
              </a:rPr>
              <a:t>Brief Recap of Previous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C000"/>
                </a:solidFill>
                <a:latin typeface="Oswald" pitchFamily="2" charset="0"/>
              </a:rPr>
              <a:t>Structure of Relational 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C000"/>
                </a:solidFill>
                <a:latin typeface="Oswald" pitchFamily="2" charset="0"/>
              </a:rPr>
              <a:t>Keys</a:t>
            </a:r>
            <a:endParaRPr lang="en-IN" sz="2800">
              <a:solidFill>
                <a:srgbClr val="FFC000"/>
              </a:solidFill>
              <a:latin typeface="Oswa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>
                <a:solidFill>
                  <a:srgbClr val="FFC000"/>
                </a:solidFill>
                <a:latin typeface="Oswald" pitchFamily="2" charset="0"/>
              </a:rPr>
              <a:t>Schema Diagrams 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503" y="4778742"/>
            <a:ext cx="6342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6100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/>
              <a:t>Renaming a Table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86" y="459970"/>
            <a:ext cx="5886450" cy="3657600"/>
          </a:xfrm>
        </p:spPr>
        <p:txBody>
          <a:bodyPr/>
          <a:lstStyle/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				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 i="1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)</a:t>
            </a:r>
            <a:b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endParaRPr lang="en-US" altLang="en-US" sz="12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under the name 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endParaRPr lang="en-US" altLang="en-US" sz="12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83" y="1689180"/>
            <a:ext cx="3314700" cy="3200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43052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/>
              <a:t>Composition of Operations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677466"/>
            <a:ext cx="5886450" cy="3657600"/>
          </a:xfrm>
        </p:spPr>
        <p:txBody>
          <a:bodyPr/>
          <a:lstStyle/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Example: 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68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33" y="1751455"/>
            <a:ext cx="1318022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7075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737" y="572700"/>
            <a:ext cx="7309519" cy="390525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Let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be relations on schemas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respectively. </a:t>
            </a:r>
            <a:b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Then,  the “natural join”  of relations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is a relation on schema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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obtained as follows:</a:t>
            </a:r>
          </a:p>
          <a:p>
            <a:pPr lvl="1" algn="just"/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Consider each pair of tuples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from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from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.  </a:t>
            </a:r>
          </a:p>
          <a:p>
            <a:pPr lvl="1" algn="just"/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have the same value on each of the attributes in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add a tuple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to the result, where</a:t>
            </a:r>
          </a:p>
          <a:p>
            <a:pPr lvl="2" algn="just"/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endParaRPr lang="en-US" altLang="en-US" sz="16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lvl="2" algn="just"/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endParaRPr lang="en-US" altLang="en-US" sz="16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16674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32784" cy="28694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757362" y="2518172"/>
            <a:ext cx="5272088" cy="747713"/>
            <a:chOff x="288" y="2688"/>
            <a:chExt cx="4428" cy="258"/>
          </a:xfrm>
        </p:grpSpPr>
        <p:sp>
          <p:nvSpPr>
            <p:cNvPr id="40968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35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350"/>
                <a:t>r </a:t>
              </a:r>
              <a:r>
                <a:rPr lang="en-US" altLang="en-US" sz="1350">
                  <a:sym typeface="dbsym" pitchFamily="34" charset="2"/>
                </a:rPr>
                <a:t>    s</a:t>
              </a:r>
            </a:p>
          </p:txBody>
        </p:sp>
        <p:sp>
          <p:nvSpPr>
            <p:cNvPr id="40969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050"/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53" y="951905"/>
            <a:ext cx="268128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2693977" y="2904154"/>
            <a:ext cx="141685" cy="12977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05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974055" y="4251586"/>
            <a:ext cx="34909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ym typeface="Symbol" panose="05050102010706020507" pitchFamily="18" charset="2"/>
              </a:rPr>
              <a:t></a:t>
            </a:r>
            <a:r>
              <a:rPr lang="en-US" altLang="en-US" sz="1500" i="1">
                <a:sym typeface="Symbol" panose="05050102010706020507" pitchFamily="18" charset="2"/>
              </a:rPr>
              <a:t> </a:t>
            </a:r>
            <a:r>
              <a:rPr lang="en-US" altLang="en-US" sz="1500" i="1" baseline="-25000">
                <a:sym typeface="Symbol" panose="05050102010706020507" pitchFamily="18" charset="2"/>
              </a:rPr>
              <a:t>A,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r.B</a:t>
            </a:r>
            <a:r>
              <a:rPr lang="en-US" altLang="en-US" sz="1500" i="1" baseline="-25000">
                <a:sym typeface="Symbol" panose="05050102010706020507" pitchFamily="18" charset="2"/>
              </a:rPr>
              <a:t>, C,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r.D</a:t>
            </a:r>
            <a:r>
              <a:rPr lang="en-US" altLang="en-US" sz="1500" i="1" baseline="-25000">
                <a:sym typeface="Symbol" panose="05050102010706020507" pitchFamily="18" charset="2"/>
              </a:rPr>
              <a:t>, E</a:t>
            </a:r>
            <a:r>
              <a:rPr lang="en-US" altLang="en-US" sz="1500" baseline="-25000">
                <a:sym typeface="Symbol" panose="05050102010706020507" pitchFamily="18" charset="2"/>
              </a:rPr>
              <a:t> </a:t>
            </a:r>
            <a:r>
              <a:rPr lang="en-US" altLang="en-US" sz="1500">
                <a:sym typeface="Symbol" panose="05050102010706020507" pitchFamily="18" charset="2"/>
              </a:rPr>
              <a:t>(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r.B</a:t>
            </a:r>
            <a:r>
              <a:rPr lang="en-US" altLang="en-US" sz="1500" i="1" baseline="-25000">
                <a:sym typeface="Symbol" panose="05050102010706020507" pitchFamily="18" charset="2"/>
              </a:rPr>
              <a:t> =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s.B</a:t>
            </a:r>
            <a:r>
              <a:rPr lang="en-US" altLang="en-US" sz="1500" i="1" baseline="-25000">
                <a:sym typeface="Symbol" panose="05050102010706020507" pitchFamily="18" charset="2"/>
              </a:rPr>
              <a:t> </a:t>
            </a:r>
            <a:r>
              <a:rPr lang="en-US" altLang="en-US" sz="15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</a:t>
            </a:r>
            <a:r>
              <a:rPr lang="en-US" altLang="en-US" sz="15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r.D</a:t>
            </a:r>
            <a:r>
              <a:rPr lang="en-US" altLang="en-US" sz="15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5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s.D</a:t>
            </a:r>
            <a:r>
              <a:rPr lang="en-US" altLang="en-US" sz="1500" i="1" baseline="-25000">
                <a:sym typeface="Symbol" panose="05050102010706020507" pitchFamily="18" charset="2"/>
              </a:rPr>
              <a:t> </a:t>
            </a:r>
            <a:r>
              <a:rPr lang="en-US" altLang="en-US" sz="1500" baseline="-25000">
                <a:sym typeface="Symbol" panose="05050102010706020507" pitchFamily="18" charset="2"/>
              </a:rPr>
              <a:t> </a:t>
            </a:r>
            <a:r>
              <a:rPr lang="en-US" altLang="en-US" sz="1500">
                <a:sym typeface="Symbol" panose="05050102010706020507" pitchFamily="18" charset="2"/>
              </a:rPr>
              <a:t>(</a:t>
            </a:r>
            <a:r>
              <a:rPr lang="en-US" altLang="en-US" sz="1500" i="1">
                <a:sym typeface="Symbol" panose="05050102010706020507" pitchFamily="18" charset="2"/>
              </a:rPr>
              <a:t>r </a:t>
            </a:r>
            <a:r>
              <a:rPr lang="en-US" altLang="en-US" sz="1500">
                <a:sym typeface="Symbol" panose="05050102010706020507" pitchFamily="18" charset="2"/>
              </a:rPr>
              <a:t>x </a:t>
            </a:r>
            <a:r>
              <a:rPr lang="en-US" altLang="en-US" sz="1500" i="1">
                <a:sym typeface="Symbol" panose="05050102010706020507" pitchFamily="18" charset="2"/>
              </a:rPr>
              <a:t>s</a:t>
            </a:r>
            <a:r>
              <a:rPr lang="en-US" altLang="en-US" sz="1500">
                <a:sym typeface="Symbol" panose="05050102010706020507" pitchFamily="18" charset="2"/>
              </a:rPr>
              <a:t>)))</a:t>
            </a:r>
            <a:endParaRPr kumimoji="0" lang="en-US" altLang="en-US" sz="15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4292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26" y="-75093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Relational Algebra Operators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63341" y="602456"/>
            <a:ext cx="5435203" cy="244079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63342" y="884635"/>
            <a:ext cx="5439965" cy="3671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cxnSp>
        <p:nvCxnSpPr>
          <p:cNvPr id="45061" name="Straight Connector 5"/>
          <p:cNvCxnSpPr>
            <a:cxnSpLocks noChangeShapeType="1"/>
          </p:cNvCxnSpPr>
          <p:nvPr/>
        </p:nvCxnSpPr>
        <p:spPr bwMode="auto">
          <a:xfrm>
            <a:off x="3289697" y="877492"/>
            <a:ext cx="0" cy="36790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2"/>
          <p:cNvCxnSpPr>
            <a:cxnSpLocks noChangeShapeType="1"/>
          </p:cNvCxnSpPr>
          <p:nvPr/>
        </p:nvCxnSpPr>
        <p:spPr bwMode="auto">
          <a:xfrm flipV="1">
            <a:off x="3289697" y="602456"/>
            <a:ext cx="0" cy="2440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1925242" y="634604"/>
            <a:ext cx="46398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1910954" y="9798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(Selection)	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>
                <a:latin typeface="Palatino Linotype" panose="02040502050505030304" pitchFamily="18" charset="0"/>
              </a:rPr>
              <a:t>salary &gt; = 85000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1989535" y="833438"/>
            <a:ext cx="6655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kumimoji="0" lang="en-US" altLang="en-US" sz="900"/>
          </a:p>
        </p:txBody>
      </p:sp>
      <p:cxnSp>
        <p:nvCxnSpPr>
          <p:cNvPr id="45066" name="Straight Connector 11"/>
          <p:cNvCxnSpPr>
            <a:cxnSpLocks noChangeShapeType="1"/>
          </p:cNvCxnSpPr>
          <p:nvPr/>
        </p:nvCxnSpPr>
        <p:spPr bwMode="auto">
          <a:xfrm>
            <a:off x="3289697" y="1181100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TextBox 12"/>
          <p:cNvSpPr txBox="1">
            <a:spLocks noChangeArrowheads="1"/>
          </p:cNvSpPr>
          <p:nvPr/>
        </p:nvSpPr>
        <p:spPr bwMode="auto">
          <a:xfrm>
            <a:off x="3295651" y="1185863"/>
            <a:ext cx="41088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45068" name="Straight Connector 16"/>
          <p:cNvCxnSpPr>
            <a:cxnSpLocks noChangeShapeType="1"/>
          </p:cNvCxnSpPr>
          <p:nvPr/>
        </p:nvCxnSpPr>
        <p:spPr bwMode="auto">
          <a:xfrm>
            <a:off x="1963341" y="1425179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8"/>
          <p:cNvCxnSpPr>
            <a:cxnSpLocks noChangeShapeType="1"/>
          </p:cNvCxnSpPr>
          <p:nvPr/>
        </p:nvCxnSpPr>
        <p:spPr bwMode="auto">
          <a:xfrm>
            <a:off x="3295651" y="1751410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9"/>
          <p:cNvCxnSpPr>
            <a:cxnSpLocks noChangeShapeType="1"/>
          </p:cNvCxnSpPr>
          <p:nvPr/>
        </p:nvCxnSpPr>
        <p:spPr bwMode="auto">
          <a:xfrm>
            <a:off x="1969294" y="209669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TextBox 20"/>
          <p:cNvSpPr txBox="1">
            <a:spLocks noChangeArrowheads="1"/>
          </p:cNvSpPr>
          <p:nvPr/>
        </p:nvSpPr>
        <p:spPr bwMode="auto">
          <a:xfrm>
            <a:off x="1994297" y="1389460"/>
            <a:ext cx="666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0" lang="en-US" altLang="en-US" sz="900"/>
          </a:p>
        </p:txBody>
      </p:sp>
      <p:sp>
        <p:nvSpPr>
          <p:cNvPr id="45072" name="TextBox 21"/>
          <p:cNvSpPr txBox="1">
            <a:spLocks noChangeArrowheads="1"/>
          </p:cNvSpPr>
          <p:nvPr/>
        </p:nvSpPr>
        <p:spPr bwMode="auto">
          <a:xfrm>
            <a:off x="1916906" y="1535906"/>
            <a:ext cx="4863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(Projection)	 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ID, salary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73" name="TextBox 22"/>
          <p:cNvSpPr txBox="1">
            <a:spLocks noChangeArrowheads="1"/>
          </p:cNvSpPr>
          <p:nvPr/>
        </p:nvSpPr>
        <p:spPr bwMode="auto">
          <a:xfrm>
            <a:off x="3295651" y="1741885"/>
            <a:ext cx="410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45074" name="Straight Connector 25"/>
          <p:cNvCxnSpPr>
            <a:cxnSpLocks noChangeShapeType="1"/>
          </p:cNvCxnSpPr>
          <p:nvPr/>
        </p:nvCxnSpPr>
        <p:spPr bwMode="auto">
          <a:xfrm>
            <a:off x="3294460" y="2403872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Straight Connector 26"/>
          <p:cNvCxnSpPr>
            <a:cxnSpLocks noChangeShapeType="1"/>
          </p:cNvCxnSpPr>
          <p:nvPr/>
        </p:nvCxnSpPr>
        <p:spPr bwMode="auto">
          <a:xfrm>
            <a:off x="1968103" y="2755106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TextBox 31"/>
          <p:cNvSpPr txBox="1">
            <a:spLocks noChangeArrowheads="1"/>
          </p:cNvSpPr>
          <p:nvPr/>
        </p:nvSpPr>
        <p:spPr bwMode="auto">
          <a:xfrm>
            <a:off x="1935956" y="2051447"/>
            <a:ext cx="6917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endParaRPr kumimoji="0" lang="en-US" altLang="en-US" sz="900"/>
          </a:p>
        </p:txBody>
      </p:sp>
      <p:sp>
        <p:nvSpPr>
          <p:cNvPr id="45077" name="TextBox 32"/>
          <p:cNvSpPr txBox="1">
            <a:spLocks noChangeArrowheads="1"/>
          </p:cNvSpPr>
          <p:nvPr/>
        </p:nvSpPr>
        <p:spPr bwMode="auto">
          <a:xfrm>
            <a:off x="1920479" y="218122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(Cartesian Product)	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78" name="TextBox 34"/>
          <p:cNvSpPr txBox="1">
            <a:spLocks noChangeArrowheads="1"/>
          </p:cNvSpPr>
          <p:nvPr/>
        </p:nvSpPr>
        <p:spPr bwMode="auto">
          <a:xfrm>
            <a:off x="3299222" y="2407444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45079" name="Straight Connector 35"/>
          <p:cNvCxnSpPr>
            <a:cxnSpLocks noChangeShapeType="1"/>
          </p:cNvCxnSpPr>
          <p:nvPr/>
        </p:nvCxnSpPr>
        <p:spPr bwMode="auto">
          <a:xfrm>
            <a:off x="1963341" y="3300413"/>
            <a:ext cx="544472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Straight Connector 36"/>
          <p:cNvCxnSpPr>
            <a:cxnSpLocks noChangeShapeType="1"/>
          </p:cNvCxnSpPr>
          <p:nvPr/>
        </p:nvCxnSpPr>
        <p:spPr bwMode="auto">
          <a:xfrm>
            <a:off x="1972866" y="383143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TextBox 37"/>
          <p:cNvSpPr txBox="1">
            <a:spLocks noChangeArrowheads="1"/>
          </p:cNvSpPr>
          <p:nvPr/>
        </p:nvSpPr>
        <p:spPr bwMode="auto">
          <a:xfrm>
            <a:off x="1934766" y="2717006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∪</a:t>
            </a:r>
            <a:endParaRPr kumimoji="0" lang="en-US" altLang="en-US" sz="900"/>
          </a:p>
        </p:txBody>
      </p:sp>
      <p:sp>
        <p:nvSpPr>
          <p:cNvPr id="45082" name="TextBox 38"/>
          <p:cNvSpPr txBox="1">
            <a:spLocks noChangeArrowheads="1"/>
          </p:cNvSpPr>
          <p:nvPr/>
        </p:nvSpPr>
        <p:spPr bwMode="auto">
          <a:xfrm>
            <a:off x="1919288" y="28467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(Union)		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instructor) 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∪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student)</a:t>
            </a:r>
            <a:endParaRPr kumimoji="0" lang="en-US" altLang="en-US" sz="900" i="1">
              <a:latin typeface="Palatino Linotype" panose="02040502050505030304" pitchFamily="18" charset="0"/>
            </a:endParaRPr>
          </a:p>
        </p:txBody>
      </p:sp>
      <p:sp>
        <p:nvSpPr>
          <p:cNvPr id="45083" name="TextBox 39"/>
          <p:cNvSpPr txBox="1">
            <a:spLocks noChangeArrowheads="1"/>
          </p:cNvSpPr>
          <p:nvPr/>
        </p:nvSpPr>
        <p:spPr bwMode="auto">
          <a:xfrm>
            <a:off x="3293269" y="3067050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union of tuples from the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two </a:t>
            </a:r>
            <a:r>
              <a:rPr kumimoji="0" lang="en-US" altLang="en-US" sz="90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45084" name="Straight Connector 42"/>
          <p:cNvCxnSpPr>
            <a:cxnSpLocks noChangeShapeType="1"/>
          </p:cNvCxnSpPr>
          <p:nvPr/>
        </p:nvCxnSpPr>
        <p:spPr bwMode="auto">
          <a:xfrm>
            <a:off x="3299223" y="3042047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5" name="TextBox 24"/>
          <p:cNvSpPr txBox="1">
            <a:spLocks noChangeArrowheads="1"/>
          </p:cNvSpPr>
          <p:nvPr/>
        </p:nvSpPr>
        <p:spPr bwMode="auto">
          <a:xfrm>
            <a:off x="1921669" y="3944541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(Natural Join)                    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⋈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86" name="TextBox 27"/>
          <p:cNvSpPr txBox="1">
            <a:spLocks noChangeArrowheads="1"/>
          </p:cNvSpPr>
          <p:nvPr/>
        </p:nvSpPr>
        <p:spPr bwMode="auto">
          <a:xfrm>
            <a:off x="3294460" y="4169569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45087" name="TextBox 30"/>
          <p:cNvSpPr txBox="1">
            <a:spLocks noChangeArrowheads="1"/>
          </p:cNvSpPr>
          <p:nvPr/>
        </p:nvSpPr>
        <p:spPr bwMode="auto">
          <a:xfrm>
            <a:off x="1930004" y="3808810"/>
            <a:ext cx="69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⋈</a:t>
            </a:r>
            <a:endParaRPr kumimoji="0" lang="en-US" altLang="en-US" sz="900"/>
          </a:p>
        </p:txBody>
      </p:sp>
      <p:sp>
        <p:nvSpPr>
          <p:cNvPr id="45088" name="TextBox 37"/>
          <p:cNvSpPr txBox="1">
            <a:spLocks noChangeArrowheads="1"/>
          </p:cNvSpPr>
          <p:nvPr/>
        </p:nvSpPr>
        <p:spPr bwMode="auto">
          <a:xfrm>
            <a:off x="1927623" y="3261122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-</a:t>
            </a:r>
            <a:endParaRPr kumimoji="0" lang="en-US" altLang="en-US" sz="900"/>
          </a:p>
        </p:txBody>
      </p:sp>
      <p:sp>
        <p:nvSpPr>
          <p:cNvPr id="45089" name="TextBox 38"/>
          <p:cNvSpPr txBox="1">
            <a:spLocks noChangeArrowheads="1"/>
          </p:cNvSpPr>
          <p:nvPr/>
        </p:nvSpPr>
        <p:spPr bwMode="auto">
          <a:xfrm>
            <a:off x="1958444" y="3390900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(Set Difference)	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instructor) </a:t>
            </a:r>
            <a:r>
              <a:rPr kumimoji="0" lang="en-US" altLang="en-US" sz="900">
                <a:latin typeface="Lucida Sans Unicode" panose="020B0602030504020204" pitchFamily="34" charset="0"/>
              </a:rPr>
              <a:t>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--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student)</a:t>
            </a:r>
            <a:endParaRPr kumimoji="0" lang="en-US" altLang="en-US" sz="900" i="1">
              <a:latin typeface="Palatino Linotype" panose="02040502050505030304" pitchFamily="18" charset="0"/>
            </a:endParaRPr>
          </a:p>
        </p:txBody>
      </p:sp>
      <p:sp>
        <p:nvSpPr>
          <p:cNvPr id="45090" name="TextBox 39"/>
          <p:cNvSpPr txBox="1">
            <a:spLocks noChangeArrowheads="1"/>
          </p:cNvSpPr>
          <p:nvPr/>
        </p:nvSpPr>
        <p:spPr bwMode="auto">
          <a:xfrm>
            <a:off x="3298031" y="3604022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45091" name="Straight Connector 42"/>
          <p:cNvCxnSpPr>
            <a:cxnSpLocks noChangeShapeType="1"/>
          </p:cNvCxnSpPr>
          <p:nvPr/>
        </p:nvCxnSpPr>
        <p:spPr bwMode="auto">
          <a:xfrm>
            <a:off x="3298032" y="3573066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Straight Connector 35"/>
          <p:cNvCxnSpPr>
            <a:cxnSpLocks noChangeShapeType="1"/>
          </p:cNvCxnSpPr>
          <p:nvPr/>
        </p:nvCxnSpPr>
        <p:spPr bwMode="auto">
          <a:xfrm>
            <a:off x="3283744" y="4145756"/>
            <a:ext cx="412313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July 2020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rgbClr val="00B0F0"/>
                </a:solidFill>
              </a:rPr>
              <a:t>34</a:t>
            </a:fld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288235" y="4806554"/>
            <a:ext cx="5055885" cy="273844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72755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Query Languages</a:t>
            </a:r>
            <a:endParaRPr lang="en-IN" sz="20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77883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Schema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824" y="480100"/>
            <a:ext cx="8663681" cy="469022"/>
          </a:xfrm>
        </p:spPr>
        <p:txBody>
          <a:bodyPr/>
          <a:lstStyle/>
          <a:p>
            <a:r>
              <a:rPr lang="en-I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Oswald" pitchFamily="2" charset="0"/>
              </a:rPr>
              <a:t>The database schema and its keys can be visualized in Schema Diagram.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07" y="1078929"/>
            <a:ext cx="6234515" cy="378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41991" y="4869656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853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Schema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824" y="480100"/>
            <a:ext cx="8663681" cy="469022"/>
          </a:xfrm>
        </p:spPr>
        <p:txBody>
          <a:bodyPr/>
          <a:lstStyle/>
          <a:p>
            <a:r>
              <a:rPr lang="en-IN" sz="1600" b="1">
                <a:solidFill>
                  <a:schemeClr val="accent6">
                    <a:lumMod val="40000"/>
                    <a:lumOff val="60000"/>
                  </a:schemeClr>
                </a:solidFill>
                <a:latin typeface="Oswald" pitchFamily="2" charset="0"/>
              </a:rPr>
              <a:t>The database schema and its keys can be visualized in Schema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41991" y="4869656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0400" y="1013792"/>
            <a:ext cx="6791878" cy="3643934"/>
            <a:chOff x="1000400" y="1013792"/>
            <a:chExt cx="5538171" cy="3643934"/>
          </a:xfrm>
        </p:grpSpPr>
        <p:pic>
          <p:nvPicPr>
            <p:cNvPr id="16386" name="Picture 2" descr="CSci 440 Database Systems - Chapter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400" y="1013792"/>
              <a:ext cx="5538171" cy="3643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462670" y="3965713"/>
              <a:ext cx="2075901" cy="616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Company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4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556454" y="762365"/>
            <a:ext cx="5963616" cy="306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Summary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Structure of Relational 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Keys</a:t>
            </a:r>
            <a:endParaRPr lang="en-IN" sz="2400" b="1">
              <a:solidFill>
                <a:srgbClr val="FFC000"/>
              </a:solidFill>
              <a:latin typeface="Oswa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Schema Diagrams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4194297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4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556454" y="762365"/>
            <a:ext cx="5963616" cy="306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Next Lecture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Relational Query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Relational Algebra</a:t>
            </a:r>
            <a:endParaRPr lang="en-IN" sz="2400" b="1">
              <a:solidFill>
                <a:srgbClr val="FFC000"/>
              </a:solidFill>
              <a:latin typeface="Oswald" pitchFamily="2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2621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0113e24_2_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Today’s Lecture</a:t>
            </a:r>
            <a:endParaRPr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8a10113e24_2_44"/>
          <p:cNvSpPr txBox="1">
            <a:spLocks noGrp="1"/>
          </p:cNvSpPr>
          <p:nvPr>
            <p:ph type="body" idx="1"/>
          </p:nvPr>
        </p:nvSpPr>
        <p:spPr>
          <a:xfrm>
            <a:off x="327715" y="1182300"/>
            <a:ext cx="4628049" cy="230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Relational Query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Relational Algebra</a:t>
            </a:r>
            <a:endParaRPr lang="en-IN" sz="2400" b="1">
              <a:solidFill>
                <a:srgbClr val="FFC000"/>
              </a:solidFill>
              <a:latin typeface="Oswa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err="1">
                <a:solidFill>
                  <a:srgbClr val="FFC000"/>
                </a:solidFill>
                <a:latin typeface="Oswald" pitchFamily="2" charset="0"/>
              </a:rPr>
              <a:t>RelaX</a:t>
            </a: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 tool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7" name="Google Shape;77;g8a10113e24_2_44"/>
          <p:cNvSpPr txBox="1">
            <a:spLocks noGrp="1"/>
          </p:cNvSpPr>
          <p:nvPr>
            <p:ph type="sldNum" idx="12"/>
          </p:nvPr>
        </p:nvSpPr>
        <p:spPr>
          <a:xfrm>
            <a:off x="7752522" y="4663217"/>
            <a:ext cx="126863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8" name="Google Shape;78;g8a10113e24_2_44" descr="Top 10 Free and Open-Source Database Management Software Soluti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640" y="4763497"/>
            <a:ext cx="457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of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CSE,Amrita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School of Engineering, Coimbatore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References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387627" y="983975"/>
            <a:ext cx="8249478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⮚"/>
            </a:pPr>
            <a:r>
              <a:rPr lang="en-US" sz="2400" b="0" i="0" u="sng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https://docs.oracle.com/en/database/oracle/oracle-database/20/newft/new-features.html</a:t>
            </a:r>
            <a:endParaRPr sz="2400" b="0" i="0" u="none" strike="noStrike" cap="non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⮚"/>
            </a:pPr>
            <a:r>
              <a:rPr lang="en-US" sz="2400" b="0" i="0" u="sng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https://www.pda.org/scientific-and-regulatory-affairs/regulatory-resources/data-integrity</a:t>
            </a:r>
            <a:endParaRPr sz="2400" b="0" i="0" u="none" strike="noStrike" cap="non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Noto Sans Symbols"/>
              <a:buChar char="⮚"/>
            </a:pPr>
            <a:r>
              <a:rPr lang="en-US" sz="2400" b="0" i="0" u="sng" strike="noStrike" cap="non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https://www.digipay.guru/blog/all-you-need-to-know-about-agency-banking/</a:t>
            </a:r>
            <a:endParaRPr lang="en-US" sz="2400" b="0" i="0" u="sng" strike="noStrike" cap="non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Clr>
                <a:srgbClr val="00FFFF"/>
              </a:buClr>
              <a:buSzPts val="2400"/>
              <a:buFont typeface="Noto Sans Symbols"/>
              <a:buChar char="⮚"/>
            </a:pPr>
            <a:r>
              <a:rPr lang="en-US" sz="2400" u="sng">
                <a:solidFill>
                  <a:srgbClr val="00FFFF"/>
                </a:solidFill>
                <a:hlinkClick r:id="rId6"/>
              </a:rPr>
              <a:t>https://md.ekstrandom.net/teaching/cs4332-f15.pdf</a:t>
            </a:r>
            <a:endParaRPr lang="en-US" sz="2400" u="sng">
              <a:solidFill>
                <a:srgbClr val="00FFFF"/>
              </a:solidFill>
            </a:endParaRPr>
          </a:p>
          <a:p>
            <a:pPr marL="342900" indent="-342900">
              <a:buClr>
                <a:srgbClr val="00FFFF"/>
              </a:buClr>
              <a:buSzPts val="2400"/>
              <a:buFont typeface="Noto Sans Symbols"/>
              <a:buChar char="⮚"/>
            </a:pPr>
            <a:r>
              <a:rPr lang="en-US" sz="2400" u="sng">
                <a:solidFill>
                  <a:srgbClr val="00FFFF"/>
                </a:solidFill>
                <a:hlinkClick r:id="rId7"/>
              </a:rPr>
              <a:t>https://https://bit.ly/31eE2Ar</a:t>
            </a:r>
            <a:endParaRPr lang="en-US" sz="2400" u="sng">
              <a:solidFill>
                <a:srgbClr val="00FFFF"/>
              </a:solidFill>
            </a:endParaRPr>
          </a:p>
          <a:p>
            <a:pPr marL="342900" indent="-342900">
              <a:buClr>
                <a:srgbClr val="00FFFF"/>
              </a:buClr>
              <a:buSzPts val="2400"/>
              <a:buFont typeface="Oswald"/>
              <a:buChar char="⮚"/>
            </a:pPr>
            <a:r>
              <a:rPr lang="en-US" sz="2400" u="sng">
                <a:solidFill>
                  <a:srgbClr val="00FFFF"/>
                </a:solidFill>
                <a:hlinkClick r:id="rId8"/>
              </a:rPr>
              <a:t>https://ipronline.com/oracle-the-pioneers-of-the-software-world/</a:t>
            </a:r>
            <a:endParaRPr lang="en-US" sz="2400" u="sng">
              <a:solidFill>
                <a:srgbClr val="00FFFF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Oswald"/>
              <a:buChar char="⮚"/>
            </a:pPr>
            <a:endParaRPr sz="2400">
              <a:solidFill>
                <a:srgbClr val="00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0834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8"/>
          <p:cNvSpPr txBox="1">
            <a:spLocks noGrp="1"/>
          </p:cNvSpPr>
          <p:nvPr>
            <p:ph type="title"/>
          </p:nvPr>
        </p:nvSpPr>
        <p:spPr>
          <a:xfrm>
            <a:off x="421030" y="800278"/>
            <a:ext cx="852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FFC000"/>
                </a:solidFill>
                <a:latin typeface="Oswald" pitchFamily="2" charset="0"/>
              </a:rPr>
              <a:t>Thank You</a:t>
            </a:r>
            <a:endParaRPr>
              <a:solidFill>
                <a:srgbClr val="FFC000"/>
              </a:solidFill>
              <a:latin typeface="Oswald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27FFE9"/>
                </a:solidFill>
                <a:latin typeface="Oswald"/>
                <a:ea typeface="Oswald"/>
                <a:cs typeface="Oswald"/>
                <a:sym typeface="Oswald"/>
              </a:rPr>
              <a:t>Happy to answer any questions ! ! !</a:t>
            </a:r>
            <a:endParaRPr>
              <a:solidFill>
                <a:srgbClr val="27FFE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68"/>
          <p:cNvSpPr txBox="1">
            <a:spLocks noGrp="1"/>
          </p:cNvSpPr>
          <p:nvPr>
            <p:ph type="title"/>
          </p:nvPr>
        </p:nvSpPr>
        <p:spPr>
          <a:xfrm>
            <a:off x="311700" y="4265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/>
              <a:t>                      </a:t>
            </a:r>
            <a:endParaRPr sz="2400"/>
          </a:p>
        </p:txBody>
      </p:sp>
      <p:sp>
        <p:nvSpPr>
          <p:cNvPr id="308" name="Google Shape;30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102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85195" y="702440"/>
            <a:ext cx="7102876" cy="382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Contents</a:t>
            </a: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Relational Databases</a:t>
            </a: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Keys</a:t>
            </a:r>
            <a:endParaRPr lang="en-IN" sz="20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Schema Diagrams </a:t>
            </a:r>
          </a:p>
          <a:p>
            <a:pPr lvl="1"/>
            <a:r>
              <a:rPr 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Relational Query Languages</a:t>
            </a:r>
            <a:endParaRPr lang="en-IN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Relational Operations</a:t>
            </a:r>
            <a:endParaRPr lang="en-IN" sz="20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16645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/>
              <a:t>Relational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00" y="572699"/>
            <a:ext cx="8756278" cy="4346541"/>
          </a:xfrm>
        </p:spPr>
        <p:txBody>
          <a:bodyPr/>
          <a:lstStyle/>
          <a:p>
            <a:r>
              <a:rPr 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A query language is a language in which a user requests information from the database. </a:t>
            </a:r>
          </a:p>
          <a:p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They are on a lever higher than that of standard programming languages.</a:t>
            </a:r>
          </a:p>
          <a:p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An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4" y="1702153"/>
            <a:ext cx="3749294" cy="29189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222951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99" y="682735"/>
            <a:ext cx="8760107" cy="4363827"/>
          </a:xfrm>
        </p:spPr>
        <p:txBody>
          <a:bodyPr/>
          <a:lstStyle/>
          <a:p>
            <a:pPr marL="139700" indent="0">
              <a:buNone/>
            </a:pPr>
            <a:r>
              <a:rPr lang="en-IN"/>
              <a:t>			</a:t>
            </a: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Two Categories</a:t>
            </a: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en-IN" b="1">
                <a:solidFill>
                  <a:srgbClr val="00B0F0"/>
                </a:solidFill>
              </a:rPr>
              <a:t>                               Procedural Languages                                non-procedural language</a:t>
            </a:r>
          </a:p>
          <a:p>
            <a:pPr marL="139700" indent="0">
              <a:buNone/>
            </a:pP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</a:t>
            </a:r>
          </a:p>
          <a:p>
            <a:pPr marL="139700" indent="0">
              <a:buNone/>
            </a:pP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User instructs the system to perform                         the user describes the desired results</a:t>
            </a:r>
          </a:p>
          <a:p>
            <a:pPr marL="139700" indent="0">
              <a:buNone/>
            </a:pP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a sequence of operations on the database                 without giving a specific procedure</a:t>
            </a:r>
          </a:p>
          <a:p>
            <a:pPr marL="139700" indent="0">
              <a:buNone/>
            </a:pP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to compute desired result.                                            for obtaining it. </a:t>
            </a: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en-I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* Query languages in practise use both the approaches.</a:t>
            </a: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 b="1"/>
              <a:t>Relational Query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879" y="36109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Relational algebra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>
                <a:solidFill>
                  <a:srgbClr val="00B0F0"/>
                </a:solidFill>
              </a:rPr>
              <a:t>is a procedural query language, which takes instances of relations as input and yields instances of relations as output. It uses operators to perform queries. </a:t>
            </a:r>
            <a:endParaRPr lang="en-IN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61" y="3090997"/>
            <a:ext cx="3902839" cy="19940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89650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80934" y="1548885"/>
            <a:ext cx="5639135" cy="169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Structure of Relational 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C000"/>
                </a:solidFill>
                <a:latin typeface="Oswald" pitchFamily="2" charset="0"/>
              </a:rPr>
              <a:t>Keys</a:t>
            </a:r>
            <a:endParaRPr lang="en-IN" sz="2400" b="1">
              <a:solidFill>
                <a:srgbClr val="FFC000"/>
              </a:solidFill>
              <a:latin typeface="Oswa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FFFF00"/>
                </a:solidFill>
                <a:latin typeface="Oswald" pitchFamily="2" charset="0"/>
              </a:rPr>
              <a:t>Schema Diagrams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65113" y="4727041"/>
            <a:ext cx="5728183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312578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en-IN"/>
              <a:t>Relational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114" y="838917"/>
            <a:ext cx="8380071" cy="3582611"/>
          </a:xfrm>
        </p:spPr>
        <p:txBody>
          <a:bodyPr/>
          <a:lstStyle/>
          <a:p>
            <a:r>
              <a:rPr lang="en-IN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The procedural query languages provide a set of operations that can be applied one or more relations. </a:t>
            </a:r>
          </a:p>
          <a:p>
            <a:endParaRPr lang="en-IN" sz="200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These operations have desired properties.</a:t>
            </a:r>
          </a:p>
          <a:p>
            <a:endParaRPr lang="en-IN" sz="200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IN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These operations can be combined in a modular way.</a:t>
            </a:r>
          </a:p>
          <a:p>
            <a:endParaRPr lang="en-IN" sz="200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IN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Common operations – </a:t>
            </a:r>
            <a:r>
              <a:rPr lang="en-IN" sz="2000" i="1">
                <a:solidFill>
                  <a:srgbClr val="00B0F0"/>
                </a:solidFill>
              </a:rPr>
              <a:t>Selection, Projection, Union, Difference, Intersection and Join (natural join and Cartesian Product)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05" y="144084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>
                <a:solidFill>
                  <a:srgbClr val="00B0F0"/>
                </a:solidFill>
              </a:rPr>
              <a:t>Select</a:t>
            </a:r>
            <a:r>
              <a:rPr lang="en-US" sz="2100"/>
              <a:t> Operation – selection of rows (tuples)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6660" y="808435"/>
            <a:ext cx="1229915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Relation r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65" y="635628"/>
            <a:ext cx="1846585" cy="37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811780" y="2797851"/>
            <a:ext cx="1648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1800">
                <a:sym typeface="Symbol" panose="05050102010706020507" pitchFamily="18" charset="2"/>
              </a:rPr>
              <a:t></a:t>
            </a:r>
            <a:r>
              <a:rPr kumimoji="0" lang="en-US" altLang="en-US" sz="18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1500" baseline="-25000"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(r)</a:t>
            </a:r>
            <a:endParaRPr kumimoji="0"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rgbClr val="00B0F0"/>
                </a:solidFill>
              </a:rPr>
              <a:t>Project</a:t>
            </a:r>
            <a:r>
              <a:rPr lang="en-US" sz="1800"/>
              <a:t> Operation – selection of columns (Attributes)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369" y="808435"/>
            <a:ext cx="1831181" cy="30837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</a:t>
            </a:r>
            <a:r>
              <a:rPr lang="en-US" altLang="en-US" i="1">
                <a:ea typeface="ＭＳ Ｐゴシック" panose="020B0600070205080204" pitchFamily="34" charset="-128"/>
              </a:rPr>
              <a:t> r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859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28800" y="29718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43050" y="308610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150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448991" y="3105151"/>
            <a:ext cx="5272088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800"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46610" y="2744391"/>
            <a:ext cx="15430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 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endParaRPr kumimoji="0" lang="en-US" altLang="en-US" sz="1050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91" y="808435"/>
            <a:ext cx="2031206" cy="33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685925" y="2697957"/>
            <a:ext cx="1101329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1800">
                <a:latin typeface="Times New Roman" panose="02020603050405020304" pitchFamily="18" charset="0"/>
              </a:rPr>
              <a:t> (</a:t>
            </a:r>
            <a:r>
              <a:rPr kumimoji="0" lang="en-US" altLang="en-US" sz="1800" i="1">
                <a:latin typeface="Times New Roman" panose="02020603050405020304" pitchFamily="18" charset="0"/>
              </a:rPr>
              <a:t>r</a:t>
            </a:r>
            <a:r>
              <a:rPr kumimoji="0" lang="en-US" altLang="en-US" sz="1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4293731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5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</a:rPr>
              <a:t>Union</a:t>
            </a:r>
            <a:r>
              <a:rPr lang="en-US"/>
              <a:t> of two relations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45881" cy="2512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r, s: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41885" y="2428876"/>
            <a:ext cx="5272088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/>
              <a:t>r </a:t>
            </a:r>
            <a:r>
              <a:rPr lang="en-US" altLang="en-US" sz="1600">
                <a:sym typeface="Symbol" panose="05050102010706020507" pitchFamily="18" charset="2"/>
              </a:rPr>
              <a:t> s</a:t>
            </a:r>
            <a:r>
              <a:rPr lang="en-US" altLang="en-US" sz="1600"/>
              <a:t>: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01" y="849512"/>
            <a:ext cx="1768078" cy="3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505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5287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Relational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00" y="572699"/>
            <a:ext cx="8756278" cy="418814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FF00"/>
                </a:solidFill>
                <a:latin typeface="Oswald" pitchFamily="2" charset="0"/>
              </a:rPr>
              <a:t>Query languages</a:t>
            </a:r>
            <a:r>
              <a:rPr lang="en-US" altLang="en-US" sz="2000" i="1">
                <a:latin typeface="Oswald" pitchFamily="2" charset="0"/>
              </a:rPr>
              <a:t>: </a:t>
            </a:r>
            <a:r>
              <a:rPr lang="en-US" altLang="en-US" sz="2000">
                <a:latin typeface="Oswald" pitchFamily="2" charset="0"/>
              </a:rPr>
              <a:t> Allow </a:t>
            </a:r>
            <a:r>
              <a:rPr lang="en-US" altLang="en-US" sz="2000">
                <a:solidFill>
                  <a:srgbClr val="00B0F0"/>
                </a:solidFill>
                <a:latin typeface="Oswald" pitchFamily="2" charset="0"/>
              </a:rPr>
              <a:t>manipulation and retrieval of data </a:t>
            </a:r>
            <a:r>
              <a:rPr lang="en-US" altLang="en-US" sz="2000">
                <a:latin typeface="Oswald" pitchFamily="2" charset="0"/>
              </a:rPr>
              <a:t>from a database.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00B0F0"/>
                </a:solidFill>
                <a:latin typeface="Oswald" pitchFamily="2" charset="0"/>
              </a:rPr>
              <a:t>Relational model </a:t>
            </a:r>
            <a:r>
              <a:rPr lang="en-US" altLang="en-US" sz="2000">
                <a:latin typeface="Oswald" pitchFamily="2" charset="0"/>
              </a:rPr>
              <a:t>supports simple, powerful QLs: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FFC000"/>
                </a:solidFill>
                <a:latin typeface="Oswald" pitchFamily="2" charset="0"/>
              </a:rPr>
              <a:t>Strong formal foundation based on logic.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92D050"/>
                </a:solidFill>
                <a:latin typeface="Oswald" pitchFamily="2" charset="0"/>
              </a:rPr>
              <a:t>Allows for much optimization.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rgbClr val="00B0F0"/>
                </a:solidFill>
                <a:latin typeface="Oswald" pitchFamily="2" charset="0"/>
              </a:rPr>
              <a:t>Query Languages </a:t>
            </a:r>
            <a:r>
              <a:rPr lang="en-US" altLang="en-US" sz="2000" b="1">
                <a:solidFill>
                  <a:srgbClr val="00B0F0"/>
                </a:solidFill>
                <a:latin typeface="Oswald" pitchFamily="2" charset="0"/>
              </a:rPr>
              <a:t>!=</a:t>
            </a:r>
            <a:r>
              <a:rPr lang="en-US" altLang="en-US" sz="2000">
                <a:solidFill>
                  <a:srgbClr val="00B0F0"/>
                </a:solidFill>
                <a:latin typeface="Oswald" pitchFamily="2" charset="0"/>
              </a:rPr>
              <a:t> programming languages!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altLang="en-US" sz="1800">
                <a:latin typeface="Oswald" pitchFamily="2" charset="0"/>
              </a:rPr>
              <a:t>QLs not expected to be “Turing complete”.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FFC000"/>
                </a:solidFill>
                <a:latin typeface="Oswald" pitchFamily="2" charset="0"/>
              </a:rPr>
              <a:t>QLs not intended to be used for complex calculations</a:t>
            </a:r>
            <a:r>
              <a:rPr lang="en-US" altLang="en-US" sz="1800">
                <a:latin typeface="Oswald" pitchFamily="2" charset="0"/>
              </a:rPr>
              <a:t>.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92D050"/>
                </a:solidFill>
                <a:latin typeface="Oswald" pitchFamily="2" charset="0"/>
              </a:rPr>
              <a:t>QLs support easy, efficient access to large data sets.</a:t>
            </a:r>
            <a:endParaRPr lang="en-IN" sz="2800">
              <a:solidFill>
                <a:srgbClr val="92D050"/>
              </a:solidFill>
              <a:latin typeface="Oswald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629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Set</a:t>
            </a:r>
            <a:r>
              <a:rPr lang="en-US">
                <a:solidFill>
                  <a:srgbClr val="00B0F0"/>
                </a:solidFill>
              </a:rPr>
              <a:t> difference </a:t>
            </a:r>
            <a:r>
              <a:rPr lang="en-US"/>
              <a:t>of two relations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45881" cy="25122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Relations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41885" y="2415779"/>
            <a:ext cx="5272088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050" i="1"/>
              <a:t>r  </a:t>
            </a:r>
            <a:r>
              <a:rPr lang="en-US" altLang="en-US" sz="1050" i="1">
                <a:sym typeface="Symbol" panose="05050102010706020507" pitchFamily="18" charset="2"/>
              </a:rPr>
              <a:t>– s</a:t>
            </a:r>
            <a:r>
              <a:rPr lang="en-US" altLang="en-US" sz="1050" i="1"/>
              <a:t>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11" y="934046"/>
            <a:ext cx="1915716" cy="242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827059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/>
              <a:t>Set </a:t>
            </a:r>
            <a:r>
              <a:rPr lang="en-US">
                <a:solidFill>
                  <a:srgbClr val="00B0F0"/>
                </a:solidFill>
              </a:rPr>
              <a:t>intersection</a:t>
            </a:r>
            <a:r>
              <a:rPr lang="en-US"/>
              <a:t> of two relations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900113"/>
            <a:ext cx="5886450" cy="28575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 </a:t>
            </a:r>
            <a:r>
              <a:rPr lang="en-US" altLang="en-US" i="1">
                <a:ea typeface="ＭＳ Ｐゴシック" panose="020B0600070205080204" pitchFamily="34" charset="-128"/>
              </a:rPr>
              <a:t>r, 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57" y="1135857"/>
            <a:ext cx="1993106" cy="262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5229" y="4010025"/>
            <a:ext cx="19191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/>
              <a:t>Note: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</a:t>
            </a:r>
            <a:r>
              <a:rPr kumimoji="0" lang="en-US" altLang="en-US" sz="1350">
                <a:sym typeface="Symbol" panose="05050102010706020507" pitchFamily="18" charset="2"/>
              </a:rPr>
              <a:t></a:t>
            </a:r>
            <a:r>
              <a:rPr kumimoji="0" lang="en-US" altLang="en-US" sz="1350"/>
              <a:t>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 = 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(</a:t>
            </a:r>
            <a:r>
              <a:rPr kumimoji="0" lang="en-US" altLang="en-US" sz="1350" i="1"/>
              <a:t>r</a:t>
            </a:r>
            <a:r>
              <a:rPr kumimoji="0" lang="en-US" altLang="en-US" sz="1350"/>
              <a:t> – </a:t>
            </a:r>
            <a:r>
              <a:rPr kumimoji="0" lang="en-US" altLang="en-US" sz="1350" i="1"/>
              <a:t>s</a:t>
            </a:r>
            <a:r>
              <a:rPr kumimoji="0" lang="en-US" altLang="en-US" sz="135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380838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7934325" cy="37742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</a:rPr>
              <a:t>joining</a:t>
            </a:r>
            <a:r>
              <a:rPr lang="en-US"/>
              <a:t> two relations -- </a:t>
            </a:r>
            <a:r>
              <a:rPr lang="en-US">
                <a:solidFill>
                  <a:srgbClr val="00B0F0"/>
                </a:solidFill>
              </a:rPr>
              <a:t>Cartesian-product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23" y="852488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2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8213" y="64889"/>
            <a:ext cx="6172200" cy="37742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</a:rPr>
              <a:t>Cartesian-product</a:t>
            </a:r>
            <a:r>
              <a:rPr lang="en-US"/>
              <a:t> – naming issue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41885" y="80843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/>
              <a:t>Relations </a:t>
            </a:r>
            <a:r>
              <a:rPr lang="en-US" altLang="en-US" sz="1050" i="1"/>
              <a:t>r, s</a:t>
            </a:r>
            <a:r>
              <a:rPr lang="en-US" altLang="en-US" sz="1050"/>
              <a:t>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41885" y="2351485"/>
            <a:ext cx="5272088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1050" i="1"/>
              <a:t>r</a:t>
            </a:r>
            <a:r>
              <a:rPr lang="en-US" altLang="en-US" sz="1050"/>
              <a:t> x</a:t>
            </a:r>
            <a:r>
              <a:rPr lang="en-US" altLang="en-US" sz="1050">
                <a:sym typeface="Symbol" panose="05050102010706020507" pitchFamily="18" charset="2"/>
              </a:rPr>
              <a:t> </a:t>
            </a:r>
            <a:r>
              <a:rPr lang="en-US" altLang="en-US" sz="1050" i="1">
                <a:sym typeface="Symbol" panose="05050102010706020507" pitchFamily="18" charset="2"/>
              </a:rPr>
              <a:t>s</a:t>
            </a:r>
            <a:r>
              <a:rPr lang="en-US" altLang="en-US" sz="1050"/>
              <a:t>: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30" y="817763"/>
            <a:ext cx="1824038" cy="34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"/>
          <p:cNvSpPr>
            <a:spLocks noChangeArrowheads="1"/>
          </p:cNvSpPr>
          <p:nvPr/>
        </p:nvSpPr>
        <p:spPr bwMode="auto">
          <a:xfrm>
            <a:off x="4411266" y="871538"/>
            <a:ext cx="18692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871912" y="2351485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3786188" y="2295525"/>
            <a:ext cx="9977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4374356" y="777479"/>
            <a:ext cx="8805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5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778" name="Rectangle 6"/>
          <p:cNvSpPr>
            <a:spLocks noChangeArrowheads="1"/>
          </p:cNvSpPr>
          <p:nvPr/>
        </p:nvSpPr>
        <p:spPr bwMode="auto">
          <a:xfrm>
            <a:off x="3620691" y="2356248"/>
            <a:ext cx="185738" cy="173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050"/>
          </a:p>
        </p:txBody>
      </p:sp>
      <p:sp>
        <p:nvSpPr>
          <p:cNvPr id="32779" name="TextBox 2"/>
          <p:cNvSpPr txBox="1">
            <a:spLocks noChangeArrowheads="1"/>
          </p:cNvSpPr>
          <p:nvPr/>
        </p:nvSpPr>
        <p:spPr bwMode="auto">
          <a:xfrm>
            <a:off x="3529013" y="2294335"/>
            <a:ext cx="845343" cy="30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5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/>
              <a:t>Renaming a Table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86" y="459970"/>
            <a:ext cx="5886450" cy="3657600"/>
          </a:xfrm>
        </p:spPr>
        <p:txBody>
          <a:bodyPr/>
          <a:lstStyle/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				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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200" i="1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)</a:t>
            </a:r>
            <a:b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endParaRPr lang="en-US" altLang="en-US" sz="12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	 returns the expression 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sz="12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under the name </a:t>
            </a:r>
            <a:r>
              <a:rPr lang="en-US" altLang="en-US" sz="12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X</a:t>
            </a:r>
            <a:endParaRPr lang="en-US" altLang="en-US" sz="12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83" y="1689180"/>
            <a:ext cx="331470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358660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057900" cy="457200"/>
          </a:xfrm>
        </p:spPr>
        <p:txBody>
          <a:bodyPr/>
          <a:lstStyle/>
          <a:p>
            <a:pPr>
              <a:defRPr/>
            </a:pPr>
            <a:r>
              <a:rPr lang="en-US"/>
              <a:t>Composition of Operations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677466"/>
            <a:ext cx="5886450" cy="3657600"/>
          </a:xfrm>
        </p:spPr>
        <p:txBody>
          <a:bodyPr/>
          <a:lstStyle/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Example: 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i="1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68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33" y="1751455"/>
            <a:ext cx="1318022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095401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737" y="572700"/>
            <a:ext cx="7309519" cy="390525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Let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be relations on schemas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respectively. </a:t>
            </a:r>
            <a:b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Then,  the “natural join”  of relations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is a relation on schema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 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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obtained as follows:</a:t>
            </a:r>
          </a:p>
          <a:p>
            <a:pPr lvl="1" algn="just"/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Consider each pair of tuples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from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from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.  </a:t>
            </a:r>
          </a:p>
          <a:p>
            <a:pPr lvl="1" algn="just"/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have the same value on each of the attributes in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, add a tuple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to the result, where</a:t>
            </a:r>
          </a:p>
          <a:p>
            <a:pPr lvl="2" algn="just"/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r</a:t>
            </a:r>
            <a:endParaRPr lang="en-US" altLang="en-US" sz="16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  <a:p>
            <a:pPr lvl="2" algn="just"/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has the same value as </a:t>
            </a:r>
            <a:r>
              <a:rPr lang="en-US" altLang="en-US" sz="1600" i="1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err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  on </a:t>
            </a:r>
            <a:r>
              <a:rPr lang="en-US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ea typeface="ＭＳ Ｐゴシック" panose="020B0600070205080204" pitchFamily="34" charset="-128"/>
              </a:rPr>
              <a:t>s</a:t>
            </a:r>
            <a:endParaRPr lang="en-US" altLang="en-US" sz="1600">
              <a:solidFill>
                <a:schemeClr val="accent6">
                  <a:lumMod val="40000"/>
                  <a:lumOff val="60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428319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885" y="808435"/>
            <a:ext cx="5132784" cy="28694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Relations r, s: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757362" y="2518172"/>
            <a:ext cx="5272088" cy="747713"/>
            <a:chOff x="288" y="2688"/>
            <a:chExt cx="4428" cy="258"/>
          </a:xfrm>
        </p:grpSpPr>
        <p:sp>
          <p:nvSpPr>
            <p:cNvPr id="40968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35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350"/>
                <a:t>r </a:t>
              </a:r>
              <a:r>
                <a:rPr lang="en-US" altLang="en-US" sz="1350">
                  <a:sym typeface="dbsym" pitchFamily="34" charset="2"/>
                </a:rPr>
                <a:t>    s</a:t>
              </a:r>
            </a:p>
          </p:txBody>
        </p:sp>
        <p:sp>
          <p:nvSpPr>
            <p:cNvPr id="40969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050"/>
            </a:p>
          </p:txBody>
        </p:sp>
      </p:grp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53" y="951905"/>
            <a:ext cx="268128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2693977" y="2904154"/>
            <a:ext cx="141685" cy="12977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105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974055" y="4251586"/>
            <a:ext cx="34909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ym typeface="Symbol" panose="05050102010706020507" pitchFamily="18" charset="2"/>
              </a:rPr>
              <a:t></a:t>
            </a:r>
            <a:r>
              <a:rPr lang="en-US" altLang="en-US" sz="1500" i="1">
                <a:sym typeface="Symbol" panose="05050102010706020507" pitchFamily="18" charset="2"/>
              </a:rPr>
              <a:t> </a:t>
            </a:r>
            <a:r>
              <a:rPr lang="en-US" altLang="en-US" sz="1500" i="1" baseline="-25000">
                <a:sym typeface="Symbol" panose="05050102010706020507" pitchFamily="18" charset="2"/>
              </a:rPr>
              <a:t>A,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r.B</a:t>
            </a:r>
            <a:r>
              <a:rPr lang="en-US" altLang="en-US" sz="1500" i="1" baseline="-25000">
                <a:sym typeface="Symbol" panose="05050102010706020507" pitchFamily="18" charset="2"/>
              </a:rPr>
              <a:t>, C,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r.D</a:t>
            </a:r>
            <a:r>
              <a:rPr lang="en-US" altLang="en-US" sz="1500" i="1" baseline="-25000">
                <a:sym typeface="Symbol" panose="05050102010706020507" pitchFamily="18" charset="2"/>
              </a:rPr>
              <a:t>, E</a:t>
            </a:r>
            <a:r>
              <a:rPr lang="en-US" altLang="en-US" sz="1500" baseline="-25000">
                <a:sym typeface="Symbol" panose="05050102010706020507" pitchFamily="18" charset="2"/>
              </a:rPr>
              <a:t> </a:t>
            </a:r>
            <a:r>
              <a:rPr lang="en-US" altLang="en-US" sz="1500">
                <a:sym typeface="Symbol" panose="05050102010706020507" pitchFamily="18" charset="2"/>
              </a:rPr>
              <a:t>(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r.B</a:t>
            </a:r>
            <a:r>
              <a:rPr lang="en-US" altLang="en-US" sz="1500" i="1" baseline="-25000">
                <a:sym typeface="Symbol" panose="05050102010706020507" pitchFamily="18" charset="2"/>
              </a:rPr>
              <a:t> = </a:t>
            </a:r>
            <a:r>
              <a:rPr lang="en-US" altLang="en-US" sz="1500" i="1" baseline="-25000" err="1">
                <a:sym typeface="Symbol" panose="05050102010706020507" pitchFamily="18" charset="2"/>
              </a:rPr>
              <a:t>s.B</a:t>
            </a:r>
            <a:r>
              <a:rPr lang="en-US" altLang="en-US" sz="1500" i="1" baseline="-25000">
                <a:sym typeface="Symbol" panose="05050102010706020507" pitchFamily="18" charset="2"/>
              </a:rPr>
              <a:t> </a:t>
            </a:r>
            <a:r>
              <a:rPr lang="en-US" altLang="en-US" sz="15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˄ </a:t>
            </a:r>
            <a:r>
              <a:rPr lang="en-US" altLang="en-US" sz="15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r.D</a:t>
            </a:r>
            <a:r>
              <a:rPr lang="en-US" altLang="en-US" sz="15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1500" i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s.D</a:t>
            </a:r>
            <a:r>
              <a:rPr lang="en-US" altLang="en-US" sz="1500" i="1" baseline="-25000">
                <a:sym typeface="Symbol" panose="05050102010706020507" pitchFamily="18" charset="2"/>
              </a:rPr>
              <a:t> </a:t>
            </a:r>
            <a:r>
              <a:rPr lang="en-US" altLang="en-US" sz="1500" baseline="-25000">
                <a:sym typeface="Symbol" panose="05050102010706020507" pitchFamily="18" charset="2"/>
              </a:rPr>
              <a:t> </a:t>
            </a:r>
            <a:r>
              <a:rPr lang="en-US" altLang="en-US" sz="1500">
                <a:sym typeface="Symbol" panose="05050102010706020507" pitchFamily="18" charset="2"/>
              </a:rPr>
              <a:t>(</a:t>
            </a:r>
            <a:r>
              <a:rPr lang="en-US" altLang="en-US" sz="1500" i="1">
                <a:sym typeface="Symbol" panose="05050102010706020507" pitchFamily="18" charset="2"/>
              </a:rPr>
              <a:t>r </a:t>
            </a:r>
            <a:r>
              <a:rPr lang="en-US" altLang="en-US" sz="1500">
                <a:sym typeface="Symbol" panose="05050102010706020507" pitchFamily="18" charset="2"/>
              </a:rPr>
              <a:t>x </a:t>
            </a:r>
            <a:r>
              <a:rPr lang="en-US" altLang="en-US" sz="1500" i="1">
                <a:sym typeface="Symbol" panose="05050102010706020507" pitchFamily="18" charset="2"/>
              </a:rPr>
              <a:t>s</a:t>
            </a:r>
            <a:r>
              <a:rPr lang="en-US" altLang="en-US" sz="1500">
                <a:sym typeface="Symbol" panose="05050102010706020507" pitchFamily="18" charset="2"/>
              </a:rPr>
              <a:t>)))</a:t>
            </a:r>
            <a:endParaRPr kumimoji="0" lang="en-US" altLang="en-US" sz="1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17117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26" y="-75093"/>
            <a:ext cx="8520600" cy="572700"/>
          </a:xfrm>
        </p:spPr>
        <p:txBody>
          <a:bodyPr/>
          <a:lstStyle/>
          <a:p>
            <a:pPr>
              <a:defRPr/>
            </a:pPr>
            <a:r>
              <a:rPr lang="en-US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Relational Algebra Operators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63341" y="602456"/>
            <a:ext cx="5435203" cy="244079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963342" y="884635"/>
            <a:ext cx="5439965" cy="3671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900"/>
          </a:p>
        </p:txBody>
      </p:sp>
      <p:cxnSp>
        <p:nvCxnSpPr>
          <p:cNvPr id="45061" name="Straight Connector 5"/>
          <p:cNvCxnSpPr>
            <a:cxnSpLocks noChangeShapeType="1"/>
          </p:cNvCxnSpPr>
          <p:nvPr/>
        </p:nvCxnSpPr>
        <p:spPr bwMode="auto">
          <a:xfrm>
            <a:off x="3289697" y="877492"/>
            <a:ext cx="0" cy="36790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Connector 2"/>
          <p:cNvCxnSpPr>
            <a:cxnSpLocks noChangeShapeType="1"/>
          </p:cNvCxnSpPr>
          <p:nvPr/>
        </p:nvCxnSpPr>
        <p:spPr bwMode="auto">
          <a:xfrm flipV="1">
            <a:off x="3289697" y="602456"/>
            <a:ext cx="0" cy="2440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1925242" y="634604"/>
            <a:ext cx="46398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1910954" y="9798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(Selection)	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>
                <a:latin typeface="Palatino Linotype" panose="02040502050505030304" pitchFamily="18" charset="0"/>
              </a:rPr>
              <a:t>salary &gt; = 85000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1989535" y="833438"/>
            <a:ext cx="6655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kumimoji="0" lang="en-US" altLang="en-US" sz="900"/>
          </a:p>
        </p:txBody>
      </p:sp>
      <p:cxnSp>
        <p:nvCxnSpPr>
          <p:cNvPr id="45066" name="Straight Connector 11"/>
          <p:cNvCxnSpPr>
            <a:cxnSpLocks noChangeShapeType="1"/>
          </p:cNvCxnSpPr>
          <p:nvPr/>
        </p:nvCxnSpPr>
        <p:spPr bwMode="auto">
          <a:xfrm>
            <a:off x="3289697" y="1181100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7" name="TextBox 12"/>
          <p:cNvSpPr txBox="1">
            <a:spLocks noChangeArrowheads="1"/>
          </p:cNvSpPr>
          <p:nvPr/>
        </p:nvSpPr>
        <p:spPr bwMode="auto">
          <a:xfrm>
            <a:off x="3295651" y="1185863"/>
            <a:ext cx="41088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45068" name="Straight Connector 16"/>
          <p:cNvCxnSpPr>
            <a:cxnSpLocks noChangeShapeType="1"/>
          </p:cNvCxnSpPr>
          <p:nvPr/>
        </p:nvCxnSpPr>
        <p:spPr bwMode="auto">
          <a:xfrm>
            <a:off x="1963341" y="1425179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8"/>
          <p:cNvCxnSpPr>
            <a:cxnSpLocks noChangeShapeType="1"/>
          </p:cNvCxnSpPr>
          <p:nvPr/>
        </p:nvCxnSpPr>
        <p:spPr bwMode="auto">
          <a:xfrm>
            <a:off x="3295651" y="1751410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9"/>
          <p:cNvCxnSpPr>
            <a:cxnSpLocks noChangeShapeType="1"/>
          </p:cNvCxnSpPr>
          <p:nvPr/>
        </p:nvCxnSpPr>
        <p:spPr bwMode="auto">
          <a:xfrm>
            <a:off x="1969294" y="209669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TextBox 20"/>
          <p:cNvSpPr txBox="1">
            <a:spLocks noChangeArrowheads="1"/>
          </p:cNvSpPr>
          <p:nvPr/>
        </p:nvSpPr>
        <p:spPr bwMode="auto">
          <a:xfrm>
            <a:off x="1994297" y="1389460"/>
            <a:ext cx="666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0" lang="en-US" altLang="en-US" sz="900"/>
          </a:p>
        </p:txBody>
      </p:sp>
      <p:sp>
        <p:nvSpPr>
          <p:cNvPr id="45072" name="TextBox 21"/>
          <p:cNvSpPr txBox="1">
            <a:spLocks noChangeArrowheads="1"/>
          </p:cNvSpPr>
          <p:nvPr/>
        </p:nvSpPr>
        <p:spPr bwMode="auto">
          <a:xfrm>
            <a:off x="1916906" y="1535906"/>
            <a:ext cx="4863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 (Projection)	          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ID, salary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45073" name="TextBox 22"/>
          <p:cNvSpPr txBox="1">
            <a:spLocks noChangeArrowheads="1"/>
          </p:cNvSpPr>
          <p:nvPr/>
        </p:nvSpPr>
        <p:spPr bwMode="auto">
          <a:xfrm>
            <a:off x="3295651" y="1741885"/>
            <a:ext cx="4107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45074" name="Straight Connector 25"/>
          <p:cNvCxnSpPr>
            <a:cxnSpLocks noChangeShapeType="1"/>
          </p:cNvCxnSpPr>
          <p:nvPr/>
        </p:nvCxnSpPr>
        <p:spPr bwMode="auto">
          <a:xfrm>
            <a:off x="3294460" y="2403872"/>
            <a:ext cx="410884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Straight Connector 26"/>
          <p:cNvCxnSpPr>
            <a:cxnSpLocks noChangeShapeType="1"/>
          </p:cNvCxnSpPr>
          <p:nvPr/>
        </p:nvCxnSpPr>
        <p:spPr bwMode="auto">
          <a:xfrm>
            <a:off x="1968103" y="2755106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TextBox 31"/>
          <p:cNvSpPr txBox="1">
            <a:spLocks noChangeArrowheads="1"/>
          </p:cNvSpPr>
          <p:nvPr/>
        </p:nvSpPr>
        <p:spPr bwMode="auto">
          <a:xfrm>
            <a:off x="1935956" y="2051447"/>
            <a:ext cx="69175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endParaRPr kumimoji="0" lang="en-US" altLang="en-US" sz="900"/>
          </a:p>
        </p:txBody>
      </p:sp>
      <p:sp>
        <p:nvSpPr>
          <p:cNvPr id="45077" name="TextBox 32"/>
          <p:cNvSpPr txBox="1">
            <a:spLocks noChangeArrowheads="1"/>
          </p:cNvSpPr>
          <p:nvPr/>
        </p:nvSpPr>
        <p:spPr bwMode="auto">
          <a:xfrm>
            <a:off x="1920479" y="218122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(Cartesian Product)	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x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78" name="TextBox 34"/>
          <p:cNvSpPr txBox="1">
            <a:spLocks noChangeArrowheads="1"/>
          </p:cNvSpPr>
          <p:nvPr/>
        </p:nvSpPr>
        <p:spPr bwMode="auto">
          <a:xfrm>
            <a:off x="3299222" y="2407444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45079" name="Straight Connector 35"/>
          <p:cNvCxnSpPr>
            <a:cxnSpLocks noChangeShapeType="1"/>
          </p:cNvCxnSpPr>
          <p:nvPr/>
        </p:nvCxnSpPr>
        <p:spPr bwMode="auto">
          <a:xfrm>
            <a:off x="1963341" y="3300413"/>
            <a:ext cx="544472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Straight Connector 36"/>
          <p:cNvCxnSpPr>
            <a:cxnSpLocks noChangeShapeType="1"/>
          </p:cNvCxnSpPr>
          <p:nvPr/>
        </p:nvCxnSpPr>
        <p:spPr bwMode="auto">
          <a:xfrm>
            <a:off x="1972866" y="3831431"/>
            <a:ext cx="54340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TextBox 37"/>
          <p:cNvSpPr txBox="1">
            <a:spLocks noChangeArrowheads="1"/>
          </p:cNvSpPr>
          <p:nvPr/>
        </p:nvSpPr>
        <p:spPr bwMode="auto">
          <a:xfrm>
            <a:off x="1934766" y="2717006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∪</a:t>
            </a:r>
            <a:endParaRPr kumimoji="0" lang="en-US" altLang="en-US" sz="900"/>
          </a:p>
        </p:txBody>
      </p:sp>
      <p:sp>
        <p:nvSpPr>
          <p:cNvPr id="45082" name="TextBox 38"/>
          <p:cNvSpPr txBox="1">
            <a:spLocks noChangeArrowheads="1"/>
          </p:cNvSpPr>
          <p:nvPr/>
        </p:nvSpPr>
        <p:spPr bwMode="auto">
          <a:xfrm>
            <a:off x="1919288" y="2846785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(Union)		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instructor) 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∪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student)</a:t>
            </a:r>
            <a:endParaRPr kumimoji="0" lang="en-US" altLang="en-US" sz="900" i="1">
              <a:latin typeface="Palatino Linotype" panose="02040502050505030304" pitchFamily="18" charset="0"/>
            </a:endParaRPr>
          </a:p>
        </p:txBody>
      </p:sp>
      <p:sp>
        <p:nvSpPr>
          <p:cNvPr id="45083" name="TextBox 39"/>
          <p:cNvSpPr txBox="1">
            <a:spLocks noChangeArrowheads="1"/>
          </p:cNvSpPr>
          <p:nvPr/>
        </p:nvSpPr>
        <p:spPr bwMode="auto">
          <a:xfrm>
            <a:off x="3293269" y="3067050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union of tuples from the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two </a:t>
            </a:r>
            <a:r>
              <a:rPr kumimoji="0" lang="en-US" altLang="en-US" sz="90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45084" name="Straight Connector 42"/>
          <p:cNvCxnSpPr>
            <a:cxnSpLocks noChangeShapeType="1"/>
          </p:cNvCxnSpPr>
          <p:nvPr/>
        </p:nvCxnSpPr>
        <p:spPr bwMode="auto">
          <a:xfrm>
            <a:off x="3299223" y="3042047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5" name="TextBox 24"/>
          <p:cNvSpPr txBox="1">
            <a:spLocks noChangeArrowheads="1"/>
          </p:cNvSpPr>
          <p:nvPr/>
        </p:nvSpPr>
        <p:spPr bwMode="auto">
          <a:xfrm>
            <a:off x="1921669" y="3944541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(Natural Join)                    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⋈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45086" name="TextBox 27"/>
          <p:cNvSpPr txBox="1">
            <a:spLocks noChangeArrowheads="1"/>
          </p:cNvSpPr>
          <p:nvPr/>
        </p:nvSpPr>
        <p:spPr bwMode="auto">
          <a:xfrm>
            <a:off x="3294460" y="4169569"/>
            <a:ext cx="4181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45087" name="TextBox 30"/>
          <p:cNvSpPr txBox="1">
            <a:spLocks noChangeArrowheads="1"/>
          </p:cNvSpPr>
          <p:nvPr/>
        </p:nvSpPr>
        <p:spPr bwMode="auto">
          <a:xfrm>
            <a:off x="1930004" y="3808810"/>
            <a:ext cx="6929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⋈</a:t>
            </a:r>
            <a:endParaRPr kumimoji="0" lang="en-US" altLang="en-US" sz="900"/>
          </a:p>
        </p:txBody>
      </p:sp>
      <p:sp>
        <p:nvSpPr>
          <p:cNvPr id="45088" name="TextBox 37"/>
          <p:cNvSpPr txBox="1">
            <a:spLocks noChangeArrowheads="1"/>
          </p:cNvSpPr>
          <p:nvPr/>
        </p:nvSpPr>
        <p:spPr bwMode="auto">
          <a:xfrm>
            <a:off x="1927623" y="3261122"/>
            <a:ext cx="6917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</a:t>
            </a:r>
            <a:r>
              <a:rPr kumimoji="0" lang="en-US" altLang="en-US" sz="900">
                <a:latin typeface="Lucida Sans Unicode" panose="020B0602030504020204" pitchFamily="34" charset="0"/>
              </a:rPr>
              <a:t>-</a:t>
            </a:r>
            <a:endParaRPr kumimoji="0" lang="en-US" altLang="en-US" sz="900"/>
          </a:p>
        </p:txBody>
      </p:sp>
      <p:sp>
        <p:nvSpPr>
          <p:cNvPr id="45089" name="TextBox 38"/>
          <p:cNvSpPr txBox="1">
            <a:spLocks noChangeArrowheads="1"/>
          </p:cNvSpPr>
          <p:nvPr/>
        </p:nvSpPr>
        <p:spPr bwMode="auto">
          <a:xfrm>
            <a:off x="1958444" y="3390900"/>
            <a:ext cx="48648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 (Set Difference)	             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instructor) </a:t>
            </a:r>
            <a:r>
              <a:rPr kumimoji="0" lang="en-US" altLang="en-US" sz="900">
                <a:latin typeface="Lucida Sans Unicode" panose="020B0602030504020204" pitchFamily="34" charset="0"/>
              </a:rPr>
              <a:t>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--  </a:t>
            </a:r>
            <a:r>
              <a:rPr kumimoji="0" lang="el-GR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900" i="1">
                <a:latin typeface="Palatino Linotype" panose="02040502050505030304" pitchFamily="18" charset="0"/>
              </a:rPr>
              <a:t>name </a:t>
            </a:r>
            <a:r>
              <a:rPr kumimoji="0" lang="en-US" altLang="en-US" sz="900" baseline="30000">
                <a:latin typeface="Palatino Linotype" panose="02040502050505030304" pitchFamily="18" charset="0"/>
              </a:rPr>
              <a:t>(</a:t>
            </a:r>
            <a:r>
              <a:rPr kumimoji="0" lang="en-US" altLang="en-US" sz="900" i="1" baseline="30000">
                <a:latin typeface="Palatino Linotype" panose="02040502050505030304" pitchFamily="18" charset="0"/>
              </a:rPr>
              <a:t>student)</a:t>
            </a:r>
            <a:endParaRPr kumimoji="0" lang="en-US" altLang="en-US" sz="900" i="1">
              <a:latin typeface="Palatino Linotype" panose="02040502050505030304" pitchFamily="18" charset="0"/>
            </a:endParaRPr>
          </a:p>
        </p:txBody>
      </p:sp>
      <p:sp>
        <p:nvSpPr>
          <p:cNvPr id="45090" name="TextBox 39"/>
          <p:cNvSpPr txBox="1">
            <a:spLocks noChangeArrowheads="1"/>
          </p:cNvSpPr>
          <p:nvPr/>
        </p:nvSpPr>
        <p:spPr bwMode="auto">
          <a:xfrm>
            <a:off x="3298031" y="3604022"/>
            <a:ext cx="4181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90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45091" name="Straight Connector 42"/>
          <p:cNvCxnSpPr>
            <a:cxnSpLocks noChangeShapeType="1"/>
          </p:cNvCxnSpPr>
          <p:nvPr/>
        </p:nvCxnSpPr>
        <p:spPr bwMode="auto">
          <a:xfrm>
            <a:off x="3298032" y="3573066"/>
            <a:ext cx="410765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Straight Connector 35"/>
          <p:cNvCxnSpPr>
            <a:cxnSpLocks noChangeShapeType="1"/>
          </p:cNvCxnSpPr>
          <p:nvPr/>
        </p:nvCxnSpPr>
        <p:spPr bwMode="auto">
          <a:xfrm>
            <a:off x="3283744" y="4145756"/>
            <a:ext cx="412313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3159063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325"/>
            <a:ext cx="8520600" cy="572700"/>
          </a:xfrm>
        </p:spPr>
        <p:txBody>
          <a:bodyPr/>
          <a:lstStyle/>
          <a:p>
            <a:r>
              <a:rPr lang="en-IN" sz="2400"/>
              <a:t>Review Terms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08" y="330360"/>
            <a:ext cx="5225416" cy="993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08" y="1323975"/>
            <a:ext cx="6219403" cy="37639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July 2020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72181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5287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Relational Query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00" y="572699"/>
            <a:ext cx="8756278" cy="31246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A </a:t>
            </a:r>
            <a:r>
              <a:rPr lang="en-IN" sz="2000">
                <a:solidFill>
                  <a:srgbClr val="FFFF00"/>
                </a:solidFill>
                <a:latin typeface="Oswald" pitchFamily="2" charset="0"/>
              </a:rPr>
              <a:t>query language </a:t>
            </a: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is a language in which a user requests information from the database.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>
                <a:solidFill>
                  <a:schemeClr val="tx1"/>
                </a:solidFill>
                <a:latin typeface="Oswald" pitchFamily="2" charset="0"/>
              </a:rPr>
              <a:t>They are on a lever higher than that of standard programming languages.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schemeClr val="tx1"/>
                </a:solidFill>
                <a:latin typeface="Oswald" pitchFamily="2" charset="0"/>
              </a:rPr>
              <a:t>Two mathematical Query Languages form the basis for “real” languages (e.g. SQL), and for implementation: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00B0F0"/>
                </a:solidFill>
                <a:latin typeface="Oswald" pitchFamily="2" charset="0"/>
              </a:rPr>
              <a:t>Relational Algebra</a:t>
            </a:r>
            <a:r>
              <a:rPr lang="en-US" altLang="en-US" sz="1800">
                <a:solidFill>
                  <a:schemeClr val="tx1"/>
                </a:solidFill>
                <a:latin typeface="Oswald" pitchFamily="2" charset="0"/>
              </a:rPr>
              <a:t>:  More operational(procedural), very useful for representing execution plans.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FFFF00"/>
                </a:solidFill>
                <a:latin typeface="Oswald" pitchFamily="2" charset="0"/>
              </a:rPr>
              <a:t>Relational Calculus</a:t>
            </a:r>
            <a:r>
              <a:rPr lang="en-US" altLang="en-US" sz="1800">
                <a:solidFill>
                  <a:schemeClr val="tx1"/>
                </a:solidFill>
                <a:latin typeface="Oswald" pitchFamily="2" charset="0"/>
              </a:rPr>
              <a:t>:   Lets users describe what they want, rather than how to compute it.  (Non-operational, declarative.)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>
              <a:solidFill>
                <a:schemeClr val="tx1"/>
              </a:solidFill>
              <a:latin typeface="Oswald" pitchFamily="2" charset="0"/>
            </a:endParaRPr>
          </a:p>
          <a:p>
            <a:pPr marL="139700" indent="0">
              <a:buNone/>
            </a:pPr>
            <a:endParaRPr lang="en-IN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8622167"/>
              </p:ext>
            </p:extLst>
          </p:nvPr>
        </p:nvGraphicFramePr>
        <p:xfrm>
          <a:off x="2408581" y="3250096"/>
          <a:ext cx="3743742" cy="211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3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Summary</a:t>
            </a:r>
            <a:endParaRPr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280" name="Google Shape;280;p10"/>
          <p:cNvSpPr/>
          <p:nvPr/>
        </p:nvSpPr>
        <p:spPr>
          <a:xfrm>
            <a:off x="665921" y="983975"/>
            <a:ext cx="702696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chemeClr val="accent6">
                    <a:lumMod val="20000"/>
                    <a:lumOff val="80000"/>
                  </a:schemeClr>
                </a:solidFill>
                <a:latin typeface="Oswald" pitchFamily="2" charset="0"/>
              </a:rPr>
              <a:t>Relational Query Languages</a:t>
            </a:r>
            <a:endParaRPr lang="en-IN" sz="2800" b="1">
              <a:solidFill>
                <a:schemeClr val="accent6">
                  <a:lumMod val="20000"/>
                  <a:lumOff val="80000"/>
                </a:schemeClr>
              </a:solidFill>
              <a:latin typeface="Oswa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chemeClr val="accent6">
                    <a:lumMod val="20000"/>
                    <a:lumOff val="80000"/>
                  </a:schemeClr>
                </a:solidFill>
                <a:latin typeface="Oswald" pitchFamily="2" charset="0"/>
              </a:rPr>
              <a:t>Relational Operations</a:t>
            </a:r>
            <a:endParaRPr lang="en-IN" sz="2800" b="1">
              <a:solidFill>
                <a:schemeClr val="accent6">
                  <a:lumMod val="20000"/>
                  <a:lumOff val="80000"/>
                </a:schemeClr>
              </a:solidFill>
              <a:latin typeface="Oswald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Next Lecture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665922" y="983975"/>
            <a:ext cx="33494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66"/>
              </a:buClr>
              <a:buSzPts val="4000"/>
              <a:buFont typeface="Noto Sans Symbols"/>
              <a:buChar char="⮚"/>
            </a:pPr>
            <a:r>
              <a:rPr lang="en-US" sz="4000">
                <a:solidFill>
                  <a:srgbClr val="E69138"/>
                </a:solidFill>
                <a:latin typeface="Oswald"/>
                <a:sym typeface="Oswald"/>
              </a:rPr>
              <a:t>ER Model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213875" y="7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References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665921" y="983975"/>
            <a:ext cx="77028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>
                <a:hlinkClick r:id="rId3"/>
              </a:rPr>
              <a:t>https://www.db-book.com/db6/index.html</a:t>
            </a:r>
            <a:endParaRPr sz="3200" b="0" i="0" u="none" strike="noStrike" cap="none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7557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2708596" y="704389"/>
            <a:ext cx="26485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Thankyou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84582" y="2226366"/>
            <a:ext cx="77028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200">
                <a:solidFill>
                  <a:srgbClr val="FFC000"/>
                </a:solidFill>
              </a:rPr>
              <a:t>Questions?</a:t>
            </a:r>
            <a:endParaRPr sz="3200" b="0" i="0" u="none" strike="noStrike" cap="none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1587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5287" cy="572700"/>
          </a:xfrm>
        </p:spPr>
        <p:txBody>
          <a:bodyPr/>
          <a:lstStyle/>
          <a:p>
            <a:r>
              <a:rPr lang="en-IN">
                <a:solidFill>
                  <a:srgbClr val="FFC000"/>
                </a:solidFill>
                <a:latin typeface="Oswald" pitchFamily="2" charset="0"/>
              </a:rPr>
              <a:t>Relational Algebra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400" y="572699"/>
            <a:ext cx="8756278" cy="3124658"/>
          </a:xfrm>
        </p:spPr>
        <p:txBody>
          <a:bodyPr/>
          <a:lstStyle/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Algebra - language based on </a:t>
            </a:r>
            <a:r>
              <a:rPr lang="en-US" sz="2000">
                <a:solidFill>
                  <a:srgbClr val="FFFF00"/>
                </a:solidFill>
                <a:latin typeface="Oswald" pitchFamily="2" charset="0"/>
              </a:rPr>
              <a:t>operators and a domain of values</a:t>
            </a: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Operators map values taken from the </a:t>
            </a:r>
            <a:r>
              <a:rPr lang="en-US" sz="2000">
                <a:solidFill>
                  <a:srgbClr val="00B0F0"/>
                </a:solidFill>
                <a:latin typeface="Oswald" pitchFamily="2" charset="0"/>
              </a:rPr>
              <a:t>domain into other domain values</a:t>
            </a: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Hence, an expression involving operators and arguments produces </a:t>
            </a:r>
            <a:r>
              <a:rPr lang="en-US" sz="2000">
                <a:solidFill>
                  <a:srgbClr val="92D050"/>
                </a:solidFill>
                <a:latin typeface="Oswald" pitchFamily="2" charset="0"/>
              </a:rPr>
              <a:t>a value in the domain</a:t>
            </a: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When the domain is </a:t>
            </a:r>
            <a:r>
              <a:rPr lang="en-US" sz="2000">
                <a:solidFill>
                  <a:srgbClr val="FFFF00"/>
                </a:solidFill>
                <a:latin typeface="Oswald" pitchFamily="2" charset="0"/>
              </a:rPr>
              <a:t>a set of all relations 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(and the operators are as described later), we get the</a:t>
            </a:r>
            <a:r>
              <a:rPr lang="en-US" sz="2000">
                <a:latin typeface="Oswald" pitchFamily="2" charset="0"/>
              </a:rPr>
              <a:t> </a:t>
            </a:r>
            <a:r>
              <a:rPr lang="en-US" sz="2800" i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relational algebra</a:t>
            </a:r>
            <a:endParaRPr lang="en-US" sz="2000" i="1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wald" pitchFamily="2" charset="0"/>
            </a:endParaRP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We refer to the expression as a </a:t>
            </a:r>
            <a:r>
              <a:rPr lang="en-US" sz="2400" i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query</a:t>
            </a:r>
            <a:r>
              <a:rPr lang="en-US" sz="2400">
                <a:solidFill>
                  <a:srgbClr val="FFFF00"/>
                </a:solidFill>
                <a:latin typeface="Oswald" pitchFamily="2" charset="0"/>
              </a:rPr>
              <a:t>  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and the value produced as the </a:t>
            </a:r>
            <a:r>
              <a:rPr lang="en-US" sz="2000" i="1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query</a:t>
            </a:r>
            <a:r>
              <a:rPr lang="en-US" sz="2000">
                <a:solidFill>
                  <a:srgbClr val="92D050"/>
                </a:solidFill>
                <a:latin typeface="Oswald" pitchFamily="2" charset="0"/>
              </a:rPr>
              <a:t> </a:t>
            </a:r>
            <a:r>
              <a:rPr lang="en-US" sz="2000" i="1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result</a:t>
            </a: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b="1">
                <a:solidFill>
                  <a:srgbClr val="FFFF00"/>
                </a:solidFill>
                <a:latin typeface="Oswald" pitchFamily="2" charset="0"/>
              </a:rPr>
              <a:t>Relational algebra</a:t>
            </a:r>
            <a:r>
              <a:rPr lang="en-US" sz="2000">
                <a:solidFill>
                  <a:srgbClr val="FFFF00"/>
                </a:solidFill>
                <a:latin typeface="Oswald" pitchFamily="2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is a procedural query language, which takes </a:t>
            </a:r>
            <a:r>
              <a:rPr lang="en-US" sz="2000">
                <a:solidFill>
                  <a:srgbClr val="00B0F0"/>
                </a:solidFill>
                <a:latin typeface="Oswald" pitchFamily="2" charset="0"/>
              </a:rPr>
              <a:t>instances of relations 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as input and yields </a:t>
            </a:r>
            <a:r>
              <a:rPr lang="en-US" sz="2000">
                <a:solidFill>
                  <a:srgbClr val="92D050"/>
                </a:solidFill>
                <a:latin typeface="Oswald" pitchFamily="2" charset="0"/>
              </a:rPr>
              <a:t>instances of relations as output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. </a:t>
            </a: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It uses </a:t>
            </a:r>
            <a:r>
              <a:rPr lang="en-US" sz="2000">
                <a:solidFill>
                  <a:srgbClr val="FFFF00"/>
                </a:solidFill>
                <a:latin typeface="Oswald" pitchFamily="2" charset="0"/>
              </a:rPr>
              <a:t>operators</a:t>
            </a:r>
            <a:r>
              <a:rPr lang="en-US" sz="2000">
                <a:solidFill>
                  <a:schemeClr val="tx1"/>
                </a:solidFill>
                <a:latin typeface="Oswald" pitchFamily="2" charset="0"/>
              </a:rPr>
              <a:t> to perform queries. </a:t>
            </a:r>
            <a:endParaRPr lang="en-IN" sz="2000">
              <a:solidFill>
                <a:schemeClr val="tx1"/>
              </a:solidFill>
              <a:latin typeface="Oswald" pitchFamily="2" charset="0"/>
            </a:endParaRPr>
          </a:p>
          <a:p>
            <a:pPr marL="452628" indent="-34290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2000">
              <a:solidFill>
                <a:srgbClr val="92D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wald" pitchFamily="2" charset="0"/>
            </a:endParaRPr>
          </a:p>
          <a:p>
            <a:pPr marL="139700" indent="0">
              <a:buNone/>
            </a:pPr>
            <a:endParaRPr lang="en-IN" sz="2400">
              <a:solidFill>
                <a:schemeClr val="tx1"/>
              </a:solidFill>
              <a:latin typeface="Oswald" pitchFamily="2" charset="0"/>
            </a:endParaRPr>
          </a:p>
          <a:p>
            <a:pPr marL="139700" indent="0">
              <a:buNone/>
            </a:pPr>
            <a:endParaRPr lang="en-IN" sz="1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16" y="3013121"/>
            <a:ext cx="3999962" cy="20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99" y="682736"/>
            <a:ext cx="8760107" cy="3282978"/>
          </a:xfrm>
        </p:spPr>
        <p:txBody>
          <a:bodyPr/>
          <a:lstStyle/>
          <a:p>
            <a:pPr marL="139700" indent="0">
              <a:buNone/>
            </a:pPr>
            <a:r>
              <a:rPr lang="en-IN"/>
              <a:t>	</a:t>
            </a:r>
            <a:r>
              <a:rPr lang="en-IN" sz="1600"/>
              <a:t>		</a:t>
            </a: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                    Two Categories</a:t>
            </a:r>
          </a:p>
          <a:p>
            <a:pPr marL="139700" indent="0">
              <a:buNone/>
            </a:pPr>
            <a:endParaRPr lang="en-IN" sz="1600" b="1">
              <a:solidFill>
                <a:schemeClr val="accent6">
                  <a:lumMod val="60000"/>
                  <a:lumOff val="40000"/>
                </a:schemeClr>
              </a:solidFill>
              <a:latin typeface="Oswald" pitchFamily="2" charset="0"/>
            </a:endParaRPr>
          </a:p>
          <a:p>
            <a:pPr marL="139700" indent="0">
              <a:buNone/>
            </a:pPr>
            <a:r>
              <a:rPr lang="en-IN" sz="1600" b="1">
                <a:solidFill>
                  <a:srgbClr val="00B0F0"/>
                </a:solidFill>
                <a:latin typeface="Oswald" pitchFamily="2" charset="0"/>
              </a:rPr>
              <a:t>                               Procedural Languages                                non-procedural language</a:t>
            </a:r>
          </a:p>
          <a:p>
            <a:pPr marL="139700" indent="0">
              <a:buNone/>
            </a:pP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                               </a:t>
            </a:r>
          </a:p>
          <a:p>
            <a:pPr marL="139700" indent="0">
              <a:buNone/>
            </a:pP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              User instructs the system to perform                         the user describes the desired results</a:t>
            </a:r>
          </a:p>
          <a:p>
            <a:pPr marL="139700" indent="0">
              <a:buNone/>
            </a:pP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              a sequence of operations on the database                 without giving a specific procedure</a:t>
            </a:r>
          </a:p>
          <a:p>
            <a:pPr marL="139700" indent="0">
              <a:buNone/>
            </a:pP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              to compute desired result.                                          for obtaining it. </a:t>
            </a:r>
          </a:p>
          <a:p>
            <a:pPr marL="139700" indent="0">
              <a:buNone/>
            </a:pPr>
            <a:endParaRPr lang="en-IN" sz="1600" b="1">
              <a:solidFill>
                <a:schemeClr val="accent6">
                  <a:lumMod val="60000"/>
                  <a:lumOff val="40000"/>
                </a:schemeClr>
              </a:solidFill>
              <a:latin typeface="Oswald" pitchFamily="2" charset="0"/>
            </a:endParaRPr>
          </a:p>
          <a:p>
            <a:pPr marL="139700" indent="0">
              <a:buNone/>
            </a:pPr>
            <a:r>
              <a:rPr lang="en-IN" sz="1600" b="1">
                <a:solidFill>
                  <a:schemeClr val="accent6">
                    <a:lumMod val="60000"/>
                    <a:lumOff val="40000"/>
                  </a:schemeClr>
                </a:solidFill>
                <a:latin typeface="Oswald" pitchFamily="2" charset="0"/>
              </a:rPr>
              <a:t>* Query languages in practise use both the approaches.</a:t>
            </a: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  <a:latin typeface="Oswald" pitchFamily="2" charset="0"/>
            </a:endParaRP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  <a:latin typeface="Oswald" pitchFamily="2" charset="0"/>
            </a:endParaRPr>
          </a:p>
          <a:p>
            <a:pPr marL="139700" indent="0">
              <a:buNone/>
            </a:pPr>
            <a:endParaRPr lang="en-IN" b="1">
              <a:solidFill>
                <a:schemeClr val="accent6">
                  <a:lumMod val="60000"/>
                  <a:lumOff val="40000"/>
                </a:schemeClr>
              </a:solidFill>
              <a:latin typeface="Oswald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91878" cy="572700"/>
          </a:xfrm>
        </p:spPr>
        <p:txBody>
          <a:bodyPr/>
          <a:lstStyle/>
          <a:p>
            <a:r>
              <a:rPr lang="en-IN" b="1">
                <a:solidFill>
                  <a:srgbClr val="FFC000"/>
                </a:solidFill>
                <a:latin typeface="Oswald" pitchFamily="2" charset="0"/>
              </a:rPr>
              <a:t>Relational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135904" y="4869656"/>
            <a:ext cx="4774026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Dept. of CSE., Amrita School of Engineering, Coimbatore</a:t>
            </a:r>
          </a:p>
        </p:txBody>
      </p:sp>
    </p:spTree>
    <p:extLst>
      <p:ext uri="{BB962C8B-B14F-4D97-AF65-F5344CB8AC3E}">
        <p14:creationId xmlns:p14="http://schemas.microsoft.com/office/powerpoint/2010/main" val="28702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FFFF00"/>
                </a:solidFill>
                <a:latin typeface="Oswald" pitchFamily="2" charset="0"/>
              </a:rPr>
              <a:t>Domain</a:t>
            </a:r>
            <a:r>
              <a:rPr lang="en-US" sz="2800">
                <a:latin typeface="Oswald" pitchFamily="2" charset="0"/>
              </a:rPr>
              <a:t>: set of relations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92D050"/>
                </a:solidFill>
                <a:latin typeface="Oswald" pitchFamily="2" charset="0"/>
              </a:rPr>
              <a:t>Basic operators</a:t>
            </a:r>
            <a:r>
              <a:rPr lang="en-US" sz="2800">
                <a:latin typeface="Oswald" pitchFamily="2" charset="0"/>
              </a:rPr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select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project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union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set</a:t>
            </a:r>
            <a:r>
              <a:rPr lang="en-US" sz="2800">
                <a:latin typeface="Oswald" pitchFamily="2" charset="0"/>
              </a:rPr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difference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Cartesian</a:t>
            </a:r>
            <a:r>
              <a:rPr lang="en-US" sz="2800">
                <a:latin typeface="Oswald" pitchFamily="2" charset="0"/>
              </a:rPr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product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00B0F0"/>
                </a:solidFill>
                <a:latin typeface="Oswald" pitchFamily="2" charset="0"/>
              </a:rPr>
              <a:t>Derived operators</a:t>
            </a:r>
            <a:r>
              <a:rPr lang="en-US" sz="2800">
                <a:latin typeface="Oswald" pitchFamily="2" charset="0"/>
              </a:rPr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set intersection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division</a:t>
            </a:r>
            <a:r>
              <a:rPr lang="en-US" sz="2800">
                <a:latin typeface="Oswald" pitchFamily="2" charset="0"/>
              </a:rPr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Oswald" pitchFamily="2" charset="0"/>
              </a:rPr>
              <a:t>join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>
                <a:solidFill>
                  <a:srgbClr val="FFFF00"/>
                </a:solidFill>
                <a:latin typeface="Oswald" pitchFamily="2" charset="0"/>
              </a:rPr>
              <a:t>Procedural</a:t>
            </a:r>
            <a:r>
              <a:rPr lang="en-US" sz="2800">
                <a:latin typeface="Oswald" pitchFamily="2" charset="0"/>
              </a:rPr>
              <a:t>: Relational expression specifies query by describing an algorithm (the sequence in which operators are applied) for determining the result of an expression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454C74-5F7E-4135-890A-5E471CF35F52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3514865" cy="572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rgbClr val="FFC000"/>
                </a:solidFill>
                <a:latin typeface="Oswald" pitchFamily="2" charset="0"/>
              </a:rPr>
              <a:t>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5512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2466</Words>
  <Application>Microsoft Office PowerPoint</Application>
  <PresentationFormat>On-screen Show (16:9)</PresentationFormat>
  <Paragraphs>686</Paragraphs>
  <Slides>63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Symbol</vt:lpstr>
      <vt:lpstr>Wingdings 3</vt:lpstr>
      <vt:lpstr>Arial</vt:lpstr>
      <vt:lpstr>Helvetica</vt:lpstr>
      <vt:lpstr>Wingdings 2</vt:lpstr>
      <vt:lpstr>Monotype Sorts</vt:lpstr>
      <vt:lpstr>Lucida Sans Unicode</vt:lpstr>
      <vt:lpstr>ＭＳ Ｐゴシック</vt:lpstr>
      <vt:lpstr>Noto Sans Symbols</vt:lpstr>
      <vt:lpstr>dbsym</vt:lpstr>
      <vt:lpstr>Oswald</vt:lpstr>
      <vt:lpstr>Times New Roman</vt:lpstr>
      <vt:lpstr>Palatino Linotype</vt:lpstr>
      <vt:lpstr>Wingdings</vt:lpstr>
      <vt:lpstr>Simple Dark</vt:lpstr>
      <vt:lpstr>Document</vt:lpstr>
      <vt:lpstr>15CSE302 Database Management Systems Lecture 4    Relational Algebra B.Tech /III Year CSE/V Semester                           L T P C  2 0 2 3                                                             </vt:lpstr>
      <vt:lpstr>Syllabus</vt:lpstr>
      <vt:lpstr>Brief Recap of Previous Lecture</vt:lpstr>
      <vt:lpstr>Today’s Lecture</vt:lpstr>
      <vt:lpstr>Relational Query Language</vt:lpstr>
      <vt:lpstr>Relational Query Language</vt:lpstr>
      <vt:lpstr>Relational Algebra</vt:lpstr>
      <vt:lpstr>Relational Query Language</vt:lpstr>
      <vt:lpstr>Relational Algebra</vt:lpstr>
      <vt:lpstr>Relational Algebra</vt:lpstr>
      <vt:lpstr>Relational Operations</vt:lpstr>
      <vt:lpstr>Relational Operations</vt:lpstr>
      <vt:lpstr>Select Operator</vt:lpstr>
      <vt:lpstr>Selection Condition</vt:lpstr>
      <vt:lpstr>Selection Condition - Examples</vt:lpstr>
      <vt:lpstr>Selection Condition - Examples</vt:lpstr>
      <vt:lpstr>Project Operator  </vt:lpstr>
      <vt:lpstr>Project Operator  </vt:lpstr>
      <vt:lpstr>Project Operator    Expression</vt:lpstr>
      <vt:lpstr>Select Operation – selection of rows (tuples)</vt:lpstr>
      <vt:lpstr>Project Operation – selection of columns (Attributes) </vt:lpstr>
      <vt:lpstr>Set Operators</vt:lpstr>
      <vt:lpstr>Union Compatible Relations</vt:lpstr>
      <vt:lpstr>Example</vt:lpstr>
      <vt:lpstr>Union of two relations</vt:lpstr>
      <vt:lpstr>Set difference of two relations</vt:lpstr>
      <vt:lpstr>Set intersection of two relations</vt:lpstr>
      <vt:lpstr>joining two relations -- Cartesian-product</vt:lpstr>
      <vt:lpstr>Cartesian-product – naming issue</vt:lpstr>
      <vt:lpstr>Renaming a Table</vt:lpstr>
      <vt:lpstr>Composition of Operations</vt:lpstr>
      <vt:lpstr>Joining two relations – Natural Join</vt:lpstr>
      <vt:lpstr>Natural Join Example</vt:lpstr>
      <vt:lpstr>Summary of Relational Algebra Operators</vt:lpstr>
      <vt:lpstr>PowerPoint Presentation</vt:lpstr>
      <vt:lpstr>Schema Diagram</vt:lpstr>
      <vt:lpstr>Schema Diagram</vt:lpstr>
      <vt:lpstr>PowerPoint Presentation</vt:lpstr>
      <vt:lpstr>PowerPoint Presentation</vt:lpstr>
      <vt:lpstr>References</vt:lpstr>
      <vt:lpstr>Thank You  Happy to answer any questions ! ! !</vt:lpstr>
      <vt:lpstr>PowerPoint Presentation</vt:lpstr>
      <vt:lpstr>Relational Query Language</vt:lpstr>
      <vt:lpstr>Relational Query Language</vt:lpstr>
      <vt:lpstr>PowerPoint Presentation</vt:lpstr>
      <vt:lpstr>Relational Operations</vt:lpstr>
      <vt:lpstr>Select Operation – selection of rows (tuples)</vt:lpstr>
      <vt:lpstr>Project Operation – selection of columns (Attributes) </vt:lpstr>
      <vt:lpstr>Union of two relations</vt:lpstr>
      <vt:lpstr>Set difference of two relations</vt:lpstr>
      <vt:lpstr>Set intersection of two relations</vt:lpstr>
      <vt:lpstr>joining two relations -- Cartesian-product</vt:lpstr>
      <vt:lpstr>Cartesian-product – naming issue</vt:lpstr>
      <vt:lpstr>Renaming a Table</vt:lpstr>
      <vt:lpstr>Composition of Operations</vt:lpstr>
      <vt:lpstr>Joining two relations – Natural Join</vt:lpstr>
      <vt:lpstr>Natural Join Example</vt:lpstr>
      <vt:lpstr>Summary of Relational Algebra Operators</vt:lpstr>
      <vt:lpstr>Review Terms</vt:lpstr>
      <vt:lpstr>Summary</vt:lpstr>
      <vt:lpstr>Next Lecture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1    Introduction  B.Tech /III Year CSE/V Semester                           L T P C  2 0 2 3</dc:title>
  <dc:creator>bindukr</dc:creator>
  <cp:lastModifiedBy>CSE DEPARTMENT</cp:lastModifiedBy>
  <cp:revision>3</cp:revision>
  <dcterms:modified xsi:type="dcterms:W3CDTF">2020-08-12T05:06:36Z</dcterms:modified>
</cp:coreProperties>
</file>