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1"/>
  </p:sldMasterIdLst>
  <p:notesMasterIdLst>
    <p:notesMasterId r:id="rId21"/>
  </p:notesMasterIdLst>
  <p:sldIdLst>
    <p:sldId id="256" r:id="rId2"/>
    <p:sldId id="620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1" r:id="rId14"/>
    <p:sldId id="632" r:id="rId15"/>
    <p:sldId id="635" r:id="rId16"/>
    <p:sldId id="636" r:id="rId17"/>
    <p:sldId id="633" r:id="rId18"/>
    <p:sldId id="634" r:id="rId19"/>
    <p:sldId id="637" r:id="rId20"/>
  </p:sldIdLst>
  <p:sldSz cx="9144000" cy="5143500" type="screen16x9"/>
  <p:notesSz cx="6858000" cy="9144000"/>
  <p:embeddedFontLst>
    <p:embeddedFont>
      <p:font typeface="Oswa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3" roundtripDataSignature="AMtx7mjXoohuYs3Dcp357QLBHbMpyTd0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0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10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4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7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8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             Dept. </a:t>
            </a:r>
            <a:r>
              <a:rPr lang="en-US" baseline="0" dirty="0"/>
              <a:t> of CSE., Amrita School of Engineering, Coimbatore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6" name="Google Shape;36;p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Tx/>
              <a:buBlip>
                <a:blip r:embed="rId2"/>
              </a:buBlip>
              <a:defRPr sz="1200">
                <a:latin typeface="Oswald" pitchFamily="2" charset="0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000"/>
                </a:solidFill>
                <a:latin typeface="Oswald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40" name="Google Shape;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0"/>
          <p:cNvSpPr/>
          <p:nvPr/>
        </p:nvSpPr>
        <p:spPr>
          <a:xfrm>
            <a:off x="4572000" y="25"/>
            <a:ext cx="4572000" cy="45620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" name="Google Shape;44;p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45" name="Google Shape;45;p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  <a:latin typeface="Oswald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FC000"/>
                </a:solidFill>
                <a:latin typeface="Oswald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8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3" name="Google Shape;5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79785"/>
            <a:ext cx="8574088" cy="384572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Oswa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726282"/>
            <a:ext cx="4191000" cy="3788569"/>
          </a:xfrm>
        </p:spPr>
        <p:txBody>
          <a:bodyPr/>
          <a:lstStyle>
            <a:lvl1pPr marL="457200" indent="-342900">
              <a:buFontTx/>
              <a:buBlip>
                <a:blip r:embed="rId2"/>
              </a:buBlip>
              <a:defRPr>
                <a:latin typeface="Oswald" pitchFamily="2" charset="0"/>
              </a:defRPr>
            </a:lvl1pPr>
            <a:lvl2pPr marL="914400" indent="-317500">
              <a:buFontTx/>
              <a:buBlip>
                <a:blip r:embed="rId3"/>
              </a:buBlip>
              <a:defRPr>
                <a:latin typeface="Oswald" pitchFamily="2" charset="0"/>
              </a:defRPr>
            </a:lvl2pPr>
            <a:lvl3pPr>
              <a:defRPr>
                <a:latin typeface="Oswald" pitchFamily="2" charset="0"/>
              </a:defRPr>
            </a:lvl3pPr>
            <a:lvl4pPr>
              <a:defRPr>
                <a:latin typeface="Oswald" pitchFamily="2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26282"/>
            <a:ext cx="4191000" cy="3788569"/>
          </a:xfrm>
        </p:spPr>
        <p:txBody>
          <a:bodyPr/>
          <a:lstStyle>
            <a:lvl1pPr>
              <a:defRPr>
                <a:latin typeface="Oswald" pitchFamily="2" charset="0"/>
              </a:defRPr>
            </a:lvl1pPr>
            <a:lvl2pPr>
              <a:defRPr>
                <a:latin typeface="Oswald" pitchFamily="2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5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9939" y="4817994"/>
            <a:ext cx="9144000" cy="29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Bindu</a:t>
            </a:r>
            <a:r>
              <a:rPr lang="en-US" dirty="0"/>
              <a:t> K. R.  Dept. </a:t>
            </a:r>
            <a:r>
              <a:rPr lang="en-US" baseline="0" dirty="0"/>
              <a:t> of CSE., Amrita School of Engineering, Coimbatore   September 2020           </a:t>
            </a:r>
            <a:fld id="{AA38AEA9-3F7A-4958-B159-6D970D4C804A}" type="slidenum">
              <a:rPr lang="en-US" baseline="0" smtClean="0"/>
              <a:t>‹#›</a:t>
            </a:fld>
            <a:r>
              <a:rPr lang="en-US" baseline="0" dirty="0"/>
              <a:t>  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 dirty="0">
          <a:solidFill>
            <a:srgbClr val="FFC000"/>
          </a:solidFill>
          <a:latin typeface="Oswald" pitchFamily="2" charset="0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10"/>
        </a:buBlip>
        <a:defRPr sz="20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1pPr>
      <a:lvl2pPr marL="914400" marR="0" lvl="1" indent="-3175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Tx/>
        <a:buBlip>
          <a:blip r:embed="rId10"/>
        </a:buBlip>
        <a:defRPr sz="1400" b="0" i="0" u="none" strike="noStrike" cap="none">
          <a:solidFill>
            <a:srgbClr val="000000"/>
          </a:solidFill>
          <a:latin typeface="Oswald" pitchFamily="2" charset="0"/>
          <a:ea typeface="Oswald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311700" y="374275"/>
            <a:ext cx="85206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>
                <a:latin typeface="Oswald"/>
                <a:ea typeface="Oswald"/>
                <a:cs typeface="Oswald"/>
                <a:sym typeface="Oswald"/>
              </a:rPr>
              <a:t>15CSE302 </a:t>
            </a:r>
            <a:r>
              <a:rPr lang="en-US" sz="3600" dirty="0">
                <a:latin typeface="Oswald"/>
                <a:ea typeface="Oswald"/>
                <a:cs typeface="Oswald"/>
                <a:sym typeface="Oswald"/>
              </a:rPr>
              <a:t>Database Management Systems</a:t>
            </a:r>
            <a:br>
              <a:rPr lang="en-US" sz="44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altLang="en-US" sz="3600" b="1" dirty="0">
                <a:solidFill>
                  <a:srgbClr val="FFC000"/>
                </a:solidFill>
                <a:latin typeface="Oswald"/>
                <a:ea typeface="Oswald"/>
                <a:cs typeface="Oswald"/>
              </a:rPr>
              <a:t>Normalization</a:t>
            </a:r>
            <a:br>
              <a:rPr lang="en-US" altLang="en-US" sz="4400" dirty="0"/>
            </a:br>
            <a:r>
              <a:rPr lang="en-US" sz="1500" b="1" dirty="0" err="1">
                <a:solidFill>
                  <a:srgbClr val="F1C232"/>
                </a:solidFill>
                <a:latin typeface="Oswald"/>
              </a:rPr>
              <a:t>B.Tech</a:t>
            </a:r>
            <a:r>
              <a:rPr lang="en-US" sz="1500" b="1" dirty="0">
                <a:solidFill>
                  <a:srgbClr val="F1C232"/>
                </a:solidFill>
                <a:latin typeface="Oswald"/>
              </a:rPr>
              <a:t> /III Year CSE/V Semester                           L T P C  2 0 2 3</a:t>
            </a:r>
            <a:endParaRPr sz="1500" b="1" dirty="0">
              <a:solidFill>
                <a:srgbClr val="F1C232"/>
              </a:solidFill>
              <a:latin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500" b="1" dirty="0">
              <a:solidFill>
                <a:srgbClr val="F1C2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100" b="1" dirty="0">
                <a:solidFill>
                  <a:srgbClr val="F1C232"/>
                </a:solidFill>
              </a:rPr>
              <a:t>                                                       	   </a:t>
            </a:r>
            <a:endParaRPr sz="44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"/>
          <p:cNvSpPr txBox="1">
            <a:spLocks noGrp="1"/>
          </p:cNvSpPr>
          <p:nvPr>
            <p:ph type="subTitle" idx="1"/>
          </p:nvPr>
        </p:nvSpPr>
        <p:spPr>
          <a:xfrm>
            <a:off x="4601818" y="2824777"/>
            <a:ext cx="4319934" cy="200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DBMS Team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</a:t>
            </a: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G </a:t>
            </a: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Jeyakumar</a:t>
            </a:r>
            <a:endParaRPr sz="16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Bindu</a:t>
            </a: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K R</a:t>
            </a:r>
            <a:endParaRPr b="1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Dr</a:t>
            </a: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 Priyanka Kumar 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b="1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R. </a:t>
            </a:r>
            <a:r>
              <a:rPr lang="en-US" sz="1600" b="1" dirty="0" err="1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Manjusha</a:t>
            </a:r>
            <a:endParaRPr sz="1600" b="1" dirty="0">
              <a:solidFill>
                <a:srgbClr val="FFC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 of CSE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Amrita School of Engineering</a:t>
            </a:r>
            <a:endParaRPr sz="17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125965" y="4340655"/>
            <a:ext cx="2706687" cy="4500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Slides Courtesy : Carlos Alvarado, </a:t>
            </a:r>
            <a:r>
              <a:rPr lang="en-US" altLang="zh-CN" sz="1200" dirty="0">
                <a:solidFill>
                  <a:schemeClr val="tx1">
                    <a:lumMod val="95000"/>
                  </a:schemeClr>
                </a:solidFill>
                <a:ea typeface="SimSun" pitchFamily="2" charset="-122"/>
              </a:rPr>
              <a:t>San Jose State University</a:t>
            </a:r>
            <a:endParaRPr lang="en-US" altLang="en-US" sz="1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C617F-CDE6-47FE-9192-3D5B0E7D6C37}"/>
              </a:ext>
            </a:extLst>
          </p:cNvPr>
          <p:cNvSpPr txBox="1"/>
          <p:nvPr/>
        </p:nvSpPr>
        <p:spPr>
          <a:xfrm>
            <a:off x="104775" y="47391"/>
            <a:ext cx="812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Illustration</a:t>
            </a: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Assume University database with following existing constraints</a:t>
            </a:r>
          </a:p>
          <a:p>
            <a:pPr algn="just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 student may have only one advisor (can use the relationship set advisor with many-to-one cardinality from student to advisor)”</a:t>
            </a: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make a small change</a:t>
            </a:r>
          </a:p>
          <a:p>
            <a:pPr algn="just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“an instructor can be associated with only a single department and a student may have more that one advisor, but at most one from a given department”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11AF0-8176-4F51-9501-E6C4FAE0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19225"/>
            <a:ext cx="4842479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56AE6-0ED0-4A9A-8503-AE29A6E6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186712"/>
            <a:ext cx="2643187" cy="1411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66CE5-1847-455A-9DA9-C7C4678B68EC}"/>
              </a:ext>
            </a:extLst>
          </p:cNvPr>
          <p:cNvSpPr txBox="1"/>
          <p:nvPr/>
        </p:nvSpPr>
        <p:spPr>
          <a:xfrm>
            <a:off x="3390900" y="3429000"/>
            <a:ext cx="43220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Ternary relationship.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Many-to-one from the pair (student, instructor)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schema is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dept_advisor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78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1D4C4-0A7F-400D-895D-C2E92368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95250"/>
            <a:ext cx="2843109" cy="1518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0238A-B6C5-4852-BEB0-EDD691BB5B50}"/>
              </a:ext>
            </a:extLst>
          </p:cNvPr>
          <p:cNvSpPr txBox="1"/>
          <p:nvPr/>
        </p:nvSpPr>
        <p:spPr>
          <a:xfrm>
            <a:off x="3062737" y="95250"/>
            <a:ext cx="5905050" cy="27392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rgbClr val="FFFF00"/>
                </a:solidFill>
              </a:rPr>
              <a:t>dept_advisor</a:t>
            </a:r>
            <a:r>
              <a:rPr lang="en-US" sz="1600" dirty="0">
                <a:solidFill>
                  <a:srgbClr val="FFFF00"/>
                </a:solidFill>
              </a:rPr>
              <a:t>(</a:t>
            </a:r>
            <a:r>
              <a:rPr lang="en-US" sz="1600" u="sng" dirty="0" err="1">
                <a:solidFill>
                  <a:srgbClr val="FFFF00"/>
                </a:solidFill>
              </a:rPr>
              <a:t>s_ID</a:t>
            </a:r>
            <a:r>
              <a:rPr lang="en-US" sz="1600" u="sng" dirty="0">
                <a:solidFill>
                  <a:srgbClr val="FFFF00"/>
                </a:solidFill>
              </a:rPr>
              <a:t>, </a:t>
            </a:r>
            <a:r>
              <a:rPr lang="en-US" sz="1600" u="sng" dirty="0" err="1">
                <a:solidFill>
                  <a:srgbClr val="FFFF00"/>
                </a:solidFill>
              </a:rPr>
              <a:t>i_ID</a:t>
            </a:r>
            <a:r>
              <a:rPr lang="en-US" sz="1600" dirty="0">
                <a:solidFill>
                  <a:srgbClr val="FFFF00"/>
                </a:solidFill>
              </a:rPr>
              <a:t>, </a:t>
            </a:r>
            <a:r>
              <a:rPr lang="en-US" sz="1600" dirty="0" err="1">
                <a:solidFill>
                  <a:srgbClr val="FFFF00"/>
                </a:solidFill>
              </a:rPr>
              <a:t>dept_name</a:t>
            </a:r>
            <a:r>
              <a:rPr lang="en-US" sz="1600" dirty="0">
                <a:solidFill>
                  <a:srgbClr val="FFFF00"/>
                </a:solidFill>
              </a:rPr>
              <a:t>)</a:t>
            </a:r>
          </a:p>
          <a:p>
            <a:pPr algn="just"/>
            <a:endParaRPr lang="en-US" dirty="0">
              <a:solidFill>
                <a:srgbClr val="00B0F0"/>
              </a:solidFill>
            </a:endParaRPr>
          </a:p>
          <a:p>
            <a:pPr algn="just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Suppose, to add an additional constraint</a:t>
            </a:r>
          </a:p>
          <a:p>
            <a:pPr algn="just"/>
            <a:r>
              <a:rPr lang="en-US" dirty="0">
                <a:solidFill>
                  <a:srgbClr val="00B0F0"/>
                </a:solidFill>
              </a:rPr>
              <a:t>“an instructor can act as advisor for only a single department”</a:t>
            </a:r>
          </a:p>
          <a:p>
            <a:pPr algn="just"/>
            <a:endParaRPr lang="en-US" dirty="0">
              <a:solidFill>
                <a:srgbClr val="00B0F0"/>
              </a:solidFill>
            </a:endParaRPr>
          </a:p>
          <a:p>
            <a:pPr algn="just"/>
            <a:r>
              <a:rPr lang="en-US" dirty="0">
                <a:solidFill>
                  <a:srgbClr val="00B0F0"/>
                </a:solidFill>
              </a:rPr>
              <a:t>The following FDs hold</a:t>
            </a: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fd1: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“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an instructor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can act as an advisor for only one department”</a:t>
            </a:r>
          </a:p>
          <a:p>
            <a:pPr algn="just"/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“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a student may have at most one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B0F0"/>
                </a:solidFill>
                <a:latin typeface="Palatino-Roman"/>
              </a:rPr>
              <a:t>advisor for a given department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”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2D68D-779E-4E87-B640-3AE2E6D3E3E9}"/>
              </a:ext>
            </a:extLst>
          </p:cNvPr>
          <p:cNvSpPr txBox="1"/>
          <p:nvPr/>
        </p:nvSpPr>
        <p:spPr>
          <a:xfrm>
            <a:off x="176213" y="1708031"/>
            <a:ext cx="266858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Non-trivial, LHS is not key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Not in BCNF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Decomposition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Fd1 is preserved.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Fd2 is not preserved.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A50DD-4846-4AF4-90AE-B9CCD666F7CA}"/>
              </a:ext>
            </a:extLst>
          </p:cNvPr>
          <p:cNvSpPr txBox="1"/>
          <p:nvPr/>
        </p:nvSpPr>
        <p:spPr>
          <a:xfrm>
            <a:off x="3352800" y="3314700"/>
            <a:ext cx="4902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BCNF….Dependency is not preserved, but it is essential.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3NF preserves the dependency.</a:t>
            </a:r>
          </a:p>
        </p:txBody>
      </p:sp>
    </p:spTree>
    <p:extLst>
      <p:ext uri="{BB962C8B-B14F-4D97-AF65-F5344CB8AC3E}">
        <p14:creationId xmlns:p14="http://schemas.microsoft.com/office/powerpoint/2010/main" val="92451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EF25-A440-4127-9271-D2B14694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8850"/>
            <a:ext cx="8520600" cy="841800"/>
          </a:xfrm>
        </p:spPr>
        <p:txBody>
          <a:bodyPr/>
          <a:lstStyle/>
          <a:p>
            <a:r>
              <a:rPr lang="en-US" dirty="0"/>
              <a:t>3 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BE51E-C758-46C1-BFF5-E7CBCB942706}"/>
              </a:ext>
            </a:extLst>
          </p:cNvPr>
          <p:cNvSpPr txBox="1"/>
          <p:nvPr/>
        </p:nvSpPr>
        <p:spPr>
          <a:xfrm>
            <a:off x="458300" y="755651"/>
            <a:ext cx="837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BCNF requires that all nontrivial dependencies be of the form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α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athematicalPi-One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→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β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TSY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, where </a:t>
            </a:r>
            <a:r>
              <a:rPr lang="el-GR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α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athematicalPi-One"/>
              </a:rPr>
              <a:t> 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is a </a:t>
            </a:r>
            <a:r>
              <a:rPr lang="en-US" sz="1800" b="0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superkey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. </a:t>
            </a: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Third normal form (3NF) relaxes this constraint slightly by allowing</a:t>
            </a:r>
          </a:p>
          <a:p>
            <a:pPr algn="just"/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certain nontrivial functional dependencies whose left side is not a </a:t>
            </a:r>
            <a:r>
              <a:rPr lang="en-US" sz="1800" b="0" i="0" u="none" strike="noStrik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superkey</a:t>
            </a:r>
            <a:r>
              <a:rPr lang="en-US" sz="1800" b="0" i="0" u="none" strike="noStrik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.</a:t>
            </a:r>
          </a:p>
          <a:p>
            <a:pPr algn="just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FF76-B804-4F00-BEAE-79B7F06E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2269614"/>
            <a:ext cx="7901352" cy="21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5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0CBA-1B2E-4994-A41D-19F5335F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0" y="0"/>
            <a:ext cx="8520600" cy="841800"/>
          </a:xfrm>
        </p:spPr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46436-73A4-4F6B-BD64-1F65BA24AEC2}"/>
              </a:ext>
            </a:extLst>
          </p:cNvPr>
          <p:cNvSpPr txBox="1"/>
          <p:nvPr/>
        </p:nvSpPr>
        <p:spPr>
          <a:xfrm>
            <a:off x="111400" y="626343"/>
            <a:ext cx="8921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rgbClr val="FFFF00"/>
                </a:solidFill>
              </a:rPr>
              <a:t>dept_advisor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u="sng" dirty="0" err="1">
                <a:solidFill>
                  <a:srgbClr val="FFFF00"/>
                </a:solidFill>
              </a:rPr>
              <a:t>s_ID</a:t>
            </a:r>
            <a:r>
              <a:rPr lang="en-US" sz="1800" u="sng" dirty="0">
                <a:solidFill>
                  <a:srgbClr val="FFFF00"/>
                </a:solidFill>
              </a:rPr>
              <a:t>, </a:t>
            </a:r>
            <a:r>
              <a:rPr lang="en-US" sz="1800" u="sng" dirty="0" err="1">
                <a:solidFill>
                  <a:srgbClr val="FFFF00"/>
                </a:solidFill>
              </a:rPr>
              <a:t>i_ID</a:t>
            </a:r>
            <a:r>
              <a:rPr lang="en-US" sz="1800" dirty="0">
                <a:solidFill>
                  <a:srgbClr val="FFFF00"/>
                </a:solidFill>
              </a:rPr>
              <a:t>, </a:t>
            </a:r>
            <a:r>
              <a:rPr lang="en-US" sz="1800" dirty="0" err="1">
                <a:solidFill>
                  <a:srgbClr val="FFFF00"/>
                </a:solidFill>
              </a:rPr>
              <a:t>dept_name</a:t>
            </a:r>
            <a:r>
              <a:rPr lang="en-US" sz="1800" dirty="0">
                <a:solidFill>
                  <a:srgbClr val="FFFF00"/>
                </a:solidFill>
              </a:rPr>
              <a:t>)</a:t>
            </a:r>
          </a:p>
          <a:p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r>
              <a:rPr lang="en-US" sz="1800" dirty="0">
                <a:solidFill>
                  <a:srgbClr val="00B0F0"/>
                </a:solidFill>
                <a:latin typeface="Palatino-Roman"/>
              </a:rPr>
              <a:t>Is not is BCNF, but in 3NF.</a:t>
            </a:r>
          </a:p>
          <a:p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r>
              <a:rPr lang="en-US" sz="1800" dirty="0">
                <a:solidFill>
                  <a:srgbClr val="00B0F0"/>
                </a:solidFill>
                <a:latin typeface="Palatino-Roman"/>
              </a:rPr>
              <a:t>The FDs are</a:t>
            </a:r>
          </a:p>
          <a:p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i_ID</a:t>
            </a:r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endParaRPr lang="en-US" sz="1800" dirty="0">
              <a:solidFill>
                <a:srgbClr val="00B0F0"/>
              </a:solidFill>
              <a:latin typeface="Palatino-Roman"/>
            </a:endParaRPr>
          </a:p>
          <a:p>
            <a:r>
              <a:rPr lang="en-US" sz="1800" dirty="0" err="1">
                <a:solidFill>
                  <a:srgbClr val="FFFF00"/>
                </a:solidFill>
              </a:rPr>
              <a:t>dept_advisor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not in BCNF by the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fd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-Roman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Rule 3 of 3NF says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l-GR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β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=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which is in the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candidate_key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s_ID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). .. So, </a:t>
            </a:r>
            <a:r>
              <a:rPr lang="en-US" sz="1800" dirty="0" err="1">
                <a:solidFill>
                  <a:srgbClr val="FFFF00"/>
                </a:solidFill>
              </a:rPr>
              <a:t>dept_advisor</a:t>
            </a:r>
            <a:r>
              <a:rPr lang="en-US" sz="1800" dirty="0">
                <a:solidFill>
                  <a:srgbClr val="FFFF00"/>
                </a:solidFill>
              </a:rPr>
              <a:t> is in 3 NF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796C5-B0DE-4C9B-A584-E9AA65EB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50" y="3388223"/>
            <a:ext cx="5194850" cy="3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5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9DD2-B448-4B76-B264-02E69E5D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5050"/>
            <a:ext cx="8520600" cy="841800"/>
          </a:xfrm>
        </p:spPr>
        <p:txBody>
          <a:bodyPr/>
          <a:lstStyle/>
          <a:p>
            <a:r>
              <a:rPr lang="en-US" dirty="0"/>
              <a:t>BCNF and 3 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490B9-153F-4FAE-8D47-F52A990E8058}"/>
              </a:ext>
            </a:extLst>
          </p:cNvPr>
          <p:cNvSpPr txBox="1"/>
          <p:nvPr/>
        </p:nvSpPr>
        <p:spPr>
          <a:xfrm>
            <a:off x="581025" y="1328950"/>
            <a:ext cx="79819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Observe that any schema that satisfies BCNF also satisfies 3NF, since each of its functional dependencies would satisfy one of the first two alternatives. BCNF is therefore a more restrictive normal form than is 3NF.</a:t>
            </a:r>
          </a:p>
          <a:p>
            <a:pPr algn="just"/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20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Any schema that satisfies 3 NF (by the third rule), may not satisfies BCNF.</a:t>
            </a:r>
          </a:p>
          <a:p>
            <a:pPr algn="just"/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42138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3192C-FBD7-47C7-9AB1-989041AA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4" y="95693"/>
            <a:ext cx="4016578" cy="1690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CA20A-D3C0-4A6D-AE4B-447BD16D7F27}"/>
              </a:ext>
            </a:extLst>
          </p:cNvPr>
          <p:cNvSpPr txBox="1"/>
          <p:nvPr/>
        </p:nvSpPr>
        <p:spPr>
          <a:xfrm>
            <a:off x="4279605" y="74428"/>
            <a:ext cx="4582632" cy="2677656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Constraints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One student can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enrol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for multiple subjects.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each subject, a professor is assigned to the student.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And, there can be multiple professors teaching one subject like we have for Java.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professor teaches only one subject, but one subject may have two different professors</a:t>
            </a:r>
          </a:p>
          <a:p>
            <a:r>
              <a:rPr lang="en-US" dirty="0">
                <a:solidFill>
                  <a:srgbClr val="FFFF00"/>
                </a:solidFill>
              </a:rPr>
              <a:t>FD- Professor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Subject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63DE69-19F7-4BF5-BA97-D12C226C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95" y="1839829"/>
            <a:ext cx="364853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subject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Student_id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, Subject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  <a:sym typeface="Wingdings" panose="05000000000000000000" pitchFamily="2" charset="2"/>
              </a:rPr>
              <a:t> Professor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1802-24E4-45E6-9EB1-B6C70D39D813}"/>
              </a:ext>
            </a:extLst>
          </p:cNvPr>
          <p:cNvSpPr txBox="1"/>
          <p:nvPr/>
        </p:nvSpPr>
        <p:spPr>
          <a:xfrm>
            <a:off x="520995" y="2816718"/>
            <a:ext cx="8341242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table satisfies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1st Normal form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because all the values are atomic, column names are unique and all the values stored in a particular column are of same domain.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table also satisfies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2nd Normal Form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 their is no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Partial Dependency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And, there is no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Transitive Dependency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hence the table also satisfies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3rd Normal Form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this table is not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Boyce-Codd Normal Form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Decompose: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Schema1(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Professor)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Schema2(Professor, Subject)</a:t>
            </a:r>
          </a:p>
        </p:txBody>
      </p:sp>
    </p:spTree>
    <p:extLst>
      <p:ext uri="{BB962C8B-B14F-4D97-AF65-F5344CB8AC3E}">
        <p14:creationId xmlns:p14="http://schemas.microsoft.com/office/powerpoint/2010/main" val="395724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F9F47-A736-468E-BF74-58951D74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" y="74539"/>
            <a:ext cx="5261360" cy="2817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E9382A-CBC6-4938-920C-BB3976AC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8" y="74539"/>
            <a:ext cx="3439461" cy="84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3E5C1A-5B2E-424A-8499-519F2466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08" y="1083248"/>
            <a:ext cx="2495550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C2F1D1-D2A0-431A-8784-82ACCFDAA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" y="3041412"/>
            <a:ext cx="3950992" cy="1484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10FD8-6FD5-480F-B2EC-382C40DA7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255" y="3055726"/>
            <a:ext cx="4506861" cy="14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8A855-AD2D-4513-BA8B-7FF40F7E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424735"/>
            <a:ext cx="5810472" cy="4253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292B4-AFA9-445B-BD25-D2B8BAAEE933}"/>
              </a:ext>
            </a:extLst>
          </p:cNvPr>
          <p:cNvSpPr txBox="1"/>
          <p:nvPr/>
        </p:nvSpPr>
        <p:spPr>
          <a:xfrm>
            <a:off x="0" y="116958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BCNF more examples</a:t>
            </a:r>
          </a:p>
        </p:txBody>
      </p:sp>
    </p:spTree>
    <p:extLst>
      <p:ext uri="{BB962C8B-B14F-4D97-AF65-F5344CB8AC3E}">
        <p14:creationId xmlns:p14="http://schemas.microsoft.com/office/powerpoint/2010/main" val="28660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95420-A4EC-4E6B-B5C0-7080B36B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1" y="1457103"/>
            <a:ext cx="2826447" cy="1743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F213E9-47A2-4476-BCE8-7E8A2085F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850" y="85503"/>
            <a:ext cx="6104639" cy="2543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F4E530-A2F2-4CF5-B3BC-147DA225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850" y="2772329"/>
            <a:ext cx="5514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7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7FF8-8643-4ED2-A5F6-B81E995E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76692"/>
            <a:ext cx="8520600" cy="841800"/>
          </a:xfrm>
        </p:spPr>
        <p:txBody>
          <a:bodyPr/>
          <a:lstStyle/>
          <a:p>
            <a:r>
              <a:rPr lang="en-US" dirty="0"/>
              <a:t>End of 1 NF, 2 NF, 3 NF and BCNF</a:t>
            </a:r>
          </a:p>
        </p:txBody>
      </p:sp>
    </p:spTree>
    <p:extLst>
      <p:ext uri="{BB962C8B-B14F-4D97-AF65-F5344CB8AC3E}">
        <p14:creationId xmlns:p14="http://schemas.microsoft.com/office/powerpoint/2010/main" val="34128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D5B37B-FC68-4442-BD30-525396DD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33" y="531849"/>
            <a:ext cx="4838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0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A22E-35B5-4FBF-B65B-8B2CE772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7" y="0"/>
            <a:ext cx="8520600" cy="841800"/>
          </a:xfrm>
        </p:spPr>
        <p:txBody>
          <a:bodyPr/>
          <a:lstStyle/>
          <a:p>
            <a:r>
              <a:rPr lang="en-US" dirty="0"/>
              <a:t>Functional Dependency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87A42-8F61-4BFB-AA21-A27485F8398A}"/>
              </a:ext>
            </a:extLst>
          </p:cNvPr>
          <p:cNvSpPr txBox="1"/>
          <p:nvPr/>
        </p:nvSpPr>
        <p:spPr>
          <a:xfrm>
            <a:off x="340241" y="902438"/>
            <a:ext cx="8665536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FDs allow us to express constraints that we can not express with super key.  </a:t>
            </a:r>
            <a:r>
              <a:rPr lang="en-US" sz="1800" dirty="0">
                <a:solidFill>
                  <a:srgbClr val="00B0F0"/>
                </a:solidFill>
              </a:rPr>
              <a:t>  (</a:t>
            </a:r>
            <a:r>
              <a:rPr lang="el-GR" sz="1800" dirty="0">
                <a:solidFill>
                  <a:srgbClr val="00B0F0"/>
                </a:solidFill>
              </a:rPr>
              <a:t>α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l-GR" sz="1800" dirty="0">
                <a:solidFill>
                  <a:srgbClr val="00B0F0"/>
                </a:solidFill>
              </a:rPr>
              <a:t>β</a:t>
            </a:r>
            <a:r>
              <a:rPr lang="en-US" sz="1800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Inst_Dept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(ID, Name, Salary,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Building, Budget)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FD (</a:t>
            </a:r>
            <a:r>
              <a:rPr lang="en-US" dirty="0" err="1">
                <a:solidFill>
                  <a:srgbClr val="00B0F0"/>
                </a:solidFill>
              </a:rPr>
              <a:t>dept_name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 budget)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Super Key (Id,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 name, salary, building, budget)</a:t>
            </a:r>
            <a:endParaRPr lang="en-US" dirty="0">
              <a:solidFill>
                <a:srgbClr val="00B0F0"/>
              </a:solidFill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use FDs in two ways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(1) To specify constraints on the set of legal relations.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(2) To test instances of a relation to see whether they satisfy a given set F of FDs.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if a relation schema r(R) satisfies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the FDs of a set 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then we say F holds on r(R) </a:t>
            </a:r>
          </a:p>
        </p:txBody>
      </p:sp>
    </p:spTree>
    <p:extLst>
      <p:ext uri="{BB962C8B-B14F-4D97-AF65-F5344CB8AC3E}">
        <p14:creationId xmlns:p14="http://schemas.microsoft.com/office/powerpoint/2010/main" val="32082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A1DA-C71C-4E6A-9B57-C52DA55A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7501"/>
            <a:ext cx="8520600" cy="841800"/>
          </a:xfrm>
        </p:spPr>
        <p:txBody>
          <a:bodyPr/>
          <a:lstStyle/>
          <a:p>
            <a:r>
              <a:rPr lang="en-US" dirty="0"/>
              <a:t>Find out the FDs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E3B57-0F52-4DB1-A0FA-106BEE6A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1" y="1515300"/>
            <a:ext cx="3467100" cy="230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04C5C-D860-4193-95EF-76D99B830EA0}"/>
              </a:ext>
            </a:extLst>
          </p:cNvPr>
          <p:cNvSpPr txBox="1"/>
          <p:nvPr/>
        </p:nvSpPr>
        <p:spPr>
          <a:xfrm>
            <a:off x="999450" y="1015374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Referring the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1EBD0-BBA0-46DD-AFF2-F10A0139DC50}"/>
              </a:ext>
            </a:extLst>
          </p:cNvPr>
          <p:cNvSpPr txBox="1"/>
          <p:nvPr/>
        </p:nvSpPr>
        <p:spPr>
          <a:xfrm>
            <a:off x="5082362" y="1015374"/>
            <a:ext cx="1499191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 ---  No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A C – Yes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A D – No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B A –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B C –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B D – NO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C A  --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C B – No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C D – No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D A No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D B – Yes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D C - No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8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D62-146C-4924-BDC9-3C2A0A0A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5" y="0"/>
            <a:ext cx="8520600" cy="841800"/>
          </a:xfrm>
        </p:spPr>
        <p:txBody>
          <a:bodyPr/>
          <a:lstStyle/>
          <a:p>
            <a:r>
              <a:rPr lang="en-US" dirty="0"/>
              <a:t>Trivial FDs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6428B-B674-4B0F-92FA-33D23E4C76A7}"/>
              </a:ext>
            </a:extLst>
          </p:cNvPr>
          <p:cNvSpPr txBox="1"/>
          <p:nvPr/>
        </p:nvSpPr>
        <p:spPr>
          <a:xfrm>
            <a:off x="404035" y="741980"/>
            <a:ext cx="87399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FDs Satisfied by all the relations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arenBoth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A</a:t>
            </a:r>
          </a:p>
          <a:p>
            <a:pPr marL="342900" indent="-342900">
              <a:buAutoNum type="arabicParenBoth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AB  A (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., for 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l-GR" sz="2000" dirty="0">
                <a:solidFill>
                  <a:srgbClr val="00B0F0"/>
                </a:solidFill>
              </a:rPr>
              <a:t>α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l-GR" sz="2000" dirty="0">
                <a:solidFill>
                  <a:srgbClr val="00B0F0"/>
                </a:solidFill>
              </a:rPr>
              <a:t>β</a:t>
            </a:r>
            <a:r>
              <a:rPr lang="en-US" sz="2000" dirty="0">
                <a:solidFill>
                  <a:srgbClr val="00B0F0"/>
                </a:solidFill>
              </a:rPr>
              <a:t>) if </a:t>
            </a:r>
            <a:r>
              <a:rPr lang="el-GR" sz="2000" dirty="0">
                <a:solidFill>
                  <a:srgbClr val="00B0F0"/>
                </a:solidFill>
              </a:rPr>
              <a:t>β</a:t>
            </a:r>
            <a:r>
              <a:rPr lang="en-US" sz="2000" dirty="0">
                <a:solidFill>
                  <a:srgbClr val="00B0F0"/>
                </a:solidFill>
              </a:rPr>
              <a:t> is the subset of </a:t>
            </a:r>
            <a:r>
              <a:rPr lang="el-GR" sz="2000" dirty="0">
                <a:solidFill>
                  <a:srgbClr val="00B0F0"/>
                </a:solidFill>
              </a:rPr>
              <a:t>α</a:t>
            </a:r>
            <a:r>
              <a:rPr lang="en-US" sz="2000" dirty="0">
                <a:solidFill>
                  <a:srgbClr val="00B0F0"/>
                </a:solidFill>
              </a:rPr>
              <a:t> then (</a:t>
            </a:r>
            <a:r>
              <a:rPr lang="el-GR" sz="2000" dirty="0">
                <a:solidFill>
                  <a:srgbClr val="00B0F0"/>
                </a:solidFill>
              </a:rPr>
              <a:t>α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l-GR" sz="2000" dirty="0">
                <a:solidFill>
                  <a:srgbClr val="00B0F0"/>
                </a:solidFill>
              </a:rPr>
              <a:t>β</a:t>
            </a:r>
            <a:r>
              <a:rPr lang="en-US" sz="2000" dirty="0">
                <a:solidFill>
                  <a:srgbClr val="00B0F0"/>
                </a:solidFill>
              </a:rPr>
              <a:t>) is trivial)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Some relation instance may satisfy some FDs, but they may not be satisfied by the relation schema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Eg.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Room_Number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 Capacity</a:t>
            </a:r>
          </a:p>
          <a:p>
            <a:endParaRPr lang="en-US" sz="20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Because different building may have same room number. However the following FD would be correct</a:t>
            </a:r>
          </a:p>
          <a:p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Building, </a:t>
            </a:r>
            <a:r>
              <a:rPr lang="en-US" sz="2000" dirty="0" err="1">
                <a:solidFill>
                  <a:srgbClr val="00B0F0"/>
                </a:solidFill>
                <a:sym typeface="Wingdings" panose="05000000000000000000" pitchFamily="2" charset="2"/>
              </a:rPr>
              <a:t>Room_Number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  Capacity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3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6C9B-A9FC-491F-A429-F104608D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7" y="77501"/>
            <a:ext cx="8520600" cy="841800"/>
          </a:xfrm>
        </p:spPr>
        <p:txBody>
          <a:bodyPr/>
          <a:lstStyle/>
          <a:p>
            <a:r>
              <a:rPr lang="en-US" dirty="0"/>
              <a:t>BCNF- Boyce Codd Normal Form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D5A17-1158-48D8-81FC-126B17C0A133}"/>
              </a:ext>
            </a:extLst>
          </p:cNvPr>
          <p:cNvSpPr txBox="1"/>
          <p:nvPr/>
        </p:nvSpPr>
        <p:spPr>
          <a:xfrm>
            <a:off x="407393" y="813390"/>
            <a:ext cx="832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eliminates all the redundancy that can be identified by the FDs.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B145C-8D21-4094-813D-6BA378DE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4" y="1121167"/>
            <a:ext cx="6399361" cy="1927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C973D-A316-4ABA-8149-8B3AE0EE2C3B}"/>
              </a:ext>
            </a:extLst>
          </p:cNvPr>
          <p:cNvSpPr txBox="1"/>
          <p:nvPr/>
        </p:nvSpPr>
        <p:spPr>
          <a:xfrm>
            <a:off x="808794" y="3240180"/>
            <a:ext cx="6899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building, budget   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It is non-trivial and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dept_name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is not a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superkey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inst_dept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is not in BCNF.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6047B-25FB-4568-8197-8FF056F6E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05" y="3147822"/>
            <a:ext cx="5962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2DE9-C1B9-4360-BE3A-8A727BD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1" y="0"/>
            <a:ext cx="8520600" cy="841800"/>
          </a:xfrm>
        </p:spPr>
        <p:txBody>
          <a:bodyPr/>
          <a:lstStyle/>
          <a:p>
            <a:r>
              <a:rPr lang="en-US" dirty="0"/>
              <a:t>BCNF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58DD1-8716-4E48-97E6-D416BD41D83F}"/>
              </a:ext>
            </a:extLst>
          </p:cNvPr>
          <p:cNvSpPr txBox="1"/>
          <p:nvPr/>
        </p:nvSpPr>
        <p:spPr>
          <a:xfrm>
            <a:off x="428659" y="725090"/>
            <a:ext cx="6259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Instructor(ID, Name, </a:t>
            </a:r>
            <a:r>
              <a:rPr lang="en-US" sz="1800" dirty="0" err="1">
                <a:solidFill>
                  <a:srgbClr val="FFFF00"/>
                </a:solidFill>
              </a:rPr>
              <a:t>DeptName</a:t>
            </a:r>
            <a:r>
              <a:rPr lang="en-US" sz="1800" dirty="0">
                <a:solidFill>
                  <a:srgbClr val="FFFF00"/>
                </a:solidFill>
              </a:rPr>
              <a:t>, Salary)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	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 = {ID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Name, 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DeptName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Salary}</a:t>
            </a:r>
          </a:p>
          <a:p>
            <a:pPr lvl="1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only one FD, it is non-trivial, L.H.S is the key</a:t>
            </a: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So,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Instructor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is in BCNF</a:t>
            </a:r>
          </a:p>
          <a:p>
            <a:pPr lvl="1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US" sz="18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Department(</a:t>
            </a:r>
            <a:r>
              <a:rPr lang="en-US" sz="1800" dirty="0" err="1">
                <a:solidFill>
                  <a:srgbClr val="FFFF00"/>
                </a:solidFill>
              </a:rPr>
              <a:t>Dept_Name</a:t>
            </a:r>
            <a:r>
              <a:rPr lang="en-US" sz="1800" dirty="0">
                <a:solidFill>
                  <a:srgbClr val="FFFF00"/>
                </a:solidFill>
              </a:rPr>
              <a:t>, Building, Budget)</a:t>
            </a: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 = {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Dept_Name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Building, Budget}</a:t>
            </a:r>
          </a:p>
          <a:p>
            <a:pPr lvl="1"/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only one FD, it is non-trivial, L.H.S is the key</a:t>
            </a:r>
          </a:p>
          <a:p>
            <a:pPr lvl="1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     So,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Department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is in BCNF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17C9-7A53-4D0E-8408-E68539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98766"/>
            <a:ext cx="8520600" cy="841800"/>
          </a:xfrm>
        </p:spPr>
        <p:txBody>
          <a:bodyPr/>
          <a:lstStyle/>
          <a:p>
            <a:r>
              <a:rPr lang="en-US" dirty="0"/>
              <a:t>BCNF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BEA62-3A46-460A-9FB1-65E1E2D9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6" y="786342"/>
            <a:ext cx="7602278" cy="3363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118AC-04E8-43CE-ABFF-DB882FBD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842" y="2349769"/>
            <a:ext cx="5069516" cy="340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FEB54-4FB2-4CE7-AE34-5B14DDFE6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022" y="4227522"/>
            <a:ext cx="1066113" cy="30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1BA72-41D7-49DC-8DDE-39F82DBC1CBA}"/>
              </a:ext>
            </a:extLst>
          </p:cNvPr>
          <p:cNvSpPr txBox="1"/>
          <p:nvPr/>
        </p:nvSpPr>
        <p:spPr>
          <a:xfrm>
            <a:off x="478466" y="4275166"/>
            <a:ext cx="61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this example                           , there are FDs where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in both the sides.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decomposed schemas to be tested with BCNF again.  </a:t>
            </a:r>
          </a:p>
        </p:txBody>
      </p:sp>
    </p:spTree>
    <p:extLst>
      <p:ext uri="{BB962C8B-B14F-4D97-AF65-F5344CB8AC3E}">
        <p14:creationId xmlns:p14="http://schemas.microsoft.com/office/powerpoint/2010/main" val="10094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47AA-1195-4703-A86D-4F39A5AA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42" y="0"/>
            <a:ext cx="8520600" cy="841800"/>
          </a:xfrm>
        </p:spPr>
        <p:txBody>
          <a:bodyPr/>
          <a:lstStyle/>
          <a:p>
            <a:r>
              <a:rPr lang="en-US" dirty="0"/>
              <a:t>BCNF – Dependency Preservation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80B0-8A1B-431A-8FDC-408C87722AD9}"/>
              </a:ext>
            </a:extLst>
          </p:cNvPr>
          <p:cNvSpPr txBox="1"/>
          <p:nvPr/>
        </p:nvSpPr>
        <p:spPr>
          <a:xfrm>
            <a:off x="194742" y="832995"/>
            <a:ext cx="8754516" cy="369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alatino-Roman"/>
              </a:rPr>
              <a:t>There are several ways in which to express database consistency constraints: </a:t>
            </a:r>
            <a:r>
              <a:rPr 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primary-key constraints, functional dependencies, </a:t>
            </a:r>
            <a:r>
              <a:rPr lang="en-US" sz="18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Bold"/>
              </a:rPr>
              <a:t>check </a:t>
            </a:r>
            <a:r>
              <a:rPr 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constraints, assertions, </a:t>
            </a:r>
            <a:r>
              <a:rPr lang="en-US" sz="1800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and</a:t>
            </a:r>
            <a:r>
              <a:rPr 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 triggers.</a:t>
            </a:r>
          </a:p>
          <a:p>
            <a:pPr algn="just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Testing these constraints, on every database update,  are very costly.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Hence it is useful to design the database in a way the constraints are tested efficiently.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Palatino-Roman"/>
              </a:rPr>
              <a:t>If the FDs are tested in a single relation it is easier.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  <a:latin typeface="Palatino-Roman"/>
            </a:endParaRPr>
          </a:p>
          <a:p>
            <a:pPr algn="just"/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Palatino-Roman"/>
              </a:rPr>
              <a:t>BCNF decomposition, sometimes, prevent the efficient testing of FDs</a:t>
            </a:r>
          </a:p>
          <a:p>
            <a:pPr algn="just"/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228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1243</Words>
  <Application>Microsoft Office PowerPoint</Application>
  <PresentationFormat>On-screen Show (16:9)</PresentationFormat>
  <Paragraphs>176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Palatino-Roman</vt:lpstr>
      <vt:lpstr>Oswald</vt:lpstr>
      <vt:lpstr>MathematicalPi-One</vt:lpstr>
      <vt:lpstr>Palatino-Bold</vt:lpstr>
      <vt:lpstr>Arial Unicode MS</vt:lpstr>
      <vt:lpstr>MTSY</vt:lpstr>
      <vt:lpstr>Simple Dark</vt:lpstr>
      <vt:lpstr>15CSE302 Database Management Systems Normalization B.Tech /III Year CSE/V Semester                           L T P C  2 0 2 3                                                             </vt:lpstr>
      <vt:lpstr>PowerPoint Presentation</vt:lpstr>
      <vt:lpstr>Functional Dependency</vt:lpstr>
      <vt:lpstr>Find out the FDs</vt:lpstr>
      <vt:lpstr>Trivial FDs</vt:lpstr>
      <vt:lpstr>BCNF- Boyce Codd Normal Form </vt:lpstr>
      <vt:lpstr>BCNF</vt:lpstr>
      <vt:lpstr>BCNF Decomposition</vt:lpstr>
      <vt:lpstr>BCNF – Dependency Preservation</vt:lpstr>
      <vt:lpstr>PowerPoint Presentation</vt:lpstr>
      <vt:lpstr>PowerPoint Presentation</vt:lpstr>
      <vt:lpstr>3 NF</vt:lpstr>
      <vt:lpstr>3NF</vt:lpstr>
      <vt:lpstr>BCNF and 3 NF</vt:lpstr>
      <vt:lpstr>PowerPoint Presentation</vt:lpstr>
      <vt:lpstr>PowerPoint Presentation</vt:lpstr>
      <vt:lpstr>PowerPoint Presentation</vt:lpstr>
      <vt:lpstr>PowerPoint Presentation</vt:lpstr>
      <vt:lpstr>End of 1 NF, 2 NF, 3 NF and BCNF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15CSE302 Database Management Systems Lecture 5    Relational Algebra B.Tech /III Year CSE/V Semester                           L T P C  2 0 2 3</dc:title>
  <dc:creator>bindukr</dc:creator>
  <cp:lastModifiedBy>Dr. Jeyakumar G (CSE)</cp:lastModifiedBy>
  <cp:revision>501</cp:revision>
  <dcterms:modified xsi:type="dcterms:W3CDTF">2020-09-24T03:49:26Z</dcterms:modified>
</cp:coreProperties>
</file>