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Lato"/>
      <p:regular r:id="rId33"/>
      <p:bold r:id="rId34"/>
      <p:italic r:id="rId35"/>
      <p:boldItalic r:id="rId36"/>
    </p:embeddedFont>
    <p:embeddedFont>
      <p:font typeface="Raleway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alewayMedium-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alewayMedium-italic.fntdata"/><Relationship Id="rId16" Type="http://schemas.openxmlformats.org/officeDocument/2006/relationships/slide" Target="slides/slide11.xml"/><Relationship Id="rId38" Type="http://schemas.openxmlformats.org/officeDocument/2006/relationships/font" Target="fonts/Raleway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5702569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5702569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57f14a18e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57f14a18e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2cc9a3a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2cc9a3a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0123266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0123266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57f14a18e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57f14a18e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b2cc9a3a9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b2cc9a3a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7f14a18e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57f14a18e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57f14a18e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57f14a18e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b2cc9a3a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b2cc9a3a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2cc9a3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2cc9a3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0123266c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0123266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2cc9a3a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b2cc9a3a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57f14a18e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57f14a18e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5702569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5702569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570256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570256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75" y="1160650"/>
            <a:ext cx="6331500" cy="331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flipH="1" rot="10800000">
            <a:off x="390950" y="415600"/>
            <a:ext cx="8331000" cy="1200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928525" y="415400"/>
            <a:ext cx="7793400" cy="30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sp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ieeexplore.ieee.org/author/37086103536" TargetMode="External"/><Relationship Id="rId4" Type="http://schemas.openxmlformats.org/officeDocument/2006/relationships/hyperlink" Target="https://ieeexplore.ieee.org/author/37086152143" TargetMode="External"/><Relationship Id="rId5" Type="http://schemas.openxmlformats.org/officeDocument/2006/relationships/hyperlink" Target="https://ieeexplore.ieee.org/author/37085868769" TargetMode="External"/><Relationship Id="rId6" Type="http://schemas.openxmlformats.org/officeDocument/2006/relationships/hyperlink" Target="https://ieeexplore.ieee.org/abstract/document/805830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ieeexplore.ieee.org/document/82298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ieeexplore.ieee.org/document/929061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researchgate.net/publication/267712138_A_Comprehensive_Analysis_and_Comparison_of_TCP_Tahoe_TCP_Reno_and_TCP_Li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 0:</a:t>
            </a:r>
            <a:br>
              <a:rPr lang="en"/>
            </a:br>
            <a:r>
              <a:rPr lang="en"/>
              <a:t>Comparison of TCP Variants over Routing Protocols in MANET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566450" y="575950"/>
            <a:ext cx="455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4</a:t>
            </a:r>
            <a:endParaRPr/>
          </a:p>
        </p:txBody>
      </p:sp>
      <p:sp>
        <p:nvSpPr>
          <p:cNvPr id="134" name="Google Shape;134;p22"/>
          <p:cNvSpPr txBox="1"/>
          <p:nvPr>
            <p:ph idx="1" type="body"/>
          </p:nvPr>
        </p:nvSpPr>
        <p:spPr>
          <a:xfrm>
            <a:off x="485525" y="1668563"/>
            <a:ext cx="8057700" cy="2555100"/>
          </a:xfrm>
          <a:prstGeom prst="rect">
            <a:avLst/>
          </a:prstGeom>
        </p:spPr>
        <p:txBody>
          <a:bodyPr anchorCtr="0" anchor="t" bIns="91425" lIns="91425" spcFirstLastPara="1" rIns="91425" wrap="square" tIns="91425">
            <a:spAutoFit/>
          </a:bodyPr>
          <a:lstStyle/>
          <a:p>
            <a:pPr indent="0" lvl="0" marL="0" rtl="0" algn="just">
              <a:lnSpc>
                <a:spcPct val="125000"/>
              </a:lnSpc>
              <a:spcBef>
                <a:spcPts val="0"/>
              </a:spcBef>
              <a:spcAft>
                <a:spcPts val="2000"/>
              </a:spcAft>
              <a:buNone/>
            </a:pPr>
            <a:r>
              <a:rPr lang="en"/>
              <a:t>In this paper the author has performed a comparative analysis of the TCP variants - TCP Tahoe, TCP Reno, TCP New Reno over routing protocols – AODV, DSDV and DSR using the NS-2 network simulator. These results can be further used to conduct any experiments with proper combinations of TCP and routing protocols. It can be noted that in each of the performance studies (PDR and throughput), DSR do better with TCP New Reno. Therefore the paper concludes that </a:t>
            </a:r>
            <a:r>
              <a:rPr lang="en">
                <a:solidFill>
                  <a:schemeClr val="lt1"/>
                </a:solidFill>
              </a:rPr>
              <a:t>performance of DSR protocol is best suited while compared with AODV</a:t>
            </a:r>
            <a:r>
              <a:rPr lang="en"/>
              <a:t> for applications with </a:t>
            </a:r>
            <a:r>
              <a:rPr lang="en">
                <a:solidFill>
                  <a:schemeClr val="lt1"/>
                </a:solidFill>
              </a:rPr>
              <a:t>large number of nodes</a:t>
            </a:r>
            <a:r>
              <a:rPr lang="en"/>
              <a:t> in MANETs. Performance of DSDV protocol is not satisfactory with any TCP variant. In scenarios of large ad hoc networks, DSR with TCP New Reno can be a good combination of transport and routing protocols to be used. DSDV is not preferably good for this scenario. </a:t>
            </a:r>
            <a:endParaRPr/>
          </a:p>
        </p:txBody>
      </p:sp>
      <p:sp>
        <p:nvSpPr>
          <p:cNvPr id="135" name="Google Shape;135;p22"/>
          <p:cNvSpPr txBox="1"/>
          <p:nvPr>
            <p:ph idx="2" type="body"/>
          </p:nvPr>
        </p:nvSpPr>
        <p:spPr>
          <a:xfrm>
            <a:off x="5471825" y="575950"/>
            <a:ext cx="3071400" cy="7440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i="1" lang="en" sz="1200">
                <a:solidFill>
                  <a:srgbClr val="333333"/>
                </a:solidFill>
              </a:rPr>
              <a:t>Performance analysis of different TCP variants in wireless ad hoc networks by </a:t>
            </a:r>
            <a:r>
              <a:rPr i="1" lang="en" sz="1050">
                <a:uFill>
                  <a:noFill/>
                </a:uFill>
                <a:hlinkClick r:id="rId3"/>
              </a:rPr>
              <a:t>Sharada U Shenoy</a:t>
            </a:r>
            <a:r>
              <a:rPr i="1" lang="en" sz="1050"/>
              <a:t>; M Sharmila Kumari; </a:t>
            </a:r>
            <a:r>
              <a:rPr i="1" lang="en" sz="1050">
                <a:uFill>
                  <a:noFill/>
                </a:uFill>
                <a:hlinkClick r:id="rId4"/>
              </a:rPr>
              <a:t>Udaya Kumar K Shenoy</a:t>
            </a:r>
            <a:r>
              <a:rPr i="1" lang="en" sz="1050"/>
              <a:t>; </a:t>
            </a:r>
            <a:r>
              <a:rPr i="1" lang="en" sz="1050">
                <a:uFill>
                  <a:noFill/>
                </a:uFill>
                <a:hlinkClick r:id="rId5"/>
              </a:rPr>
              <a:t>N Anusha</a:t>
            </a:r>
            <a:r>
              <a:rPr i="1" lang="en" sz="1200">
                <a:solidFill>
                  <a:schemeClr val="lt1"/>
                </a:solidFill>
              </a:rPr>
              <a:t> </a:t>
            </a:r>
            <a:r>
              <a:rPr i="1" lang="en" sz="1200">
                <a:solidFill>
                  <a:schemeClr val="lt1"/>
                </a:solidFill>
              </a:rPr>
              <a:t>IEEE 2017</a:t>
            </a:r>
            <a:endParaRPr i="1" sz="1200">
              <a:solidFill>
                <a:schemeClr val="lt1"/>
              </a:solidFill>
            </a:endParaRPr>
          </a:p>
        </p:txBody>
      </p:sp>
      <p:sp>
        <p:nvSpPr>
          <p:cNvPr id="136" name="Google Shape;136;p22"/>
          <p:cNvSpPr txBox="1"/>
          <p:nvPr/>
        </p:nvSpPr>
        <p:spPr>
          <a:xfrm>
            <a:off x="2466625" y="4260575"/>
            <a:ext cx="6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hlinkClick r:id="rId6">
                  <a:extLst>
                    <a:ext uri="{A12FA001-AC4F-418D-AE19-62706E023703}">
                      <ahyp:hlinkClr val="tx"/>
                    </a:ext>
                  </a:extLst>
                </a:hlinkClick>
              </a:rPr>
              <a:t>https://ieeexplore.ieee.org/abstract/document/8058308</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495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Works in the Field</a:t>
            </a:r>
            <a:endParaRPr/>
          </a:p>
        </p:txBody>
      </p:sp>
      <p:sp>
        <p:nvSpPr>
          <p:cNvPr id="142" name="Google Shape;142;p23"/>
          <p:cNvSpPr txBox="1"/>
          <p:nvPr>
            <p:ph idx="1" type="body"/>
          </p:nvPr>
        </p:nvSpPr>
        <p:spPr>
          <a:xfrm>
            <a:off x="449550" y="1211350"/>
            <a:ext cx="8282100" cy="3386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n" sz="1600">
                <a:solidFill>
                  <a:srgbClr val="434343"/>
                </a:solidFill>
              </a:rPr>
              <a:t>Various existing researches have been carried out and improvised variants of TCP by only one or two measures, have been proposed.  These proposed measures do not seem to be sufficient for proper analysis of improvised version of TCP. Therefore, in this paper, our objective is to evaluate the performance of different TCP variants and their results are investigated to be with different renowned (DSDV, AODV, OLSR, etc.) routing protocols, and propose the best performance tcp variant over which of the routing protocol.</a:t>
            </a:r>
            <a:endParaRPr sz="1600">
              <a:solidFill>
                <a:srgbClr val="434343"/>
              </a:solidFill>
            </a:endParaRPr>
          </a:p>
          <a:p>
            <a:pPr indent="0" lvl="0" marL="0" rtl="0" algn="just">
              <a:lnSpc>
                <a:spcPct val="115000"/>
              </a:lnSpc>
              <a:spcBef>
                <a:spcPts val="1600"/>
              </a:spcBef>
              <a:spcAft>
                <a:spcPts val="0"/>
              </a:spcAft>
              <a:buClr>
                <a:schemeClr val="dk2"/>
              </a:buClr>
              <a:buSzPts val="1100"/>
              <a:buFont typeface="Arial"/>
              <a:buNone/>
            </a:pPr>
            <a:r>
              <a:rPr lang="en" sz="1600">
                <a:solidFill>
                  <a:srgbClr val="434343"/>
                </a:solidFill>
              </a:rPr>
              <a:t>Existing works in the field of MANETs compare different routing protocols on the basis of only few of the performance measures. Despite the fact that considerable simulation work has been done, still more investigation is needed in the fairness of the TCP traffic and mobility models. Fairness issues of TCP Variants in MANET including existing routing protocol are still unsolved.</a:t>
            </a:r>
            <a:endParaRPr sz="1600">
              <a:solidFill>
                <a:srgbClr val="434343"/>
              </a:solidFill>
            </a:endParaRPr>
          </a:p>
          <a:p>
            <a:pPr indent="0" lvl="0" marL="0" rtl="0" algn="l">
              <a:spcBef>
                <a:spcPts val="1600"/>
              </a:spcBef>
              <a:spcAft>
                <a:spcPts val="0"/>
              </a:spcAft>
              <a:buClr>
                <a:schemeClr val="dk2"/>
              </a:buClr>
              <a:buSzPts val="1100"/>
              <a:buFont typeface="Arial"/>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1191275" y="1052125"/>
            <a:ext cx="7321500" cy="37878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sz="2500">
                <a:latin typeface="Lato"/>
                <a:ea typeface="Lato"/>
                <a:cs typeface="Lato"/>
                <a:sym typeface="Lato"/>
              </a:rPr>
              <a:t>Gaps identified</a:t>
            </a:r>
            <a:endParaRPr sz="2500">
              <a:latin typeface="Lato"/>
              <a:ea typeface="Lato"/>
              <a:cs typeface="Lato"/>
              <a:sym typeface="Lato"/>
            </a:endParaRPr>
          </a:p>
          <a:p>
            <a:pPr indent="0" lvl="0" marL="0" rtl="0" algn="just">
              <a:lnSpc>
                <a:spcPct val="150000"/>
              </a:lnSpc>
              <a:spcBef>
                <a:spcPts val="1200"/>
              </a:spcBef>
              <a:spcAft>
                <a:spcPts val="0"/>
              </a:spcAft>
              <a:buClr>
                <a:schemeClr val="dk2"/>
              </a:buClr>
              <a:buSzPts val="1100"/>
              <a:buFont typeface="Arial"/>
              <a:buNone/>
            </a:pPr>
            <a:r>
              <a:rPr b="0" lang="en" sz="1500">
                <a:solidFill>
                  <a:srgbClr val="FFFFFF"/>
                </a:solidFill>
                <a:latin typeface="Lato"/>
                <a:ea typeface="Lato"/>
                <a:cs typeface="Lato"/>
                <a:sym typeface="Lato"/>
              </a:rPr>
              <a:t>The UDP traffic environment table is not clearly mentioned, in spite of effective explanation of drawbacks related to MANETS. The paper has no discussion about CBR environment and hybrid protocol, which might seem to be the research gap in the particular version. Also, analysis has been done for network with static nodes where there will not be any issues of link breakages due to node mobility. </a:t>
            </a:r>
            <a:endParaRPr b="0" sz="1500">
              <a:solidFill>
                <a:srgbClr val="FFFFFF"/>
              </a:solidFill>
              <a:latin typeface="Lato"/>
              <a:ea typeface="Lato"/>
              <a:cs typeface="Lato"/>
              <a:sym typeface="Lato"/>
            </a:endParaRPr>
          </a:p>
          <a:p>
            <a:pPr indent="0" lvl="0" marL="0" rtl="0" algn="just">
              <a:lnSpc>
                <a:spcPct val="150000"/>
              </a:lnSpc>
              <a:spcBef>
                <a:spcPts val="1200"/>
              </a:spcBef>
              <a:spcAft>
                <a:spcPts val="0"/>
              </a:spcAft>
              <a:buClr>
                <a:schemeClr val="dk2"/>
              </a:buClr>
              <a:buSzPts val="1100"/>
              <a:buFont typeface="Arial"/>
              <a:buNone/>
            </a:pPr>
            <a:r>
              <a:rPr b="0" lang="en" sz="1500">
                <a:solidFill>
                  <a:srgbClr val="FFFFFF"/>
                </a:solidFill>
                <a:latin typeface="Lato"/>
                <a:ea typeface="Lato"/>
                <a:cs typeface="Lato"/>
                <a:sym typeface="Lato"/>
              </a:rPr>
              <a:t>MANET network under TCP variations(TCP Tahoe, TCP Lite, and TCP Reno) using DSR routing protocol. Used NS2 by way of the imitation instrument towards education some performance parameters like packet loss, received bytes and Throughput when using FTP as network traffic with a different number of nodes. Some of TCP Protocols showed a high performance under some conditions. The conclusion of this comparison shows that none of the TCP variants can overcome the congestion of the network, each protocol can perform better under specific conditions. </a:t>
            </a:r>
            <a:endParaRPr b="0" sz="1500">
              <a:solidFill>
                <a:srgbClr val="FFFFFF"/>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1191275" y="1233325"/>
            <a:ext cx="7400100" cy="33144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t/>
            </a:r>
            <a:endParaRPr sz="2600">
              <a:latin typeface="Lato"/>
              <a:ea typeface="Lato"/>
              <a:cs typeface="Lato"/>
              <a:sym typeface="Lato"/>
            </a:endParaRPr>
          </a:p>
          <a:p>
            <a:pPr indent="0" lvl="0" marL="0" rtl="0" algn="just">
              <a:lnSpc>
                <a:spcPct val="115000"/>
              </a:lnSpc>
              <a:spcBef>
                <a:spcPts val="1200"/>
              </a:spcBef>
              <a:spcAft>
                <a:spcPts val="0"/>
              </a:spcAft>
              <a:buNone/>
            </a:pPr>
            <a:r>
              <a:rPr lang="en" sz="2600">
                <a:latin typeface="Lato"/>
                <a:ea typeface="Lato"/>
                <a:cs typeface="Lato"/>
                <a:sym typeface="Lato"/>
              </a:rPr>
              <a:t>Gaps identified</a:t>
            </a:r>
            <a:endParaRPr sz="2600">
              <a:latin typeface="Lato"/>
              <a:ea typeface="Lato"/>
              <a:cs typeface="Lato"/>
              <a:sym typeface="Lato"/>
            </a:endParaRPr>
          </a:p>
          <a:p>
            <a:pPr indent="0" lvl="0" marL="0" rtl="0" algn="just">
              <a:lnSpc>
                <a:spcPct val="150000"/>
              </a:lnSpc>
              <a:spcBef>
                <a:spcPts val="1200"/>
              </a:spcBef>
              <a:spcAft>
                <a:spcPts val="0"/>
              </a:spcAft>
              <a:buClr>
                <a:schemeClr val="dk2"/>
              </a:buClr>
              <a:buSzPts val="1100"/>
              <a:buFont typeface="Arial"/>
              <a:buNone/>
            </a:pPr>
            <a:r>
              <a:rPr b="0" lang="en" sz="1500">
                <a:solidFill>
                  <a:srgbClr val="FFFFFF"/>
                </a:solidFill>
                <a:latin typeface="Lato"/>
                <a:ea typeface="Lato"/>
                <a:cs typeface="Lato"/>
                <a:sym typeface="Lato"/>
              </a:rPr>
              <a:t>In, a working model of AODV as a routing protocol and analyzing its performance along with enhancing number of mobile nodes is proposed, but the proposed model is only for reactive protocols, and only AODV has been considered, which was optimized with load balancing. In few of papers cited in the reference section, Hybrid protocols are totally ignored, and performance metrics are not included and cited as required, since we cannot conclude on basis of one performance metric alone. </a:t>
            </a:r>
            <a:endParaRPr b="0" sz="1500">
              <a:solidFill>
                <a:srgbClr val="FFFFFF"/>
              </a:solidFill>
              <a:latin typeface="Lato"/>
              <a:ea typeface="Lato"/>
              <a:cs typeface="Lato"/>
              <a:sym typeface="Lato"/>
            </a:endParaRPr>
          </a:p>
          <a:p>
            <a:pPr indent="0" lvl="0" marL="0" rtl="0" algn="just">
              <a:lnSpc>
                <a:spcPct val="150000"/>
              </a:lnSpc>
              <a:spcBef>
                <a:spcPts val="1200"/>
              </a:spcBef>
              <a:spcAft>
                <a:spcPts val="0"/>
              </a:spcAft>
              <a:buClr>
                <a:schemeClr val="dk2"/>
              </a:buClr>
              <a:buSzPts val="1100"/>
              <a:buFont typeface="Arial"/>
              <a:buNone/>
            </a:pPr>
            <a:r>
              <a:rPr b="0" lang="en" sz="1500">
                <a:solidFill>
                  <a:srgbClr val="FFFFFF"/>
                </a:solidFill>
                <a:latin typeface="Lato"/>
                <a:ea typeface="Lato"/>
                <a:cs typeface="Lato"/>
                <a:sym typeface="Lato"/>
              </a:rPr>
              <a:t>In few of the papers, the disadvantage of the AODV that there is a delay in routing because of route discovery process and a connection of bidirectional is needed in order to detect a single link, is neglected, which we will try to consider in the analysis of the various protocols.</a:t>
            </a:r>
            <a:endParaRPr b="0" sz="1500">
              <a:solidFill>
                <a:srgbClr val="FFFFFF"/>
              </a:solidFill>
              <a:latin typeface="Lato"/>
              <a:ea typeface="Lato"/>
              <a:cs typeface="Lato"/>
              <a:sym typeface="Lato"/>
            </a:endParaRPr>
          </a:p>
          <a:p>
            <a:pPr indent="0" lvl="0" marL="0" rtl="0" algn="just">
              <a:lnSpc>
                <a:spcPct val="115000"/>
              </a:lnSpc>
              <a:spcBef>
                <a:spcPts val="1200"/>
              </a:spcBef>
              <a:spcAft>
                <a:spcPts val="0"/>
              </a:spcAft>
              <a:buClr>
                <a:schemeClr val="dk2"/>
              </a:buClr>
              <a:buSzPts val="1100"/>
              <a:buFont typeface="Arial"/>
              <a:buNone/>
            </a:pPr>
            <a:r>
              <a:t/>
            </a:r>
            <a:endParaRPr b="0" sz="1600">
              <a:solidFill>
                <a:srgbClr val="FFFFFF"/>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337350" y="1174600"/>
            <a:ext cx="8297100" cy="3489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en" sz="1600"/>
              <a:t>Our goal is to analyse the protocols based on different performance measures and convincingly derive at a evaluation of TCP Newreno, and suggest methods which will achieve better performance in terms of performance measures with some security features for providing quality of service networks.</a:t>
            </a:r>
            <a:endParaRPr sz="1600"/>
          </a:p>
          <a:p>
            <a:pPr indent="0" lvl="0" marL="0" rtl="0" algn="just">
              <a:lnSpc>
                <a:spcPct val="150000"/>
              </a:lnSpc>
              <a:spcBef>
                <a:spcPts val="1600"/>
              </a:spcBef>
              <a:spcAft>
                <a:spcPts val="0"/>
              </a:spcAft>
              <a:buClr>
                <a:schemeClr val="dk2"/>
              </a:buClr>
              <a:buSzPts val="1100"/>
              <a:buFont typeface="Arial"/>
              <a:buNone/>
            </a:pPr>
            <a:r>
              <a:rPr lang="en" sz="1600"/>
              <a:t>Our methodology includes the analysis of various performance measures such as throughput, delay, packet drop, packet delivery ratio and number of acknowledgements. The simulation results are planned to be carried out by varying number of nodes in network simulator tool NS3.</a:t>
            </a:r>
            <a:endParaRPr sz="1600"/>
          </a:p>
          <a:p>
            <a:pPr indent="0" lvl="0" marL="0" rtl="0" algn="just">
              <a:lnSpc>
                <a:spcPct val="150000"/>
              </a:lnSpc>
              <a:spcBef>
                <a:spcPts val="1600"/>
              </a:spcBef>
              <a:spcAft>
                <a:spcPts val="1600"/>
              </a:spcAft>
              <a:buClr>
                <a:schemeClr val="dk2"/>
              </a:buClr>
              <a:buSzPts val="1100"/>
              <a:buFont typeface="Arial"/>
              <a:buNone/>
            </a:pPr>
            <a:r>
              <a:t/>
            </a:r>
            <a:endParaRPr sz="1600"/>
          </a:p>
        </p:txBody>
      </p:sp>
      <p:sp>
        <p:nvSpPr>
          <p:cNvPr id="158" name="Google Shape;158;p26"/>
          <p:cNvSpPr txBox="1"/>
          <p:nvPr>
            <p:ph type="title"/>
          </p:nvPr>
        </p:nvSpPr>
        <p:spPr>
          <a:xfrm>
            <a:off x="423450" y="451600"/>
            <a:ext cx="8297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and Schedule</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descr="Background pointer shape in timeline graphic" id="163" name="Google Shape;163;p27"/>
          <p:cNvSpPr/>
          <p:nvPr/>
        </p:nvSpPr>
        <p:spPr>
          <a:xfrm>
            <a:off x="340934" y="2199000"/>
            <a:ext cx="1872300" cy="745500"/>
          </a:xfrm>
          <a:prstGeom prst="homePlate">
            <a:avLst>
              <a:gd fmla="val 50000" name="adj"/>
            </a:avLst>
          </a:prstGeom>
          <a:solidFill>
            <a:schemeClr val="accen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Week 1</a:t>
            </a:r>
            <a:endParaRPr b="1" sz="1600">
              <a:solidFill>
                <a:schemeClr val="lt1"/>
              </a:solidFill>
            </a:endParaRPr>
          </a:p>
        </p:txBody>
      </p:sp>
      <p:grpSp>
        <p:nvGrpSpPr>
          <p:cNvPr id="165" name="Google Shape;165;p27"/>
          <p:cNvGrpSpPr/>
          <p:nvPr/>
        </p:nvGrpSpPr>
        <p:grpSpPr>
          <a:xfrm>
            <a:off x="969270" y="1610215"/>
            <a:ext cx="198900" cy="593656"/>
            <a:chOff x="777447" y="1610215"/>
            <a:chExt cx="198900" cy="593656"/>
          </a:xfrm>
        </p:grpSpPr>
        <p:cxnSp>
          <p:nvCxnSpPr>
            <p:cNvPr id="166" name="Google Shape;166;p2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7"/>
            <p:cNvSpPr/>
            <p:nvPr/>
          </p:nvSpPr>
          <p:spPr>
            <a:xfrm>
              <a:off x="777447" y="1610215"/>
              <a:ext cx="198900" cy="1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7"/>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Understand</a:t>
            </a:r>
            <a:r>
              <a:rPr lang="en" sz="1600"/>
              <a:t> various theoretical concepts and explore NS3</a:t>
            </a:r>
            <a:endParaRPr sz="1600"/>
          </a:p>
        </p:txBody>
      </p:sp>
      <p:sp>
        <p:nvSpPr>
          <p:cNvPr descr="Background pointer shape in timeline graphic" id="169" name="Google Shape;169;p27"/>
          <p:cNvSpPr/>
          <p:nvPr/>
        </p:nvSpPr>
        <p:spPr>
          <a:xfrm>
            <a:off x="1817054" y="2199000"/>
            <a:ext cx="2051100" cy="7455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Week 3</a:t>
            </a:r>
            <a:endParaRPr b="1" sz="1600">
              <a:solidFill>
                <a:schemeClr val="lt1"/>
              </a:solidFill>
            </a:endParaRPr>
          </a:p>
        </p:txBody>
      </p:sp>
      <p:grpSp>
        <p:nvGrpSpPr>
          <p:cNvPr id="171" name="Google Shape;171;p27"/>
          <p:cNvGrpSpPr/>
          <p:nvPr/>
        </p:nvGrpSpPr>
        <p:grpSpPr>
          <a:xfrm>
            <a:off x="2684632" y="2938958"/>
            <a:ext cx="198900" cy="593656"/>
            <a:chOff x="2223534" y="2938958"/>
            <a:chExt cx="198900" cy="593656"/>
          </a:xfrm>
        </p:grpSpPr>
        <p:cxnSp>
          <p:nvCxnSpPr>
            <p:cNvPr id="172" name="Google Shape;172;p2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7"/>
            <p:cNvSpPr/>
            <p:nvPr/>
          </p:nvSpPr>
          <p:spPr>
            <a:xfrm flipH="1" rot="10800000">
              <a:off x="2223534" y="3333714"/>
              <a:ext cx="198900" cy="19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7"/>
          <p:cNvSpPr txBox="1"/>
          <p:nvPr>
            <p:ph idx="4294967295" type="body"/>
          </p:nvPr>
        </p:nvSpPr>
        <p:spPr>
          <a:xfrm>
            <a:off x="1244325" y="3757725"/>
            <a:ext cx="30162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Simulate basic </a:t>
            </a:r>
            <a:r>
              <a:rPr lang="en" sz="1600"/>
              <a:t>variants</a:t>
            </a:r>
            <a:r>
              <a:rPr lang="en" sz="1600"/>
              <a:t> of TCP and begin comparison process using the NS3 simulator</a:t>
            </a:r>
            <a:endParaRPr sz="1600"/>
          </a:p>
        </p:txBody>
      </p:sp>
      <p:sp>
        <p:nvSpPr>
          <p:cNvPr descr="Background pointer shape in timeline graphic" id="175" name="Google Shape;175;p27"/>
          <p:cNvSpPr/>
          <p:nvPr/>
        </p:nvSpPr>
        <p:spPr>
          <a:xfrm>
            <a:off x="3471973" y="2199000"/>
            <a:ext cx="2051100" cy="745500"/>
          </a:xfrm>
          <a:prstGeom prst="chevron">
            <a:avLst>
              <a:gd fmla="val 50000" name="adj"/>
            </a:avLst>
          </a:prstGeom>
          <a:solidFill>
            <a:schemeClr val="accen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Week 5</a:t>
            </a:r>
            <a:endParaRPr b="1" sz="1600">
              <a:solidFill>
                <a:schemeClr val="lt1"/>
              </a:solidFill>
            </a:endParaRPr>
          </a:p>
        </p:txBody>
      </p:sp>
      <p:grpSp>
        <p:nvGrpSpPr>
          <p:cNvPr id="177" name="Google Shape;177;p27"/>
          <p:cNvGrpSpPr/>
          <p:nvPr/>
        </p:nvGrpSpPr>
        <p:grpSpPr>
          <a:xfrm>
            <a:off x="4319545" y="1610215"/>
            <a:ext cx="198900" cy="593656"/>
            <a:chOff x="3918084" y="1610215"/>
            <a:chExt cx="198900" cy="593656"/>
          </a:xfrm>
        </p:grpSpPr>
        <p:cxnSp>
          <p:nvCxnSpPr>
            <p:cNvPr id="178" name="Google Shape;178;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9" name="Google Shape;179;p27"/>
            <p:cNvSpPr/>
            <p:nvPr/>
          </p:nvSpPr>
          <p:spPr>
            <a:xfrm>
              <a:off x="3918084" y="1610215"/>
              <a:ext cx="198900" cy="1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7"/>
          <p:cNvSpPr txBox="1"/>
          <p:nvPr>
            <p:ph idx="4294967295" type="body"/>
          </p:nvPr>
        </p:nvSpPr>
        <p:spPr>
          <a:xfrm>
            <a:off x="3304100" y="385675"/>
            <a:ext cx="24279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Finish Comparison of variants and document the evaluation done</a:t>
            </a:r>
            <a:endParaRPr sz="1600"/>
          </a:p>
        </p:txBody>
      </p:sp>
      <p:sp>
        <p:nvSpPr>
          <p:cNvPr descr="Background pointer shape in timeline graphic" id="181" name="Google Shape;181;p27"/>
          <p:cNvSpPr/>
          <p:nvPr/>
        </p:nvSpPr>
        <p:spPr>
          <a:xfrm>
            <a:off x="5126893" y="2199000"/>
            <a:ext cx="2051100" cy="7455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2" name="Google Shape;182;p2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Week 7</a:t>
            </a:r>
            <a:endParaRPr b="1" sz="1600">
              <a:solidFill>
                <a:schemeClr val="lt1"/>
              </a:solidFill>
            </a:endParaRPr>
          </a:p>
        </p:txBody>
      </p:sp>
      <p:grpSp>
        <p:nvGrpSpPr>
          <p:cNvPr id="183" name="Google Shape;183;p27"/>
          <p:cNvGrpSpPr/>
          <p:nvPr/>
        </p:nvGrpSpPr>
        <p:grpSpPr>
          <a:xfrm>
            <a:off x="5973070" y="2938958"/>
            <a:ext cx="198900" cy="593656"/>
            <a:chOff x="5958946" y="2938958"/>
            <a:chExt cx="198900" cy="593656"/>
          </a:xfrm>
        </p:grpSpPr>
        <p:cxnSp>
          <p:nvCxnSpPr>
            <p:cNvPr id="184" name="Google Shape;184;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5" name="Google Shape;185;p27"/>
            <p:cNvSpPr/>
            <p:nvPr/>
          </p:nvSpPr>
          <p:spPr>
            <a:xfrm flipH="1" rot="10800000">
              <a:off x="5958946" y="3333714"/>
              <a:ext cx="198900" cy="19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7"/>
          <p:cNvSpPr txBox="1"/>
          <p:nvPr>
            <p:ph idx="4294967295" type="body"/>
          </p:nvPr>
        </p:nvSpPr>
        <p:spPr>
          <a:xfrm>
            <a:off x="4518450" y="3757725"/>
            <a:ext cx="3350400" cy="906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Produce an effective novel idea to enhance the efficiency of the ad hoc  network with respect to congestion and losses </a:t>
            </a:r>
            <a:endParaRPr sz="1600"/>
          </a:p>
        </p:txBody>
      </p:sp>
      <p:sp>
        <p:nvSpPr>
          <p:cNvPr descr="Background pointer shape in timeline graphic" id="187" name="Google Shape;187;p27"/>
          <p:cNvSpPr/>
          <p:nvPr/>
        </p:nvSpPr>
        <p:spPr>
          <a:xfrm>
            <a:off x="6781813" y="2199000"/>
            <a:ext cx="2051100" cy="745500"/>
          </a:xfrm>
          <a:prstGeom prst="chevron">
            <a:avLst>
              <a:gd fmla="val 50000" name="adj"/>
            </a:avLst>
          </a:prstGeom>
          <a:solidFill>
            <a:schemeClr val="accent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Week 9</a:t>
            </a:r>
            <a:endParaRPr b="1" sz="1600">
              <a:solidFill>
                <a:schemeClr val="lt1"/>
              </a:solidFill>
            </a:endParaRPr>
          </a:p>
        </p:txBody>
      </p:sp>
      <p:grpSp>
        <p:nvGrpSpPr>
          <p:cNvPr id="189" name="Google Shape;189;p27"/>
          <p:cNvGrpSpPr/>
          <p:nvPr/>
        </p:nvGrpSpPr>
        <p:grpSpPr>
          <a:xfrm>
            <a:off x="7669807" y="1610215"/>
            <a:ext cx="198900" cy="593656"/>
            <a:chOff x="3918084" y="1610215"/>
            <a:chExt cx="198900" cy="593656"/>
          </a:xfrm>
        </p:grpSpPr>
        <p:cxnSp>
          <p:nvCxnSpPr>
            <p:cNvPr id="190" name="Google Shape;190;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1" name="Google Shape;191;p27"/>
            <p:cNvSpPr/>
            <p:nvPr/>
          </p:nvSpPr>
          <p:spPr>
            <a:xfrm>
              <a:off x="3918084" y="1610215"/>
              <a:ext cx="198900" cy="1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7"/>
          <p:cNvSpPr txBox="1"/>
          <p:nvPr>
            <p:ph idx="4294967295" type="body"/>
          </p:nvPr>
        </p:nvSpPr>
        <p:spPr>
          <a:xfrm>
            <a:off x="6587050" y="385675"/>
            <a:ext cx="2341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Finish documentation including final touches and conclude project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idx="1" type="body"/>
          </p:nvPr>
        </p:nvSpPr>
        <p:spPr>
          <a:xfrm>
            <a:off x="4572000" y="1065150"/>
            <a:ext cx="4107000" cy="3610500"/>
          </a:xfrm>
          <a:prstGeom prst="rect">
            <a:avLst/>
          </a:prstGeom>
        </p:spPr>
        <p:txBody>
          <a:bodyPr anchorCtr="0" anchor="ctr" bIns="91425" lIns="91425" spcFirstLastPara="1" rIns="91425" wrap="square" tIns="91425">
            <a:noAutofit/>
          </a:bodyPr>
          <a:lstStyle/>
          <a:p>
            <a:pPr indent="-228600" lvl="0" marL="0" rtl="0" algn="just">
              <a:lnSpc>
                <a:spcPct val="115000"/>
              </a:lnSpc>
              <a:spcBef>
                <a:spcPts val="1200"/>
              </a:spcBef>
              <a:spcAft>
                <a:spcPts val="0"/>
              </a:spcAft>
              <a:buClr>
                <a:schemeClr val="dk2"/>
              </a:buClr>
              <a:buSzPts val="1100"/>
              <a:buFont typeface="Arial"/>
              <a:buNone/>
            </a:pPr>
            <a:r>
              <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98" name="Google Shape;198;p28"/>
          <p:cNvSpPr txBox="1"/>
          <p:nvPr/>
        </p:nvSpPr>
        <p:spPr>
          <a:xfrm>
            <a:off x="392425" y="2796000"/>
            <a:ext cx="324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t/>
            </a:r>
            <a:endParaRPr/>
          </a:p>
        </p:txBody>
      </p:sp>
      <p:sp>
        <p:nvSpPr>
          <p:cNvPr id="199" name="Google Shape;199;p28"/>
          <p:cNvSpPr txBox="1"/>
          <p:nvPr/>
        </p:nvSpPr>
        <p:spPr>
          <a:xfrm>
            <a:off x="308500" y="407125"/>
            <a:ext cx="32421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100">
                <a:solidFill>
                  <a:schemeClr val="dk1"/>
                </a:solidFill>
                <a:latin typeface="Lato"/>
                <a:ea typeface="Lato"/>
                <a:cs typeface="Lato"/>
                <a:sym typeface="Lato"/>
              </a:rPr>
              <a:t>Tools Used</a:t>
            </a:r>
            <a:endParaRPr/>
          </a:p>
        </p:txBody>
      </p:sp>
      <p:sp>
        <p:nvSpPr>
          <p:cNvPr id="200" name="Google Shape;200;p28"/>
          <p:cNvSpPr txBox="1"/>
          <p:nvPr/>
        </p:nvSpPr>
        <p:spPr>
          <a:xfrm>
            <a:off x="392425" y="915025"/>
            <a:ext cx="4316700" cy="36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Network Simulator 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just">
              <a:lnSpc>
                <a:spcPct val="115000"/>
              </a:lnSpc>
              <a:spcBef>
                <a:spcPts val="0"/>
              </a:spcBef>
              <a:spcAft>
                <a:spcPts val="0"/>
              </a:spcAft>
              <a:buNone/>
            </a:pPr>
            <a:r>
              <a:rPr i="1" lang="en" sz="1300">
                <a:solidFill>
                  <a:schemeClr val="dk2"/>
                </a:solidFill>
                <a:highlight>
                  <a:srgbClr val="FFFFFF"/>
                </a:highlight>
                <a:latin typeface="Lato"/>
                <a:ea typeface="Lato"/>
                <a:cs typeface="Lato"/>
                <a:sym typeface="Lato"/>
              </a:rPr>
              <a:t>ns-3</a:t>
            </a:r>
            <a:r>
              <a:rPr lang="en" sz="1300">
                <a:solidFill>
                  <a:schemeClr val="dk2"/>
                </a:solidFill>
                <a:highlight>
                  <a:srgbClr val="FFFFFF"/>
                </a:highlight>
                <a:latin typeface="Lato"/>
                <a:ea typeface="Lato"/>
                <a:cs typeface="Lato"/>
                <a:sym typeface="Lato"/>
              </a:rPr>
              <a:t> has been developed to provide an open, extensible network simulation platform, for networking research and education. </a:t>
            </a:r>
            <a:r>
              <a:rPr i="1" lang="en" sz="1300">
                <a:solidFill>
                  <a:schemeClr val="dk2"/>
                </a:solidFill>
                <a:highlight>
                  <a:srgbClr val="FFFFFF"/>
                </a:highlight>
                <a:latin typeface="Lato"/>
                <a:ea typeface="Lato"/>
                <a:cs typeface="Lato"/>
                <a:sym typeface="Lato"/>
              </a:rPr>
              <a:t>ns-3</a:t>
            </a:r>
            <a:r>
              <a:rPr lang="en" sz="1300">
                <a:solidFill>
                  <a:schemeClr val="dk2"/>
                </a:solidFill>
                <a:highlight>
                  <a:srgbClr val="FFFFFF"/>
                </a:highlight>
                <a:latin typeface="Lato"/>
                <a:ea typeface="Lato"/>
                <a:cs typeface="Lato"/>
                <a:sym typeface="Lato"/>
              </a:rPr>
              <a:t> provides models of how packet data networks work and perform, and provides a simulation engine for users to conduct simulation experiments. Some of the reasons to use </a:t>
            </a:r>
            <a:r>
              <a:rPr i="1" lang="en" sz="1300">
                <a:solidFill>
                  <a:schemeClr val="dk2"/>
                </a:solidFill>
                <a:highlight>
                  <a:srgbClr val="FFFFFF"/>
                </a:highlight>
                <a:latin typeface="Lato"/>
                <a:ea typeface="Lato"/>
                <a:cs typeface="Lato"/>
                <a:sym typeface="Lato"/>
              </a:rPr>
              <a:t>ns-3</a:t>
            </a:r>
            <a:r>
              <a:rPr lang="en" sz="1300">
                <a:solidFill>
                  <a:schemeClr val="dk2"/>
                </a:solidFill>
                <a:highlight>
                  <a:srgbClr val="FFFFFF"/>
                </a:highlight>
                <a:latin typeface="Lato"/>
                <a:ea typeface="Lato"/>
                <a:cs typeface="Lato"/>
                <a:sym typeface="Lato"/>
              </a:rPr>
              <a:t> include to perform studies that are more difficult or not possible to perform with real systems, to study system behavior in a highly controlled, reproducible environment, and to learn about how networks work. Users will note that the available model set in </a:t>
            </a:r>
            <a:r>
              <a:rPr i="1" lang="en" sz="1300">
                <a:solidFill>
                  <a:schemeClr val="dk2"/>
                </a:solidFill>
                <a:highlight>
                  <a:srgbClr val="FFFFFF"/>
                </a:highlight>
                <a:latin typeface="Lato"/>
                <a:ea typeface="Lato"/>
                <a:cs typeface="Lato"/>
                <a:sym typeface="Lato"/>
              </a:rPr>
              <a:t>ns-3</a:t>
            </a:r>
            <a:r>
              <a:rPr lang="en" sz="1300">
                <a:solidFill>
                  <a:schemeClr val="dk2"/>
                </a:solidFill>
                <a:highlight>
                  <a:srgbClr val="FFFFFF"/>
                </a:highlight>
                <a:latin typeface="Lato"/>
                <a:ea typeface="Lato"/>
                <a:cs typeface="Lato"/>
                <a:sym typeface="Lato"/>
              </a:rPr>
              <a:t> focuses on modeling how Internet protocols and networks work, but </a:t>
            </a:r>
            <a:r>
              <a:rPr i="1" lang="en" sz="1300">
                <a:solidFill>
                  <a:schemeClr val="dk2"/>
                </a:solidFill>
                <a:highlight>
                  <a:srgbClr val="FFFFFF"/>
                </a:highlight>
                <a:latin typeface="Lato"/>
                <a:ea typeface="Lato"/>
                <a:cs typeface="Lato"/>
                <a:sym typeface="Lato"/>
              </a:rPr>
              <a:t>ns-3</a:t>
            </a:r>
            <a:r>
              <a:rPr lang="en" sz="1300">
                <a:solidFill>
                  <a:schemeClr val="dk2"/>
                </a:solidFill>
                <a:highlight>
                  <a:srgbClr val="FFFFFF"/>
                </a:highlight>
                <a:latin typeface="Lato"/>
                <a:ea typeface="Lato"/>
                <a:cs typeface="Lato"/>
                <a:sym typeface="Lato"/>
              </a:rPr>
              <a:t> is not limited to Internet systems; several users are using </a:t>
            </a:r>
            <a:r>
              <a:rPr i="1" lang="en" sz="1300">
                <a:solidFill>
                  <a:schemeClr val="dk2"/>
                </a:solidFill>
                <a:highlight>
                  <a:srgbClr val="FFFFFF"/>
                </a:highlight>
                <a:latin typeface="Lato"/>
                <a:ea typeface="Lato"/>
                <a:cs typeface="Lato"/>
                <a:sym typeface="Lato"/>
              </a:rPr>
              <a:t>ns-3</a:t>
            </a:r>
            <a:r>
              <a:rPr lang="en" sz="1300">
                <a:solidFill>
                  <a:schemeClr val="dk2"/>
                </a:solidFill>
                <a:highlight>
                  <a:srgbClr val="FFFFFF"/>
                </a:highlight>
                <a:latin typeface="Lato"/>
                <a:ea typeface="Lato"/>
                <a:cs typeface="Lato"/>
                <a:sym typeface="Lato"/>
              </a:rPr>
              <a:t> to model non-Internet-based systems.</a:t>
            </a:r>
            <a:endParaRPr sz="1800">
              <a:latin typeface="Lato"/>
              <a:ea typeface="Lato"/>
              <a:cs typeface="Lato"/>
              <a:sym typeface="Lato"/>
            </a:endParaRPr>
          </a:p>
        </p:txBody>
      </p:sp>
      <p:sp>
        <p:nvSpPr>
          <p:cNvPr id="201" name="Google Shape;201;p28"/>
          <p:cNvSpPr txBox="1"/>
          <p:nvPr/>
        </p:nvSpPr>
        <p:spPr>
          <a:xfrm>
            <a:off x="5010075" y="279750"/>
            <a:ext cx="3517800" cy="4395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1"/>
                </a:solidFill>
                <a:latin typeface="Lato"/>
                <a:ea typeface="Lato"/>
                <a:cs typeface="Lato"/>
                <a:sym typeface="Lato"/>
              </a:rPr>
              <a:t>Simulate  a  wireless  network  where  the  nodes  move  randomly  with TCP  flows  on simulation  topology. Difficulty exists to analyse fairness of TCP flows using TCP variants over routing protocols based only on  mathematical and theoretical calculations. Thus, The  simulation  of  the  MANET  gives  a  better  perspective  which  helps  us  to  reveal parameters influence on the MANET’s behaviour, hopefully suggesting a better theoretical solution to deal with tcp congestion control and packet losses.</a:t>
            </a:r>
            <a:endParaRPr sz="16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65500" y="0"/>
            <a:ext cx="4045200" cy="50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Goals for next meeting</a:t>
            </a:r>
            <a:endParaRPr>
              <a:solidFill>
                <a:schemeClr val="accent1"/>
              </a:solidFill>
            </a:endParaRPr>
          </a:p>
        </p:txBody>
      </p:sp>
      <p:sp>
        <p:nvSpPr>
          <p:cNvPr id="207" name="Google Shape;207;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Explore NS-3.</a:t>
            </a:r>
            <a:endParaRPr/>
          </a:p>
          <a:p>
            <a:pPr indent="-342900" lvl="0" marL="457200" rtl="0" algn="l">
              <a:spcBef>
                <a:spcPts val="0"/>
              </a:spcBef>
              <a:spcAft>
                <a:spcPts val="0"/>
              </a:spcAft>
              <a:buSzPts val="1800"/>
              <a:buAutoNum type="arabicPeriod"/>
            </a:pPr>
            <a:r>
              <a:rPr lang="en"/>
              <a:t>Identify and simulate </a:t>
            </a:r>
            <a:r>
              <a:rPr lang="en"/>
              <a:t>apropos</a:t>
            </a:r>
            <a:r>
              <a:rPr lang="en"/>
              <a:t> parameters, performance metrics like varying number of nodes, throughput, packet delivery ratio </a:t>
            </a:r>
            <a:r>
              <a:rPr lang="en"/>
              <a:t>based on which the performance of TCP variants fluctuate with the help of NS-3.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1" type="body"/>
          </p:nvPr>
        </p:nvSpPr>
        <p:spPr>
          <a:xfrm>
            <a:off x="406425" y="1176475"/>
            <a:ext cx="8280300" cy="3659700"/>
          </a:xfrm>
          <a:prstGeom prst="rect">
            <a:avLst/>
          </a:prstGeom>
        </p:spPr>
        <p:txBody>
          <a:bodyPr anchorCtr="0" anchor="ctr" bIns="91425" lIns="91425" spcFirstLastPara="1" rIns="91425" wrap="square" tIns="91425">
            <a:noAutofit/>
          </a:bodyPr>
          <a:lstStyle/>
          <a:p>
            <a:pPr indent="-292100" lvl="0" marL="457200" rtl="0" algn="just">
              <a:lnSpc>
                <a:spcPct val="115000"/>
              </a:lnSpc>
              <a:spcBef>
                <a:spcPts val="1200"/>
              </a:spcBef>
              <a:spcAft>
                <a:spcPts val="0"/>
              </a:spcAft>
              <a:buSzPts val="1000"/>
              <a:buAutoNum type="arabicPeriod"/>
            </a:pPr>
            <a:r>
              <a:rPr lang="en" sz="1000">
                <a:highlight>
                  <a:schemeClr val="lt1"/>
                </a:highlight>
              </a:rPr>
              <a:t>Comparative Analysis of TCP Variants using NS3.25 and Netanim on Ubuntu Version 16.04 Platform by Archita Saxena , Manish Choudhary 2017.</a:t>
            </a:r>
            <a:endParaRPr sz="1000"/>
          </a:p>
          <a:p>
            <a:pPr indent="-292100" lvl="0" marL="457200" rtl="0" algn="just">
              <a:lnSpc>
                <a:spcPct val="115000"/>
              </a:lnSpc>
              <a:spcBef>
                <a:spcPts val="0"/>
              </a:spcBef>
              <a:spcAft>
                <a:spcPts val="0"/>
              </a:spcAft>
              <a:buSzPts val="1000"/>
              <a:buAutoNum type="arabicPeriod"/>
            </a:pPr>
            <a:r>
              <a:rPr lang="en" sz="1000"/>
              <a:t>Vijaya and A. K. Rath, "Simulation and performance evaluation of AODV, DSDV and DSR in TCP and UDP environment," 2011 3</a:t>
            </a:r>
            <a:r>
              <a:rPr baseline="30000" lang="en" sz="1000"/>
              <a:t>rd</a:t>
            </a:r>
            <a:r>
              <a:rPr lang="en" sz="1000"/>
              <a:t> International Conference on Electronics Computer Technology, vol. 6. IEEE, 2011.</a:t>
            </a:r>
            <a:endParaRPr sz="1000"/>
          </a:p>
          <a:p>
            <a:pPr indent="-292100" lvl="0" marL="457200" rtl="0" algn="just">
              <a:lnSpc>
                <a:spcPct val="115000"/>
              </a:lnSpc>
              <a:spcBef>
                <a:spcPts val="0"/>
              </a:spcBef>
              <a:spcAft>
                <a:spcPts val="0"/>
              </a:spcAft>
              <a:buSzPts val="1000"/>
              <a:buAutoNum type="arabicPeriod"/>
            </a:pPr>
            <a:r>
              <a:rPr lang="en" sz="1000"/>
              <a:t>Gnana Prakasi, O. S.; Varalakshmi, P. (2019). Decision Tree Based Routing Protocol (DTRP) for Reliable Path in MANET. Wireless Personal Communications, 2019</a:t>
            </a:r>
            <a:endParaRPr sz="1000"/>
          </a:p>
          <a:p>
            <a:pPr indent="-292100" lvl="0" marL="457200" rtl="0" algn="just">
              <a:lnSpc>
                <a:spcPct val="115000"/>
              </a:lnSpc>
              <a:spcBef>
                <a:spcPts val="0"/>
              </a:spcBef>
              <a:spcAft>
                <a:spcPts val="0"/>
              </a:spcAft>
              <a:buSzPts val="1000"/>
              <a:buAutoNum type="arabicPeriod"/>
            </a:pPr>
            <a:r>
              <a:rPr lang="en" sz="1000"/>
              <a:t>Performance of AODV Routing Protocol with Increasing the MANET Nodes and Its Effects on QoS of Mobile Ad Hoc Networks.</a:t>
            </a:r>
            <a:endParaRPr sz="1000"/>
          </a:p>
          <a:p>
            <a:pPr indent="-292100" lvl="0" marL="457200" rtl="0" algn="just">
              <a:lnSpc>
                <a:spcPct val="115000"/>
              </a:lnSpc>
              <a:spcBef>
                <a:spcPts val="0"/>
              </a:spcBef>
              <a:spcAft>
                <a:spcPts val="0"/>
              </a:spcAft>
              <a:buSzPts val="1000"/>
              <a:buAutoNum type="arabicPeriod"/>
            </a:pPr>
            <a:r>
              <a:rPr lang="en" sz="1000">
                <a:highlight>
                  <a:srgbClr val="FFFFFF"/>
                </a:highlight>
              </a:rPr>
              <a:t>Molia, Hardik K.; Kothari, Amit D. (2018). TCP Variants for Mobile Adhoc Networks: Challenges and Solutions. Wireless Personal Communications.</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Interaction between Internet Based TCP Variants and Routing Protocols in MANET Sukant Kishoro Bisoy and Prasant Kumar Patnaik 2014.</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Bagwari, Ashish; Jee, Raman; Joshi, Pankaj; Bisht, Sourabh (2012). [IEEE 2012 International Conference on Communication Systems and Network Technologies (CSNT) - Rajkot, Gujarat, India (2012.05.11-2012.05.13)] 2012 International Conference </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Reactive and Proactive Routing Strategies in Mobile Ad Hoc Network Md. Ibrahim Talukdar, Md. Sharif Hossen, 2021</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Comparative analysis of TCP variants under DSDV routing protocol, Firdous Ul Rashid, 2017</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Pooja Chaudhary, Sachin Kumar, PhD,” A Review of Comparative Analysis of TCP Variants for Congestion Control in Network”</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End to End Delay Performance of Various TCP Variants in Mobile Ad hoc Networks, Harsimran Kour, H. Sinha, A. Bindal,2014</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Ghassan A. Abed, Mahamod Ismail and Kasmiran Jumari, "Exploration and evaluation of traditional TCP congestion control techniques", 2012</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Jyoti Grover, Anshul Mehta, “On Demand Multipath Routing Protocol for Emergency Ad Hoc Networks,” 2019 Conference </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Gawas, Mahadev A., Lucy J. Gudino, and K. R. Anupama,"Congestion-Adaptive and Delay-Sensitive Multirate Routing Protocol in MANETs: A Cross-Layer Approach,2019 </a:t>
            </a:r>
            <a:endParaRPr sz="1000">
              <a:highlight>
                <a:srgbClr val="FFFFFF"/>
              </a:highlight>
            </a:endParaRPr>
          </a:p>
          <a:p>
            <a:pPr indent="-292100" lvl="0" marL="457200" rtl="0" algn="just">
              <a:lnSpc>
                <a:spcPct val="115000"/>
              </a:lnSpc>
              <a:spcBef>
                <a:spcPts val="0"/>
              </a:spcBef>
              <a:spcAft>
                <a:spcPts val="0"/>
              </a:spcAft>
              <a:buSzPts val="1000"/>
              <a:buAutoNum type="arabicPeriod"/>
            </a:pPr>
            <a:r>
              <a:rPr lang="en" sz="1000">
                <a:highlight>
                  <a:srgbClr val="FFFFFF"/>
                </a:highlight>
              </a:rPr>
              <a:t>X. Wang, K. Zheng et al., Novel Quick Sort (QS) approach for optimization of TCP in proceeding of Springer science business media, 2015.</a:t>
            </a:r>
            <a:endParaRPr sz="1000">
              <a:highlight>
                <a:srgbClr val="FFFFFF"/>
              </a:highlight>
            </a:endParaRPr>
          </a:p>
          <a:p>
            <a:pPr indent="0" lvl="0" marL="0" rtl="0" algn="just">
              <a:lnSpc>
                <a:spcPct val="115000"/>
              </a:lnSpc>
              <a:spcBef>
                <a:spcPts val="1200"/>
              </a:spcBef>
              <a:spcAft>
                <a:spcPts val="0"/>
              </a:spcAft>
              <a:buNone/>
            </a:pPr>
            <a:r>
              <a:t/>
            </a:r>
            <a:endParaRPr sz="1100">
              <a:highlight>
                <a:srgbClr val="FFFFFF"/>
              </a:highlight>
            </a:endParaRPr>
          </a:p>
          <a:p>
            <a:pPr indent="0" lvl="0" marL="0" rtl="0" algn="just">
              <a:lnSpc>
                <a:spcPct val="115000"/>
              </a:lnSpc>
              <a:spcBef>
                <a:spcPts val="1200"/>
              </a:spcBef>
              <a:spcAft>
                <a:spcPts val="1200"/>
              </a:spcAft>
              <a:buNone/>
            </a:pPr>
            <a:r>
              <a:t/>
            </a:r>
            <a:endParaRPr sz="1100"/>
          </a:p>
        </p:txBody>
      </p:sp>
      <p:sp>
        <p:nvSpPr>
          <p:cNvPr id="213" name="Google Shape;213;p30"/>
          <p:cNvSpPr txBox="1"/>
          <p:nvPr/>
        </p:nvSpPr>
        <p:spPr>
          <a:xfrm>
            <a:off x="3571875" y="152075"/>
            <a:ext cx="19494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600"/>
              </a:spcAft>
              <a:buNone/>
            </a:pPr>
            <a:r>
              <a:rPr b="1" lang="en" sz="2100">
                <a:solidFill>
                  <a:schemeClr val="dk1"/>
                </a:solidFill>
                <a:latin typeface="Lato"/>
                <a:ea typeface="Lato"/>
                <a:cs typeface="Lato"/>
                <a:sym typeface="Lato"/>
              </a:rPr>
              <a:t>References</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4"/>
          <p:cNvSpPr txBox="1"/>
          <p:nvPr>
            <p:ph type="title"/>
          </p:nvPr>
        </p:nvSpPr>
        <p:spPr>
          <a:xfrm>
            <a:off x="265500" y="476500"/>
            <a:ext cx="4045200" cy="42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Team</a:t>
            </a:r>
            <a:endParaRPr>
              <a:solidFill>
                <a:schemeClr val="lt2"/>
              </a:solidFill>
            </a:endParaRPr>
          </a:p>
          <a:p>
            <a:pPr indent="0" lvl="0" marL="0" rtl="0" algn="ctr">
              <a:spcBef>
                <a:spcPts val="0"/>
              </a:spcBef>
              <a:spcAft>
                <a:spcPts val="0"/>
              </a:spcAft>
              <a:buNone/>
            </a:pPr>
            <a:r>
              <a:rPr lang="en">
                <a:solidFill>
                  <a:schemeClr val="lt2"/>
                </a:solidFill>
              </a:rPr>
              <a:t>Members</a:t>
            </a:r>
            <a:endParaRPr>
              <a:solidFill>
                <a:schemeClr val="lt2"/>
              </a:solidFill>
            </a:endParaRPr>
          </a:p>
          <a:p>
            <a:pPr indent="0" lvl="0" marL="0" rtl="0" algn="ctr">
              <a:spcBef>
                <a:spcPts val="0"/>
              </a:spcBef>
              <a:spcAft>
                <a:spcPts val="0"/>
              </a:spcAft>
              <a:buNone/>
            </a:pPr>
            <a:r>
              <a:t/>
            </a:r>
            <a:endParaRPr>
              <a:solidFill>
                <a:schemeClr val="lt2"/>
              </a:solidFill>
            </a:endParaRPr>
          </a:p>
          <a:p>
            <a:pPr indent="0" lvl="0" marL="0" rtl="0" algn="ctr">
              <a:spcBef>
                <a:spcPts val="0"/>
              </a:spcBef>
              <a:spcAft>
                <a:spcPts val="0"/>
              </a:spcAft>
              <a:buClr>
                <a:schemeClr val="dk2"/>
              </a:buClr>
              <a:buSzPts val="1100"/>
              <a:buFont typeface="Arial"/>
              <a:buNone/>
            </a:pPr>
            <a:r>
              <a:rPr lang="en" sz="2500">
                <a:solidFill>
                  <a:schemeClr val="lt2"/>
                </a:solidFill>
              </a:rPr>
              <a:t>Under the guidance of </a:t>
            </a:r>
            <a:endParaRPr sz="2500">
              <a:solidFill>
                <a:schemeClr val="lt2"/>
              </a:solidFill>
            </a:endParaRPr>
          </a:p>
          <a:p>
            <a:pPr indent="0" lvl="0" marL="0" rtl="0" algn="ctr">
              <a:spcBef>
                <a:spcPts val="0"/>
              </a:spcBef>
              <a:spcAft>
                <a:spcPts val="0"/>
              </a:spcAft>
              <a:buClr>
                <a:schemeClr val="dk2"/>
              </a:buClr>
              <a:buSzPts val="1100"/>
              <a:buFont typeface="Arial"/>
              <a:buNone/>
            </a:pPr>
            <a:r>
              <a:rPr lang="en" sz="2500">
                <a:solidFill>
                  <a:schemeClr val="lt2"/>
                </a:solidFill>
              </a:rPr>
              <a:t>Dr. P. Varalakshmi</a:t>
            </a:r>
            <a:endParaRPr sz="2500">
              <a:solidFill>
                <a:schemeClr val="lt2"/>
              </a:solidFill>
            </a:endParaRPr>
          </a:p>
          <a:p>
            <a:pPr indent="0" lvl="0" marL="0" rtl="0" algn="ctr">
              <a:spcBef>
                <a:spcPts val="0"/>
              </a:spcBef>
              <a:spcAft>
                <a:spcPts val="0"/>
              </a:spcAft>
              <a:buNone/>
            </a:pPr>
            <a:r>
              <a:t/>
            </a:r>
            <a:endParaRPr>
              <a:solidFill>
                <a:schemeClr val="accent1"/>
              </a:solidFill>
            </a:endParaRPr>
          </a:p>
        </p:txBody>
      </p:sp>
      <p:sp>
        <p:nvSpPr>
          <p:cNvPr id="78" name="Google Shape;7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a:latin typeface="Raleway"/>
                <a:ea typeface="Raleway"/>
                <a:cs typeface="Raleway"/>
                <a:sym typeface="Raleway"/>
              </a:rPr>
              <a:t>BATCH 1</a:t>
            </a:r>
            <a:endParaRPr b="1">
              <a:latin typeface="Raleway"/>
              <a:ea typeface="Raleway"/>
              <a:cs typeface="Raleway"/>
              <a:sym typeface="Raleway"/>
            </a:endParaRPr>
          </a:p>
          <a:p>
            <a:pPr indent="-323850" lvl="0" marL="457200" rtl="0" algn="l">
              <a:spcBef>
                <a:spcPts val="1600"/>
              </a:spcBef>
              <a:spcAft>
                <a:spcPts val="0"/>
              </a:spcAft>
              <a:buSzPts val="1500"/>
              <a:buAutoNum type="arabicPeriod"/>
            </a:pPr>
            <a:r>
              <a:rPr lang="en" sz="1500"/>
              <a:t>N. Hemanth          2019503519</a:t>
            </a:r>
            <a:endParaRPr sz="1500"/>
          </a:p>
          <a:p>
            <a:pPr indent="-323850" lvl="0" marL="457200" rtl="0" algn="l">
              <a:spcBef>
                <a:spcPts val="0"/>
              </a:spcBef>
              <a:spcAft>
                <a:spcPts val="0"/>
              </a:spcAft>
              <a:buSzPts val="1500"/>
              <a:buAutoNum type="arabicPeriod"/>
            </a:pPr>
            <a:r>
              <a:rPr lang="en" sz="1500"/>
              <a:t>P. Ramyaa		2019503547</a:t>
            </a:r>
            <a:endParaRPr sz="1500"/>
          </a:p>
          <a:p>
            <a:pPr indent="-323850" lvl="0" marL="457200" rtl="0" algn="l">
              <a:spcBef>
                <a:spcPts val="0"/>
              </a:spcBef>
              <a:spcAft>
                <a:spcPts val="0"/>
              </a:spcAft>
              <a:buSzPts val="1500"/>
              <a:buAutoNum type="arabicPeriod"/>
            </a:pPr>
            <a:r>
              <a:rPr lang="en" sz="1500"/>
              <a:t>G V. Sudharsan   2019503565</a:t>
            </a:r>
            <a:endParaRPr sz="1500"/>
          </a:p>
          <a:p>
            <a:pPr indent="0" lvl="0" marL="0" rtl="0" algn="l">
              <a:spcBef>
                <a:spcPts val="160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283100" y="712150"/>
            <a:ext cx="8658600" cy="38355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sz="4700">
                <a:solidFill>
                  <a:srgbClr val="FFFFFF"/>
                </a:solidFill>
              </a:rPr>
              <a:t>OUR DOMAIN</a:t>
            </a:r>
            <a:endParaRPr sz="4700">
              <a:solidFill>
                <a:srgbClr val="FFFFFF"/>
              </a:solidFill>
            </a:endParaRPr>
          </a:p>
          <a:p>
            <a:pPr indent="0" lvl="0" marL="0" rtl="0" algn="just">
              <a:lnSpc>
                <a:spcPct val="115000"/>
              </a:lnSpc>
              <a:spcBef>
                <a:spcPts val="1200"/>
              </a:spcBef>
              <a:spcAft>
                <a:spcPts val="0"/>
              </a:spcAft>
              <a:buClr>
                <a:schemeClr val="dk2"/>
              </a:buClr>
              <a:buSzPts val="1100"/>
              <a:buFont typeface="Arial"/>
              <a:buNone/>
            </a:pPr>
            <a:r>
              <a:rPr lang="en" sz="2000">
                <a:solidFill>
                  <a:srgbClr val="FFFFFF"/>
                </a:solidFill>
              </a:rPr>
              <a:t>Major: Comparison of TCP Variants over Routing Protocols in MANET</a:t>
            </a:r>
            <a:endParaRPr sz="2000">
              <a:solidFill>
                <a:srgbClr val="FFFFFF"/>
              </a:solidFill>
            </a:endParaRPr>
          </a:p>
          <a:p>
            <a:pPr indent="0" lvl="0" marL="0" rtl="0" algn="just">
              <a:lnSpc>
                <a:spcPct val="115000"/>
              </a:lnSpc>
              <a:spcBef>
                <a:spcPts val="1200"/>
              </a:spcBef>
              <a:spcAft>
                <a:spcPts val="0"/>
              </a:spcAft>
              <a:buClr>
                <a:schemeClr val="dk2"/>
              </a:buClr>
              <a:buSzPts val="1100"/>
              <a:buFont typeface="Arial"/>
              <a:buNone/>
            </a:pPr>
            <a:r>
              <a:rPr lang="en" sz="2000">
                <a:solidFill>
                  <a:srgbClr val="FFFFFF"/>
                </a:solidFill>
              </a:rPr>
              <a:t>Minor: Analyzing over Proactive and Reactive Protocols. </a:t>
            </a:r>
            <a:endParaRPr sz="700">
              <a:latin typeface="Lato"/>
              <a:ea typeface="Lato"/>
              <a:cs typeface="Lato"/>
              <a:sym typeface="Lato"/>
            </a:endParaRPr>
          </a:p>
          <a:p>
            <a:pPr indent="0" lvl="0" marL="0" rtl="0" algn="just">
              <a:lnSpc>
                <a:spcPct val="115000"/>
              </a:lnSpc>
              <a:spcBef>
                <a:spcPts val="1200"/>
              </a:spcBef>
              <a:spcAft>
                <a:spcPts val="0"/>
              </a:spcAft>
              <a:buClr>
                <a:schemeClr val="dk2"/>
              </a:buClr>
              <a:buSzPts val="1100"/>
              <a:buFont typeface="Arial"/>
              <a:buNone/>
            </a:pPr>
            <a:r>
              <a:rPr b="0" lang="en" sz="1400">
                <a:latin typeface="Lato"/>
                <a:ea typeface="Lato"/>
                <a:cs typeface="Lato"/>
                <a:sym typeface="Lato"/>
              </a:rPr>
              <a:t>IETF MANET (mobile ad hoc network) has standardized AODV (ad hoc on-demand distance vector) and OLSR (optimized link state routing) as its reactive and proactive routing protocols, respectively. As Transmission control protocol (TCP) was created for Internet with fundamentally different properties, faces serious challenges when used in mobile ad hoc networks. Research is still going on MANETs which involve efficient routing considering the fact that the topology changes so frequently over time. To improve TCP performance over ad hoc network, a lot of development and enhancement have been proposed.  MANET is to be simulated using NS3 simulator for this research. Fairness of TCP variants analyzed in the simulation environment to understand how reactive and proactive routing protocol has facilitated TCP Variants operation.</a:t>
            </a:r>
            <a:endParaRPr sz="2700">
              <a:solidFill>
                <a:srgbClr val="FFFFFF"/>
              </a:solidFill>
            </a:endParaRPr>
          </a:p>
          <a:p>
            <a:pPr indent="0" lvl="0" marL="0" rtl="0" algn="l">
              <a:spcBef>
                <a:spcPts val="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854925" y="413350"/>
            <a:ext cx="7797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Area Explanation</a:t>
            </a:r>
            <a:endParaRPr/>
          </a:p>
        </p:txBody>
      </p:sp>
      <p:sp>
        <p:nvSpPr>
          <p:cNvPr id="89" name="Google Shape;89;p16"/>
          <p:cNvSpPr txBox="1"/>
          <p:nvPr>
            <p:ph idx="1" type="body"/>
          </p:nvPr>
        </p:nvSpPr>
        <p:spPr>
          <a:xfrm>
            <a:off x="854925" y="1048750"/>
            <a:ext cx="3812400" cy="453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1"/>
                </a:solidFill>
              </a:rPr>
              <a:t>MANET and Protocols</a:t>
            </a:r>
            <a:endParaRPr b="1" sz="2100">
              <a:solidFill>
                <a:schemeClr val="accent1"/>
              </a:solidFill>
            </a:endParaRPr>
          </a:p>
          <a:p>
            <a:pPr indent="-311150" lvl="0" marL="457200" rtl="0" algn="just">
              <a:lnSpc>
                <a:spcPct val="100000"/>
              </a:lnSpc>
              <a:spcBef>
                <a:spcPts val="1600"/>
              </a:spcBef>
              <a:spcAft>
                <a:spcPts val="0"/>
              </a:spcAft>
              <a:buSzPts val="1300"/>
              <a:buChar char="●"/>
            </a:pPr>
            <a:r>
              <a:rPr lang="en" sz="1300"/>
              <a:t>A mobile ad hoc network (MANET) consists of mobile wireless nodes. The </a:t>
            </a:r>
            <a:r>
              <a:rPr lang="en" sz="1300"/>
              <a:t>wireless </a:t>
            </a:r>
            <a:r>
              <a:rPr lang="en" sz="1300"/>
              <a:t>communication between these mobile nodes is carried out in a decentralized autonomous system. The protocols to be used in MANET depend upon the capabilities of the devices, packet drop rate an</a:t>
            </a:r>
            <a:r>
              <a:rPr lang="en" sz="1300"/>
              <a:t>d</a:t>
            </a:r>
            <a:r>
              <a:rPr lang="en" sz="1300"/>
              <a:t> other factors.</a:t>
            </a:r>
            <a:endParaRPr sz="1300"/>
          </a:p>
          <a:p>
            <a:pPr indent="-330200" lvl="0" marL="457200" rtl="0" algn="just">
              <a:spcBef>
                <a:spcPts val="1200"/>
              </a:spcBef>
              <a:spcAft>
                <a:spcPts val="0"/>
              </a:spcAft>
              <a:buSzPts val="1600"/>
              <a:buChar char="●"/>
            </a:pPr>
            <a:r>
              <a:rPr lang="en" sz="1300"/>
              <a:t>MANET requires efficient routing algorithm in order to reduce the amount of signaling introduced due to maintaining valid routes, and thus, enhances the overall performance of the MANET system</a:t>
            </a:r>
            <a:r>
              <a:rPr lang="en" sz="1600"/>
              <a:t>.</a:t>
            </a:r>
            <a:endParaRPr sz="1600"/>
          </a:p>
          <a:p>
            <a:pPr indent="0" lvl="0" marL="457200" rtl="0" algn="just">
              <a:spcBef>
                <a:spcPts val="1200"/>
              </a:spcBef>
              <a:spcAft>
                <a:spcPts val="0"/>
              </a:spcAft>
              <a:buNone/>
            </a:pPr>
            <a:r>
              <a:t/>
            </a:r>
            <a:endParaRPr sz="1200">
              <a:latin typeface="Raleway Medium"/>
              <a:ea typeface="Raleway Medium"/>
              <a:cs typeface="Raleway Medium"/>
              <a:sym typeface="Raleway Medium"/>
            </a:endParaRPr>
          </a:p>
          <a:p>
            <a:pPr indent="0" lvl="0" marL="0" rtl="0" algn="just">
              <a:spcBef>
                <a:spcPts val="1200"/>
              </a:spcBef>
              <a:spcAft>
                <a:spcPts val="1200"/>
              </a:spcAft>
              <a:buNone/>
            </a:pPr>
            <a:r>
              <a:t/>
            </a:r>
            <a:endParaRPr sz="1600"/>
          </a:p>
        </p:txBody>
      </p:sp>
      <p:pic>
        <p:nvPicPr>
          <p:cNvPr id="90" name="Google Shape;90;p16"/>
          <p:cNvPicPr preferRelativeResize="0"/>
          <p:nvPr/>
        </p:nvPicPr>
        <p:blipFill rotWithShape="1">
          <a:blip r:embed="rId3">
            <a:alphaModFix/>
          </a:blip>
          <a:srcRect b="4370" l="0" r="0" t="0"/>
          <a:stretch/>
        </p:blipFill>
        <p:spPr>
          <a:xfrm>
            <a:off x="4894850" y="1247325"/>
            <a:ext cx="4069699" cy="3069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915450" y="422925"/>
            <a:ext cx="7797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Area Explanation</a:t>
            </a:r>
            <a:endParaRPr/>
          </a:p>
        </p:txBody>
      </p:sp>
      <p:sp>
        <p:nvSpPr>
          <p:cNvPr id="96" name="Google Shape;96;p17"/>
          <p:cNvSpPr txBox="1"/>
          <p:nvPr>
            <p:ph idx="1" type="body"/>
          </p:nvPr>
        </p:nvSpPr>
        <p:spPr>
          <a:xfrm>
            <a:off x="816675" y="1058325"/>
            <a:ext cx="3812400" cy="4083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1"/>
                </a:solidFill>
              </a:rPr>
              <a:t>TCP</a:t>
            </a:r>
            <a:r>
              <a:rPr b="1" lang="en" sz="2100">
                <a:solidFill>
                  <a:schemeClr val="accent1"/>
                </a:solidFill>
              </a:rPr>
              <a:t> Variants</a:t>
            </a:r>
            <a:endParaRPr b="1" sz="2100">
              <a:solidFill>
                <a:schemeClr val="accent1"/>
              </a:solidFill>
            </a:endParaRPr>
          </a:p>
          <a:p>
            <a:pPr indent="-311150" lvl="0" marL="457200" rtl="0" algn="just">
              <a:lnSpc>
                <a:spcPct val="100000"/>
              </a:lnSpc>
              <a:spcBef>
                <a:spcPts val="1600"/>
              </a:spcBef>
              <a:spcAft>
                <a:spcPts val="0"/>
              </a:spcAft>
              <a:buSzPts val="1300"/>
              <a:buChar char="●"/>
            </a:pPr>
            <a:r>
              <a:rPr lang="en" sz="1300"/>
              <a:t>TCP is the most reliable transport layer protocol that provides reliable data delivery from source to destination node. TCP is less preferred for ad-hoc networks, however, TCP can be modified to improve its performance.  </a:t>
            </a:r>
            <a:endParaRPr sz="1300"/>
          </a:p>
          <a:p>
            <a:pPr indent="-311150" lvl="0" marL="457200" rtl="0" algn="just">
              <a:lnSpc>
                <a:spcPct val="100000"/>
              </a:lnSpc>
              <a:spcBef>
                <a:spcPts val="1200"/>
              </a:spcBef>
              <a:spcAft>
                <a:spcPts val="0"/>
              </a:spcAft>
              <a:buSzPts val="1300"/>
              <a:buChar char="●"/>
            </a:pPr>
            <a:r>
              <a:rPr lang="en" sz="1300"/>
              <a:t>TCP uses Congestion Control Algorithms. TCP occur in distinct variants that incorporate TCP Tahoe, Reno, New Reno, Vegas and Dynamic Vegas. Every of this TCP variant has its characteristics and drawbacks.</a:t>
            </a:r>
            <a:endParaRPr sz="1600"/>
          </a:p>
          <a:p>
            <a:pPr indent="0" lvl="0" marL="457200" rtl="0" algn="just">
              <a:spcBef>
                <a:spcPts val="1200"/>
              </a:spcBef>
              <a:spcAft>
                <a:spcPts val="0"/>
              </a:spcAft>
              <a:buNone/>
            </a:pPr>
            <a:r>
              <a:t/>
            </a:r>
            <a:endParaRPr sz="1200">
              <a:latin typeface="Raleway Medium"/>
              <a:ea typeface="Raleway Medium"/>
              <a:cs typeface="Raleway Medium"/>
              <a:sym typeface="Raleway Medium"/>
            </a:endParaRPr>
          </a:p>
          <a:p>
            <a:pPr indent="0" lvl="0" marL="0" rtl="0" algn="just">
              <a:spcBef>
                <a:spcPts val="1200"/>
              </a:spcBef>
              <a:spcAft>
                <a:spcPts val="1200"/>
              </a:spcAft>
              <a:buNone/>
            </a:pPr>
            <a:r>
              <a:t/>
            </a:r>
            <a:endParaRPr sz="1600"/>
          </a:p>
        </p:txBody>
      </p:sp>
      <p:sp>
        <p:nvSpPr>
          <p:cNvPr id="97" name="Google Shape;97;p17"/>
          <p:cNvSpPr txBox="1"/>
          <p:nvPr/>
        </p:nvSpPr>
        <p:spPr>
          <a:xfrm>
            <a:off x="5003350" y="1058325"/>
            <a:ext cx="3587700" cy="384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600"/>
              </a:spcAft>
              <a:buClr>
                <a:schemeClr val="dk2"/>
              </a:buClr>
              <a:buSzPts val="1100"/>
              <a:buFont typeface="Arial"/>
              <a:buNone/>
            </a:pPr>
            <a:r>
              <a:t/>
            </a:r>
            <a:endParaRPr sz="1300">
              <a:solidFill>
                <a:schemeClr val="dk2"/>
              </a:solidFill>
              <a:latin typeface="Lato"/>
              <a:ea typeface="Lato"/>
              <a:cs typeface="Lato"/>
              <a:sym typeface="Lato"/>
            </a:endParaRPr>
          </a:p>
        </p:txBody>
      </p:sp>
      <p:pic>
        <p:nvPicPr>
          <p:cNvPr id="98" name="Google Shape;98;p17"/>
          <p:cNvPicPr preferRelativeResize="0"/>
          <p:nvPr/>
        </p:nvPicPr>
        <p:blipFill rotWithShape="1">
          <a:blip r:embed="rId3">
            <a:alphaModFix/>
          </a:blip>
          <a:srcRect b="0" l="0" r="0" t="8130"/>
          <a:stretch/>
        </p:blipFill>
        <p:spPr>
          <a:xfrm>
            <a:off x="4797175" y="1058325"/>
            <a:ext cx="4000025" cy="348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ph idx="1" type="subTitle"/>
          </p:nvPr>
        </p:nvSpPr>
        <p:spPr>
          <a:xfrm>
            <a:off x="598900" y="4963650"/>
            <a:ext cx="8071500" cy="626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sz="1500"/>
          </a:p>
          <a:p>
            <a:pPr indent="0" lvl="0" marL="0" rtl="0" algn="l">
              <a:lnSpc>
                <a:spcPct val="120000"/>
              </a:lnSpc>
              <a:spcBef>
                <a:spcPts val="1600"/>
              </a:spcBef>
              <a:spcAft>
                <a:spcPts val="0"/>
              </a:spcAft>
              <a:buNone/>
            </a:pPr>
            <a:r>
              <a:rPr b="1" lang="en"/>
              <a:t>Project Goals</a:t>
            </a:r>
            <a:endParaRPr b="1"/>
          </a:p>
          <a:p>
            <a:pPr indent="-323850" lvl="0" marL="457200" rtl="0" algn="just">
              <a:lnSpc>
                <a:spcPct val="120000"/>
              </a:lnSpc>
              <a:spcBef>
                <a:spcPts val="0"/>
              </a:spcBef>
              <a:spcAft>
                <a:spcPts val="0"/>
              </a:spcAft>
              <a:buSzPts val="1500"/>
              <a:buChar char="●"/>
            </a:pPr>
            <a:r>
              <a:rPr lang="en" sz="1500"/>
              <a:t>Study the performance of the routing protocols  dealing with TCP variants.</a:t>
            </a:r>
            <a:endParaRPr sz="1500"/>
          </a:p>
          <a:p>
            <a:pPr indent="-323850" lvl="0" marL="457200" rtl="0" algn="just">
              <a:lnSpc>
                <a:spcPct val="120000"/>
              </a:lnSpc>
              <a:spcBef>
                <a:spcPts val="0"/>
              </a:spcBef>
              <a:spcAft>
                <a:spcPts val="0"/>
              </a:spcAft>
              <a:buSzPts val="1500"/>
              <a:buChar char="●"/>
            </a:pPr>
            <a:r>
              <a:rPr lang="en" sz="1500"/>
              <a:t>To determine the best TCP Variants in MANET environment over renowned routing protocols</a:t>
            </a:r>
            <a:endParaRPr sz="1500"/>
          </a:p>
          <a:p>
            <a:pPr indent="-323850" lvl="0" marL="457200" rtl="0" algn="just">
              <a:lnSpc>
                <a:spcPct val="120000"/>
              </a:lnSpc>
              <a:spcBef>
                <a:spcPts val="0"/>
              </a:spcBef>
              <a:spcAft>
                <a:spcPts val="0"/>
              </a:spcAft>
              <a:buSzPts val="1500"/>
              <a:buChar char="●"/>
            </a:pPr>
            <a:r>
              <a:rPr lang="en" sz="1500"/>
              <a:t>To propose a novel idea and also compare TCP Variants with this techniques in order to enhance the efficiency of the ad hoc  network.</a:t>
            </a:r>
            <a:endParaRPr sz="1500"/>
          </a:p>
          <a:p>
            <a:pPr indent="0" lvl="0" marL="0" rtl="0" algn="l">
              <a:lnSpc>
                <a:spcPct val="115000"/>
              </a:lnSpc>
              <a:spcBef>
                <a:spcPts val="0"/>
              </a:spcBef>
              <a:spcAft>
                <a:spcPts val="0"/>
              </a:spcAft>
              <a:buNone/>
            </a:pPr>
            <a:r>
              <a:t/>
            </a:r>
            <a:endParaRPr sz="1500"/>
          </a:p>
          <a:p>
            <a:pPr indent="0" lvl="0" marL="0" rtl="0" algn="l">
              <a:spcBef>
                <a:spcPts val="1600"/>
              </a:spcBef>
              <a:spcAft>
                <a:spcPts val="0"/>
              </a:spcAft>
              <a:buNone/>
            </a:pPr>
            <a:r>
              <a:t/>
            </a:r>
            <a:endParaRPr/>
          </a:p>
        </p:txBody>
      </p:sp>
      <p:sp>
        <p:nvSpPr>
          <p:cNvPr id="104" name="Google Shape;104;p18"/>
          <p:cNvSpPr txBox="1"/>
          <p:nvPr/>
        </p:nvSpPr>
        <p:spPr>
          <a:xfrm>
            <a:off x="579700" y="350200"/>
            <a:ext cx="8109900" cy="261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Lato"/>
                <a:ea typeface="Lato"/>
                <a:cs typeface="Lato"/>
                <a:sym typeface="Lato"/>
              </a:rPr>
              <a:t>Need for the project</a:t>
            </a:r>
            <a:endParaRPr b="1" sz="1800">
              <a:solidFill>
                <a:schemeClr val="lt1"/>
              </a:solidFill>
              <a:latin typeface="Lato"/>
              <a:ea typeface="Lato"/>
              <a:cs typeface="Lato"/>
              <a:sym typeface="Lato"/>
            </a:endParaRPr>
          </a:p>
          <a:p>
            <a:pPr indent="0" lvl="0" marL="0" rtl="0" algn="l">
              <a:spcBef>
                <a:spcPts val="0"/>
              </a:spcBef>
              <a:spcAft>
                <a:spcPts val="0"/>
              </a:spcAft>
              <a:buNone/>
            </a:pPr>
            <a:r>
              <a:t/>
            </a:r>
            <a:endParaRPr b="1">
              <a:solidFill>
                <a:schemeClr val="lt1"/>
              </a:solidFill>
              <a:latin typeface="Lato"/>
              <a:ea typeface="Lato"/>
              <a:cs typeface="Lato"/>
              <a:sym typeface="Lato"/>
            </a:endParaRPr>
          </a:p>
          <a:p>
            <a:pPr indent="0" lvl="0" marL="0" rtl="0" algn="just">
              <a:lnSpc>
                <a:spcPct val="114000"/>
              </a:lnSpc>
              <a:spcBef>
                <a:spcPts val="0"/>
              </a:spcBef>
              <a:spcAft>
                <a:spcPts val="500"/>
              </a:spcAft>
              <a:buNone/>
            </a:pPr>
            <a:r>
              <a:rPr lang="en">
                <a:solidFill>
                  <a:schemeClr val="lt1"/>
                </a:solidFill>
                <a:latin typeface="Lato"/>
                <a:ea typeface="Lato"/>
                <a:cs typeface="Lato"/>
                <a:sym typeface="Lato"/>
              </a:rPr>
              <a:t>A MANET does not have a fixed infrastructure. Nodes are mobile so topology keeps on changing. TCP as explained above does not perform well in wireless networks, because of frequent path breaks, multipath routing, network partitioning, hence congestion control is the main issue for MANETs. If no proper approach is followed for controlling the congestion, it may even collapse the network. Since different TCP variants work on different strategies, it is necessary to identify the best performing TCP variant in MANET over various protocols. This area has not been explored to its maximum potential, and hence, research may be conducted for establishing a basis for development of new protocols for the purpose mentioned.</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566450" y="575950"/>
            <a:ext cx="455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1</a:t>
            </a:r>
            <a:endParaRPr/>
          </a:p>
        </p:txBody>
      </p:sp>
      <p:sp>
        <p:nvSpPr>
          <p:cNvPr id="110" name="Google Shape;110;p19"/>
          <p:cNvSpPr txBox="1"/>
          <p:nvPr>
            <p:ph idx="1" type="body"/>
          </p:nvPr>
        </p:nvSpPr>
        <p:spPr>
          <a:xfrm>
            <a:off x="485525" y="1415525"/>
            <a:ext cx="8057700" cy="2878200"/>
          </a:xfrm>
          <a:prstGeom prst="rect">
            <a:avLst/>
          </a:prstGeom>
        </p:spPr>
        <p:txBody>
          <a:bodyPr anchorCtr="0" anchor="t" bIns="91425" lIns="91425" spcFirstLastPara="1" rIns="91425" wrap="square" tIns="91425">
            <a:spAutoFit/>
          </a:bodyPr>
          <a:lstStyle/>
          <a:p>
            <a:pPr indent="0" lvl="0" marL="0" rtl="0" algn="just">
              <a:lnSpc>
                <a:spcPct val="115000"/>
              </a:lnSpc>
              <a:spcBef>
                <a:spcPts val="0"/>
              </a:spcBef>
              <a:spcAft>
                <a:spcPts val="2000"/>
              </a:spcAft>
              <a:buNone/>
            </a:pPr>
            <a:r>
              <a:rPr lang="en"/>
              <a:t>This paper demonstrates the</a:t>
            </a:r>
            <a:r>
              <a:rPr lang="en">
                <a:solidFill>
                  <a:schemeClr val="dk1"/>
                </a:solidFill>
              </a:rPr>
              <a:t> basic congestion control strategy</a:t>
            </a:r>
            <a:r>
              <a:rPr lang="en"/>
              <a:t>. There have been many variations in TCP algorithms originating from the essential TCP which has exclusively Slow Start and Congestion Avoidance mechanism to the variation and extension of latest mechanism.. Every TCP variant has its characteristics and drawbacks. This paper describes the comparative study of five TCP variants such as TCP Tahoe, TCP Reno, TCP New Reno, TCP Vegas and TCP Dynamic Vegas, their slow start ,congestion avoidance and Congestion detection algorithm and also </a:t>
            </a:r>
            <a:r>
              <a:rPr lang="en">
                <a:solidFill>
                  <a:schemeClr val="dk1"/>
                </a:solidFill>
              </a:rPr>
              <a:t>analyze the best extensively used TCP variant abstractly</a:t>
            </a:r>
            <a:r>
              <a:rPr lang="en"/>
              <a:t> and further investigate the possible future research field.  In several packet losses, the behavior of TCP New Reno is best. The shortcoming with TCP New Reno is that it hold single RTT to discover packet </a:t>
            </a:r>
            <a:r>
              <a:rPr lang="en"/>
              <a:t>deficit</a:t>
            </a:r>
            <a:r>
              <a:rPr lang="en"/>
              <a:t>. TCP Vegas perform best in high congested network, it recognize congestion before it arise. But still there are many issues in TCP Vegas, when TCP Vegas share a same bottleneck connection with TCP Reno, it build rerouting, fairness problem. </a:t>
            </a:r>
            <a:endParaRPr/>
          </a:p>
        </p:txBody>
      </p:sp>
      <p:sp>
        <p:nvSpPr>
          <p:cNvPr id="111" name="Google Shape;111;p19"/>
          <p:cNvSpPr txBox="1"/>
          <p:nvPr>
            <p:ph idx="2" type="body"/>
          </p:nvPr>
        </p:nvSpPr>
        <p:spPr>
          <a:xfrm>
            <a:off x="5567475" y="575950"/>
            <a:ext cx="3071400" cy="7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highlight>
                  <a:srgbClr val="FFFFFF"/>
                </a:highlight>
                <a:latin typeface="Roboto"/>
                <a:ea typeface="Roboto"/>
                <a:cs typeface="Roboto"/>
                <a:sym typeface="Roboto"/>
              </a:rPr>
              <a:t>Comparative study of TCP variants for congestion control in wireless network by Pooja Chaudhary , Sachin Kumar </a:t>
            </a:r>
            <a:r>
              <a:rPr i="1" lang="en" sz="1200">
                <a:solidFill>
                  <a:schemeClr val="dk1"/>
                </a:solidFill>
                <a:highlight>
                  <a:srgbClr val="FFFFFF"/>
                </a:highlight>
                <a:latin typeface="Roboto"/>
                <a:ea typeface="Roboto"/>
                <a:cs typeface="Roboto"/>
                <a:sym typeface="Roboto"/>
              </a:rPr>
              <a:t>IEEE 2017</a:t>
            </a:r>
            <a:endParaRPr>
              <a:solidFill>
                <a:schemeClr val="dk1"/>
              </a:solidFill>
            </a:endParaRPr>
          </a:p>
        </p:txBody>
      </p:sp>
      <p:sp>
        <p:nvSpPr>
          <p:cNvPr id="112" name="Google Shape;112;p19"/>
          <p:cNvSpPr txBox="1"/>
          <p:nvPr/>
        </p:nvSpPr>
        <p:spPr>
          <a:xfrm>
            <a:off x="2466625" y="4260575"/>
            <a:ext cx="6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Lato"/>
                <a:ea typeface="Lato"/>
                <a:cs typeface="Lato"/>
                <a:sym typeface="Lato"/>
                <a:hlinkClick r:id="rId3">
                  <a:extLst>
                    <a:ext uri="{A12FA001-AC4F-418D-AE19-62706E023703}">
                      <ahyp:hlinkClr val="tx"/>
                    </a:ext>
                  </a:extLst>
                </a:hlinkClick>
              </a:rPr>
              <a:t>https://ieeexplore.ieee.org/document/8229880</a:t>
            </a:r>
            <a:endParaRPr>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566450" y="575950"/>
            <a:ext cx="455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2</a:t>
            </a:r>
            <a:endParaRPr/>
          </a:p>
        </p:txBody>
      </p:sp>
      <p:sp>
        <p:nvSpPr>
          <p:cNvPr id="118" name="Google Shape;118;p20"/>
          <p:cNvSpPr txBox="1"/>
          <p:nvPr>
            <p:ph idx="1" type="body"/>
          </p:nvPr>
        </p:nvSpPr>
        <p:spPr>
          <a:xfrm>
            <a:off x="485525" y="1639863"/>
            <a:ext cx="8057700" cy="2630400"/>
          </a:xfrm>
          <a:prstGeom prst="rect">
            <a:avLst/>
          </a:prstGeom>
        </p:spPr>
        <p:txBody>
          <a:bodyPr anchorCtr="0" anchor="t" bIns="91425" lIns="91425" spcFirstLastPara="1" rIns="91425" wrap="square" tIns="91425">
            <a:spAutoFit/>
          </a:bodyPr>
          <a:lstStyle/>
          <a:p>
            <a:pPr indent="0" lvl="0" marL="0" rtl="0" algn="just">
              <a:lnSpc>
                <a:spcPct val="115000"/>
              </a:lnSpc>
              <a:spcBef>
                <a:spcPts val="0"/>
              </a:spcBef>
              <a:spcAft>
                <a:spcPts val="2000"/>
              </a:spcAft>
              <a:buNone/>
            </a:pPr>
            <a:r>
              <a:rPr lang="en"/>
              <a:t>The paper in </a:t>
            </a:r>
            <a:r>
              <a:rPr lang="en"/>
              <a:t>consideration</a:t>
            </a:r>
            <a:r>
              <a:rPr lang="en"/>
              <a:t> have discussed about the different categories of routing protocols and also, different TCP congestion control algorithms used in MANET routing. </a:t>
            </a:r>
            <a:r>
              <a:rPr lang="en"/>
              <a:t>The application of MANETs in wireless mobile communication is evolving as an instinctive preference due to its ability to support high mobility, high scalability and very low administration, which are the essential characteristics of advanced wireless mobile communications. The research carried out here, shows the Quality of Service (QoS)  lies in the performance of the routing protocols used. In this paper, they have presented a survey on the performance of different routing protocols under Transmission Control Protocol (TCP) congestion control algorithms with an </a:t>
            </a:r>
            <a:r>
              <a:rPr lang="en">
                <a:solidFill>
                  <a:schemeClr val="lt1"/>
                </a:solidFill>
              </a:rPr>
              <a:t>objective  to study the performance of the routing protocols</a:t>
            </a:r>
            <a:r>
              <a:rPr lang="en"/>
              <a:t> in absence or presence of the TCP congestion control algorithms from existing literature. This paper reviews the immense importance of congestion control algorithms in MANET environment. </a:t>
            </a:r>
            <a:endParaRPr/>
          </a:p>
        </p:txBody>
      </p:sp>
      <p:sp>
        <p:nvSpPr>
          <p:cNvPr id="119" name="Google Shape;119;p20"/>
          <p:cNvSpPr txBox="1"/>
          <p:nvPr>
            <p:ph idx="2" type="body"/>
          </p:nvPr>
        </p:nvSpPr>
        <p:spPr>
          <a:xfrm>
            <a:off x="5471825" y="575950"/>
            <a:ext cx="3071400" cy="7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Performance Survey of MANET Routing Protocols with TCP Congestion Control Algorithms</a:t>
            </a:r>
            <a:r>
              <a:rPr i="1" lang="en" sz="1150"/>
              <a:t> by </a:t>
            </a:r>
            <a:r>
              <a:rPr i="1" lang="en" sz="1150"/>
              <a:t>Suparna Banerjee; Arindam Ghosh; Sourav Mahapatra; Raja Karmakar</a:t>
            </a:r>
            <a:r>
              <a:rPr i="1" lang="en" sz="1200">
                <a:solidFill>
                  <a:schemeClr val="dk1"/>
                </a:solidFill>
                <a:latin typeface="Roboto"/>
                <a:ea typeface="Roboto"/>
                <a:cs typeface="Roboto"/>
                <a:sym typeface="Roboto"/>
              </a:rPr>
              <a:t> </a:t>
            </a:r>
            <a:r>
              <a:rPr i="1" lang="en" sz="1200">
                <a:solidFill>
                  <a:schemeClr val="lt1"/>
                </a:solidFill>
                <a:latin typeface="Roboto"/>
                <a:ea typeface="Roboto"/>
                <a:cs typeface="Roboto"/>
                <a:sym typeface="Roboto"/>
              </a:rPr>
              <a:t>IEEE 2020</a:t>
            </a:r>
            <a:endParaRPr>
              <a:solidFill>
                <a:schemeClr val="lt1"/>
              </a:solidFill>
            </a:endParaRPr>
          </a:p>
        </p:txBody>
      </p:sp>
      <p:sp>
        <p:nvSpPr>
          <p:cNvPr id="120" name="Google Shape;120;p20"/>
          <p:cNvSpPr txBox="1"/>
          <p:nvPr/>
        </p:nvSpPr>
        <p:spPr>
          <a:xfrm>
            <a:off x="2466625" y="4260575"/>
            <a:ext cx="63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Lato"/>
                <a:ea typeface="Lato"/>
                <a:cs typeface="Lato"/>
                <a:sym typeface="Lato"/>
                <a:hlinkClick r:id="rId3">
                  <a:extLst>
                    <a:ext uri="{A12FA001-AC4F-418D-AE19-62706E023703}">
                      <ahyp:hlinkClr val="tx"/>
                    </a:ext>
                  </a:extLst>
                </a:hlinkClick>
              </a:rPr>
              <a:t>https://ieeexplore.ieee.org/document/9290610</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566450" y="575950"/>
            <a:ext cx="4551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3</a:t>
            </a:r>
            <a:endParaRPr/>
          </a:p>
        </p:txBody>
      </p:sp>
      <p:sp>
        <p:nvSpPr>
          <p:cNvPr id="126" name="Google Shape;126;p21"/>
          <p:cNvSpPr txBox="1"/>
          <p:nvPr>
            <p:ph idx="1" type="body"/>
          </p:nvPr>
        </p:nvSpPr>
        <p:spPr>
          <a:xfrm>
            <a:off x="485525" y="1545275"/>
            <a:ext cx="7965600" cy="31464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highlight>
                  <a:srgbClr val="FFFFFF"/>
                </a:highlight>
              </a:rPr>
              <a:t>There are various TCP variants and each one belongs to a different criteria. In this paper, author has discussed about the congestion problem in ad hoc networks and compare the performance of three TCP variants that all work on different techniques. This paper compares TCP variants specifically </a:t>
            </a:r>
            <a:r>
              <a:rPr lang="en" sz="1200">
                <a:highlight>
                  <a:srgbClr val="FFFFFF"/>
                </a:highlight>
              </a:rPr>
              <a:t>TCP Tahoe, Reno and Lite </a:t>
            </a:r>
            <a:r>
              <a:rPr lang="en" sz="1200">
                <a:highlight>
                  <a:srgbClr val="FFFFFF"/>
                </a:highlight>
              </a:rPr>
              <a:t>based on different parameters such as number of nodes received with error, packet loss, byte received, and throughput and pause time. A table is then drawn which shows the comparison results. </a:t>
            </a:r>
            <a:r>
              <a:rPr lang="en" sz="1200">
                <a:highlight>
                  <a:srgbClr val="FFFFFF"/>
                </a:highlight>
              </a:rPr>
              <a:t>Some of protocols show better response and some of them show poor responsiveness to changing network </a:t>
            </a:r>
            <a:r>
              <a:rPr lang="en" sz="1200">
                <a:highlight>
                  <a:srgbClr val="FFFFFF"/>
                </a:highlight>
              </a:rPr>
              <a:t>conditions and network utilization. Although there are various protocols and algorithms that have been used, there  is no single algorithm that can overcome the congested and unreliable nature of network. In short, any protocol will be  effective based on the parameters that are to be taken into consideration. Every variant has totally different mechanism to manage congestion in network.</a:t>
            </a:r>
            <a:endParaRPr sz="1200">
              <a:highlight>
                <a:srgbClr val="FFFFFF"/>
              </a:highlight>
            </a:endParaRPr>
          </a:p>
          <a:p>
            <a:pPr indent="0" lvl="0" marL="0" rtl="0" algn="l">
              <a:lnSpc>
                <a:spcPct val="153418"/>
              </a:lnSpc>
              <a:spcBef>
                <a:spcPts val="0"/>
              </a:spcBef>
              <a:spcAft>
                <a:spcPts val="0"/>
              </a:spcAft>
              <a:buClr>
                <a:schemeClr val="dk2"/>
              </a:buClr>
              <a:buSzPts val="1100"/>
              <a:buFont typeface="Arial"/>
              <a:buNone/>
            </a:pPr>
            <a:r>
              <a:t/>
            </a:r>
            <a:endParaRPr sz="1200">
              <a:highlight>
                <a:srgbClr val="FFFFFF"/>
              </a:highlight>
            </a:endParaRPr>
          </a:p>
          <a:p>
            <a:pPr indent="0" lvl="0" marL="0" rtl="0" algn="just">
              <a:lnSpc>
                <a:spcPct val="115000"/>
              </a:lnSpc>
              <a:spcBef>
                <a:spcPts val="0"/>
              </a:spcBef>
              <a:spcAft>
                <a:spcPts val="2000"/>
              </a:spcAft>
              <a:buNone/>
            </a:pPr>
            <a:r>
              <a:t/>
            </a:r>
            <a:endParaRPr sz="1200"/>
          </a:p>
        </p:txBody>
      </p:sp>
      <p:sp>
        <p:nvSpPr>
          <p:cNvPr id="127" name="Google Shape;127;p21"/>
          <p:cNvSpPr txBox="1"/>
          <p:nvPr>
            <p:ph idx="2" type="body"/>
          </p:nvPr>
        </p:nvSpPr>
        <p:spPr>
          <a:xfrm>
            <a:off x="5471825" y="575950"/>
            <a:ext cx="3071400" cy="744000"/>
          </a:xfrm>
          <a:prstGeom prst="rect">
            <a:avLst/>
          </a:prstGeom>
        </p:spPr>
        <p:txBody>
          <a:bodyPr anchorCtr="0" anchor="t" bIns="91425" lIns="91425" spcFirstLastPara="1" rIns="91425" wrap="square" tIns="91425">
            <a:noAutofit/>
          </a:bodyPr>
          <a:lstStyle/>
          <a:p>
            <a:pPr indent="0" lvl="0" marL="0" rtl="0" algn="l">
              <a:lnSpc>
                <a:spcPct val="145606"/>
              </a:lnSpc>
              <a:spcBef>
                <a:spcPts val="0"/>
              </a:spcBef>
              <a:spcAft>
                <a:spcPts val="0"/>
              </a:spcAft>
              <a:buNone/>
            </a:pPr>
            <a:r>
              <a:rPr i="1" lang="en" sz="1200">
                <a:highlight>
                  <a:srgbClr val="FFFFFF"/>
                </a:highlight>
              </a:rPr>
              <a:t>A Comprehensive Analysis and Comparison of TCP Tahoe, TCP Reno and TCP Lite by Poonam Tomar, Prashant Panse </a:t>
            </a:r>
            <a:r>
              <a:rPr i="1" lang="en" sz="1200"/>
              <a:t> </a:t>
            </a:r>
            <a:r>
              <a:rPr i="1" lang="en" sz="1200">
                <a:solidFill>
                  <a:schemeClr val="dk1"/>
                </a:solidFill>
              </a:rPr>
              <a:t>IEEE 2012</a:t>
            </a:r>
            <a:endParaRPr i="1" sz="1200">
              <a:solidFill>
                <a:schemeClr val="dk1"/>
              </a:solidFill>
            </a:endParaRPr>
          </a:p>
        </p:txBody>
      </p:sp>
      <p:sp>
        <p:nvSpPr>
          <p:cNvPr id="128" name="Google Shape;128;p21"/>
          <p:cNvSpPr txBox="1"/>
          <p:nvPr/>
        </p:nvSpPr>
        <p:spPr>
          <a:xfrm>
            <a:off x="1826875" y="4133475"/>
            <a:ext cx="652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Lato"/>
                <a:ea typeface="Lato"/>
                <a:cs typeface="Lato"/>
                <a:sym typeface="Lato"/>
                <a:hlinkClick r:id="rId3">
                  <a:extLst>
                    <a:ext uri="{A12FA001-AC4F-418D-AE19-62706E023703}">
                      <ahyp:hlinkClr val="tx"/>
                    </a:ext>
                  </a:extLst>
                </a:hlinkClick>
              </a:rPr>
              <a:t>https://www.researchgate.net/publication/267712138_A_Comprehensive_Analysis_and_Comparison_of_TCP_Tahoe_TCP_Reno_and_TCP_Lite</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51B9A3"/>
      </a:dk1>
      <a:lt1>
        <a:srgbClr val="FFFFFF"/>
      </a:lt1>
      <a:dk2>
        <a:srgbClr val="000000"/>
      </a:dk2>
      <a:lt2>
        <a:srgbClr val="757575"/>
      </a:lt2>
      <a:accent1>
        <a:srgbClr val="51B9A3"/>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