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irected_graph"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Good afternoon everyone.. our project topic is comparison of tcp </a:t>
            </a:r>
            <a:r>
              <a:rPr lang="en">
                <a:latin typeface="Raleway"/>
                <a:ea typeface="Raleway"/>
                <a:cs typeface="Raleway"/>
                <a:sym typeface="Raleway"/>
              </a:rPr>
              <a:t>variants</a:t>
            </a:r>
            <a:r>
              <a:rPr lang="en">
                <a:latin typeface="Raleway"/>
                <a:ea typeface="Raleway"/>
                <a:cs typeface="Raleway"/>
                <a:sym typeface="Raleway"/>
              </a:rPr>
              <a:t> over routing protocols in manet. This is our review 1.</a:t>
            </a:r>
            <a:endParaRPr>
              <a:latin typeface="Raleway"/>
              <a:ea typeface="Raleway"/>
              <a:cs typeface="Raleway"/>
              <a:sym typeface="Raleway"/>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2880c6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2880c6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Raleway"/>
                <a:ea typeface="Raleway"/>
                <a:cs typeface="Raleway"/>
                <a:sym typeface="Raleway"/>
              </a:rPr>
              <a:t>Throughout  the  simulation, every node starts its journey from  random spot and moves to a random destination. The node takes a rest of your time in second after reaching the destination and another random  destination  is  chosen subsequently to travel to.  This  repeats  causing variable changes within the topology  of  the  network (in our case manet). State of affairs for varieties of nodes and pause times  square  measure  is also generated. We have also explained some of the parameters here such as packet delivery ratio which is number of packets received by the packets sent. Average end to end delay is average time taken by the packets to reach the destination node. </a:t>
            </a:r>
            <a:r>
              <a:rPr lang="en" sz="1200">
                <a:solidFill>
                  <a:schemeClr val="dk1"/>
                </a:solidFill>
                <a:latin typeface="Raleway"/>
                <a:ea typeface="Raleway"/>
                <a:cs typeface="Raleway"/>
                <a:sym typeface="Raleway"/>
              </a:rPr>
              <a:t>Throughput is the rate at which information is sent through the network.</a:t>
            </a:r>
            <a:r>
              <a:rPr lang="en">
                <a:solidFill>
                  <a:schemeClr val="dk1"/>
                </a:solidFill>
                <a:latin typeface="Raleway"/>
                <a:ea typeface="Raleway"/>
                <a:cs typeface="Raleway"/>
                <a:sym typeface="Raleway"/>
              </a:rPr>
              <a:t> Energy consumptions is the energy used in the process. Now over to my teammate hemanth.</a:t>
            </a:r>
            <a:endParaRPr>
              <a:solidFill>
                <a:schemeClr val="dk1"/>
              </a:solidFill>
              <a:latin typeface="Raleway"/>
              <a:ea typeface="Raleway"/>
              <a:cs typeface="Raleway"/>
              <a:sym typeface="Ralew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2880c63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2880c63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2880c63c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2880c63c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92880c63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92880c63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2880c63c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92880c63c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92880c63c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92880c63c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6a2b90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6a2b90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f907285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8f907285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8f907285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8f907285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92880c63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92880c63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I am Ramyaa and I am working with my teammates Hemanth and Sudharsan.In the last review, we were instructed to do the simulation for the existing works, and we acknowledge that we tried simulating most of the existing works in the tcp variants over manet routing protocols and derived conclusions from the same.</a:t>
            </a:r>
            <a:endParaRPr>
              <a:latin typeface="Raleway"/>
              <a:ea typeface="Raleway"/>
              <a:cs typeface="Raleway"/>
              <a:sym typeface="Raleway"/>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36a2b8e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36a2b8e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92880c63c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92880c63c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92880c63c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92880c63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92880c63c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92880c63c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92880c63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92880c63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36a2b90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36a2b90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36a2b8e9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36a2b8e9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36a2b90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36a2b90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b2cc9a3a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b2cc9a3a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2880c63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2880c63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figure out the best tcp variant for a particular manet protocol we will have to simulate tcp variants and manet routing protocol types in multiple scenarios. First we will see about tcp simulations.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36a2b8e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36a2b8e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Here we have run ftp </a:t>
            </a:r>
            <a:r>
              <a:rPr lang="en">
                <a:latin typeface="Raleway"/>
                <a:ea typeface="Raleway"/>
                <a:cs typeface="Raleway"/>
                <a:sym typeface="Raleway"/>
              </a:rPr>
              <a:t>traffic on single and multiple flows. </a:t>
            </a:r>
            <a:r>
              <a:rPr lang="en" sz="1050">
                <a:solidFill>
                  <a:srgbClr val="202122"/>
                </a:solidFill>
                <a:highlight>
                  <a:srgbClr val="FFFFFF"/>
                </a:highlight>
                <a:latin typeface="Raleway"/>
                <a:ea typeface="Raleway"/>
                <a:cs typeface="Raleway"/>
                <a:sym typeface="Raleway"/>
              </a:rPr>
              <a:t>a flow network (also known as a transportation network) is a </a:t>
            </a:r>
            <a:r>
              <a:rPr lang="en" sz="1050">
                <a:solidFill>
                  <a:srgbClr val="0645AD"/>
                </a:solidFill>
                <a:highlight>
                  <a:srgbClr val="FFFFFF"/>
                </a:highlight>
                <a:uFill>
                  <a:noFill/>
                </a:uFill>
                <a:latin typeface="Raleway"/>
                <a:ea typeface="Raleway"/>
                <a:cs typeface="Raleway"/>
                <a:sym typeface="Raleway"/>
                <a:hlinkClick r:id="rId2">
                  <a:extLst>
                    <a:ext uri="{A12FA001-AC4F-418D-AE19-62706E023703}">
                      <ahyp:hlinkClr val="tx"/>
                    </a:ext>
                  </a:extLst>
                </a:hlinkClick>
              </a:rPr>
              <a:t>directed graph</a:t>
            </a:r>
            <a:r>
              <a:rPr lang="en" sz="1050">
                <a:solidFill>
                  <a:srgbClr val="202122"/>
                </a:solidFill>
                <a:highlight>
                  <a:srgbClr val="FFFFFF"/>
                </a:highlight>
                <a:latin typeface="Raleway"/>
                <a:ea typeface="Raleway"/>
                <a:cs typeface="Raleway"/>
                <a:sym typeface="Raleway"/>
              </a:rPr>
              <a:t> where each edge has a capacity and each edge receives a flow. The amount of flow on an edge cannot exceed the capacity of the edge. Even though the average delay of variants look alike as concluded from the graph, tcp vegas shows 25% less delay than others also decreasing the congestion window size. Speaking of congestion let’s see how it varies over tcp.</a:t>
            </a:r>
            <a:endParaRPr>
              <a:latin typeface="Raleway"/>
              <a:ea typeface="Raleway"/>
              <a:cs typeface="Raleway"/>
              <a:sym typeface="Ralew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92880c63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92880c63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Congestion Window (cwnd) is a TCP state variable that limits the amount of data the TCP can send into the network before receiving an ack. They are used to regulate data flow in TCP connections, minimize congestion, and improve network performance.This graph is achieved using seventh.cc file. There are two nodes (node 0 and node1). They both use point to point protocol with data rate 5mbps and bandwidth 2ms delay.</a:t>
            </a:r>
            <a:endParaRPr>
              <a:solidFill>
                <a:schemeClr val="dk1"/>
              </a:solidFill>
            </a:endParaRPr>
          </a:p>
          <a:p>
            <a:pPr indent="0" lvl="0" marL="0" rtl="0" algn="l">
              <a:spcBef>
                <a:spcPts val="0"/>
              </a:spcBef>
              <a:spcAft>
                <a:spcPts val="0"/>
              </a:spcAft>
              <a:buNone/>
            </a:pPr>
            <a:r>
              <a:rPr lang="en">
                <a:solidFill>
                  <a:schemeClr val="dk1"/>
                </a:solidFill>
              </a:rPr>
              <a:t> Here in the graph </a:t>
            </a:r>
            <a:r>
              <a:rPr lang="en">
                <a:solidFill>
                  <a:schemeClr val="dk1"/>
                </a:solidFill>
              </a:rPr>
              <a:t>we can clearly see the</a:t>
            </a:r>
            <a:endParaRPr>
              <a:solidFill>
                <a:schemeClr val="dk1"/>
              </a:solidFill>
            </a:endParaRPr>
          </a:p>
          <a:p>
            <a:pPr indent="0" lvl="0" marL="0" rtl="0" algn="l">
              <a:spcBef>
                <a:spcPts val="0"/>
              </a:spcBef>
              <a:spcAft>
                <a:spcPts val="0"/>
              </a:spcAft>
              <a:buNone/>
            </a:pPr>
            <a:r>
              <a:rPr lang="en" sz="1050">
                <a:solidFill>
                  <a:schemeClr val="dk1"/>
                </a:solidFill>
              </a:rPr>
              <a:t>1. </a:t>
            </a:r>
            <a:r>
              <a:rPr lang="en" sz="1050">
                <a:solidFill>
                  <a:schemeClr val="dk1"/>
                </a:solidFill>
              </a:rPr>
              <a:t>Slow start threshold (exponential increase of packets)</a:t>
            </a:r>
            <a:endParaRPr sz="1050">
              <a:solidFill>
                <a:schemeClr val="dk1"/>
              </a:solidFill>
            </a:endParaRPr>
          </a:p>
          <a:p>
            <a:pPr indent="0" lvl="0" marL="0" rtl="0" algn="l">
              <a:spcBef>
                <a:spcPts val="0"/>
              </a:spcBef>
              <a:spcAft>
                <a:spcPts val="0"/>
              </a:spcAft>
              <a:buNone/>
            </a:pPr>
            <a:r>
              <a:rPr lang="en" sz="1050">
                <a:solidFill>
                  <a:schemeClr val="dk1"/>
                </a:solidFill>
              </a:rPr>
              <a:t>2. Congestion Avoidance (additive increase)</a:t>
            </a:r>
            <a:endParaRPr sz="1050">
              <a:solidFill>
                <a:schemeClr val="dk1"/>
              </a:solidFill>
            </a:endParaRPr>
          </a:p>
          <a:p>
            <a:pPr indent="0" lvl="0" marL="0" rtl="0" algn="l">
              <a:spcBef>
                <a:spcPts val="0"/>
              </a:spcBef>
              <a:spcAft>
                <a:spcPts val="0"/>
              </a:spcAft>
              <a:buNone/>
            </a:pPr>
            <a:r>
              <a:rPr lang="en" sz="1050">
                <a:solidFill>
                  <a:schemeClr val="dk1"/>
                </a:solidFill>
              </a:rPr>
              <a:t>3. congestion detection (multiplicative decrease) </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We can also conclude that in tcp The old and new congestion are very similar to each other.. They are almost the same.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2880c63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2880c63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the drawbacks that simulation runs on oversimplification we have decided that tcp vegas is better when it comes to </a:t>
            </a:r>
            <a:r>
              <a:rPr lang="en"/>
              <a:t>transmission</a:t>
            </a:r>
            <a:r>
              <a:rPr lang="en"/>
              <a:t> of data due to the window size and throughput observed in two point junctions. But tcp reno and tahoe have an increasing packet loss.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2880c63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2880c63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next</a:t>
            </a:r>
            <a:r>
              <a:rPr lang="en">
                <a:latin typeface="Raleway"/>
                <a:ea typeface="Raleway"/>
                <a:cs typeface="Raleway"/>
                <a:sym typeface="Raleway"/>
              </a:rPr>
              <a:t> we’ll check out the simulations based on manet routing protocols</a:t>
            </a:r>
            <a:endParaRPr>
              <a:latin typeface="Raleway"/>
              <a:ea typeface="Raleway"/>
              <a:cs typeface="Raleway"/>
              <a:sym typeface="Ralewa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2880c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2880c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A wireless ad hoc network or mobile ad hoc network is a decentralized type of wireless network. The network is ad hoc because it does not rely on a pre-existing infrastructure, such as routers in wired networks or access points in wireless networks. MANET is a type of ad hoc network. The routing protocol of manets must be able to deal with high error rates,</a:t>
            </a:r>
            <a:r>
              <a:rPr lang="en">
                <a:solidFill>
                  <a:srgbClr val="434343"/>
                </a:solidFill>
                <a:latin typeface="Raleway"/>
                <a:ea typeface="Raleway"/>
                <a:cs typeface="Raleway"/>
                <a:sym typeface="Raleway"/>
              </a:rPr>
              <a:t>scalability, security, quality of service</a:t>
            </a:r>
            <a:r>
              <a:rPr lang="en">
                <a:solidFill>
                  <a:schemeClr val="dk1"/>
                </a:solidFill>
                <a:latin typeface="Raleway"/>
                <a:ea typeface="Raleway"/>
                <a:cs typeface="Raleway"/>
                <a:sym typeface="Raleway"/>
              </a:rPr>
              <a:t> and so on. MANET has two types of protocols namely proactive and reactive. Proactive has DSDV and OLSR . Reactive consists of AODV and DSR. We will be comparing these protocols next to find out the best performer. We used both ns2 and ns3 with 17 nodes for simulation purposes. Some other specs such as antenna height , </a:t>
            </a:r>
            <a:r>
              <a:rPr lang="en">
                <a:solidFill>
                  <a:schemeClr val="dk1"/>
                </a:solidFill>
                <a:latin typeface="Raleway"/>
                <a:ea typeface="Raleway"/>
                <a:cs typeface="Raleway"/>
                <a:sym typeface="Raleway"/>
              </a:rPr>
              <a:t>propagation</a:t>
            </a:r>
            <a:r>
              <a:rPr lang="en">
                <a:solidFill>
                  <a:schemeClr val="dk1"/>
                </a:solidFill>
                <a:latin typeface="Raleway"/>
                <a:ea typeface="Raleway"/>
                <a:cs typeface="Raleway"/>
                <a:sym typeface="Raleway"/>
              </a:rPr>
              <a:t> model is given. We have calculated in terms of preidentified packet size and traffic sources.</a:t>
            </a:r>
            <a:endParaRPr>
              <a:solidFill>
                <a:schemeClr val="dk1"/>
              </a:solidFill>
              <a:latin typeface="Raleway"/>
              <a:ea typeface="Raleway"/>
              <a:cs typeface="Raleway"/>
              <a:sym typeface="Raleway"/>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92880c63c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92880c63c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aleway"/>
                <a:ea typeface="Raleway"/>
                <a:cs typeface="Raleway"/>
                <a:sym typeface="Raleway"/>
              </a:rPr>
              <a:t>Nam is a network animator that provides packet-level animation, protocol graphs, traditional time-event plots of protocol actions, and scenario editing capabilities. Nam benefits from a close relationship with ns, which can collect detailed protocol information from a simulation. We started off by setting up NSG2.1 which will allow or deny network traffic to your virtual machine instances in a virtual network. NSGs can be associated with subnets or individual virtual machine instances within that subnet. It allows direct designing of topologies instead of coding them. We have also used gnuplot to plot out data received from simulations.</a:t>
            </a:r>
            <a:endParaRPr sz="1000">
              <a:solidFill>
                <a:schemeClr val="dk1"/>
              </a:solidFill>
              <a:latin typeface="Raleway"/>
              <a:ea typeface="Raleway"/>
              <a:cs typeface="Raleway"/>
              <a:sym typeface="Ralew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476500"/>
            <a:ext cx="4045200" cy="428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docs.google.com/spreadsheets/u/3/d/1zvwhXBn6aRZnXqu2wxLFRl_Up7x-e8w-utusXHTEP1Y/edit" TargetMode="External"/><Relationship Id="rId4" Type="http://schemas.openxmlformats.org/officeDocument/2006/relationships/image" Target="../media/image16.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hyperlink" Target="https://docs.google.com/spreadsheets/u/3/d/1zvwhXBn6aRZnXqu2wxLFRl_Up7x-e8w-utusXHTEP1Y/ed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hyperlink" Target="https://docs.google.com/spreadsheets/u/3/d/1zvwhXBn6aRZnXqu2wxLFRl_Up7x-e8w-utusXHTEP1Y/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hyperlink" Target="https://docs.google.com/spreadsheets/u/3/d/1zvwhXBn6aRZnXqu2wxLFRl_Up7x-e8w-utusXHTEP1Y/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hyperlink" Target="https://docs.google.com/spreadsheets/u/1/d/1zvwhXBn6aRZnXqu2wxLFRl_Up7x-e8w-utusXHTEP1Y/ed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s://docs.google.com/spreadsheets/u/1/d/1zvwhXBn6aRZnXqu2wxLFRl_Up7x-e8w-utusXHTEP1Y/edit"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hyperlink" Target="https://docs.google.com/spreadsheets/u/1/d/1zvwhXBn6aRZnXqu2wxLFRl_Up7x-e8w-utusXHTEP1Y/ed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docs.google.com/spreadsheets/d/1zvwhXBn6aRZnXqu2wxLFRl_Up7x-e8w-utusXHTEP1Y/edit?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Review 1:</a:t>
            </a:r>
            <a:br>
              <a:rPr lang="en"/>
            </a:br>
            <a:r>
              <a:rPr lang="en"/>
              <a:t>Comparison of TCP Variants over Routing Protocols in MANET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4" name="Shape 124"/>
        <p:cNvGrpSpPr/>
        <p:nvPr/>
      </p:nvGrpSpPr>
      <p:grpSpPr>
        <a:xfrm>
          <a:off x="0" y="0"/>
          <a:ext cx="0" cy="0"/>
          <a:chOff x="0" y="0"/>
          <a:chExt cx="0" cy="0"/>
        </a:xfrm>
      </p:grpSpPr>
      <p:sp>
        <p:nvSpPr>
          <p:cNvPr id="125" name="Google Shape;125;p22"/>
          <p:cNvSpPr txBox="1"/>
          <p:nvPr>
            <p:ph idx="4294967295" type="title"/>
          </p:nvPr>
        </p:nvSpPr>
        <p:spPr>
          <a:xfrm>
            <a:off x="592650" y="183550"/>
            <a:ext cx="8127900" cy="483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SIMULATION PARAMETERS</a:t>
            </a:r>
            <a:endParaRPr>
              <a:solidFill>
                <a:schemeClr val="lt1"/>
              </a:solidFill>
            </a:endParaRPr>
          </a:p>
        </p:txBody>
      </p:sp>
      <p:sp>
        <p:nvSpPr>
          <p:cNvPr id="126" name="Google Shape;126;p22"/>
          <p:cNvSpPr txBox="1"/>
          <p:nvPr/>
        </p:nvSpPr>
        <p:spPr>
          <a:xfrm>
            <a:off x="562350" y="765525"/>
            <a:ext cx="8188500" cy="4571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chemeClr val="lt1"/>
                </a:solidFill>
                <a:latin typeface="Raleway"/>
                <a:ea typeface="Raleway"/>
                <a:cs typeface="Raleway"/>
                <a:sym typeface="Raleway"/>
              </a:rPr>
              <a:t>Throughout  the  simulation, every node starts its journey from  random spot to a random chosen destination. Once the destination is  reached, the node takes a rest of your time in second and another random  destination  is  chosen subsequently  pause  time.  This  repeats  throughout  inflicting continuous changes within the topology  of  the  underlying  network, totally different network state of affairs for varieties of nodes and pause times  square  measure  generated</a:t>
            </a:r>
            <a:endParaRPr sz="1300">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t/>
            </a:r>
            <a:endParaRPr sz="1300">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rPr b="1" lang="en" sz="1300">
                <a:solidFill>
                  <a:schemeClr val="lt1"/>
                </a:solidFill>
                <a:latin typeface="Raleway"/>
                <a:ea typeface="Raleway"/>
                <a:cs typeface="Raleway"/>
                <a:sym typeface="Raleway"/>
              </a:rPr>
              <a:t>Packet Delivery Ratio (PDR): </a:t>
            </a:r>
            <a:r>
              <a:rPr lang="en" sz="1300">
                <a:solidFill>
                  <a:schemeClr val="lt1"/>
                </a:solidFill>
                <a:latin typeface="Raleway"/>
                <a:ea typeface="Raleway"/>
                <a:cs typeface="Raleway"/>
                <a:sym typeface="Raleway"/>
              </a:rPr>
              <a:t>The packet delivery ratio is the ratio of packets successfully received to the total sent.</a:t>
            </a:r>
            <a:endParaRPr>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rPr b="1" lang="en" sz="1300">
                <a:solidFill>
                  <a:schemeClr val="lt1"/>
                </a:solidFill>
                <a:latin typeface="Raleway"/>
                <a:ea typeface="Raleway"/>
                <a:cs typeface="Raleway"/>
                <a:sym typeface="Raleway"/>
              </a:rPr>
              <a:t>Average End-to-End Delay :</a:t>
            </a:r>
            <a:r>
              <a:rPr lang="en" sz="1300">
                <a:solidFill>
                  <a:schemeClr val="lt1"/>
                </a:solidFill>
                <a:latin typeface="Raleway"/>
                <a:ea typeface="Raleway"/>
                <a:cs typeface="Raleway"/>
                <a:sym typeface="Raleway"/>
              </a:rPr>
              <a:t>Average amount  of  time  taken  by  the  packets  to reach  to  the  destination  in  seconds. </a:t>
            </a:r>
            <a:endParaRPr sz="1300">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rPr b="1" lang="en" sz="1300">
                <a:solidFill>
                  <a:schemeClr val="lt1"/>
                </a:solidFill>
                <a:latin typeface="Raleway"/>
                <a:ea typeface="Raleway"/>
                <a:cs typeface="Raleway"/>
                <a:sym typeface="Raleway"/>
              </a:rPr>
              <a:t>Throughput: </a:t>
            </a:r>
            <a:r>
              <a:rPr lang="en" sz="1300">
                <a:solidFill>
                  <a:schemeClr val="lt1"/>
                </a:solidFill>
                <a:latin typeface="Raleway"/>
                <a:ea typeface="Raleway"/>
                <a:cs typeface="Raleway"/>
                <a:sym typeface="Raleway"/>
              </a:rPr>
              <a:t>Total  Range  of  packets received by the destination. It is a  live of effectiveness of  a routing protocol</a:t>
            </a:r>
            <a:endParaRPr sz="1300">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rPr b="1" lang="en" sz="1300">
                <a:solidFill>
                  <a:schemeClr val="lt1"/>
                </a:solidFill>
                <a:latin typeface="Raleway"/>
                <a:ea typeface="Raleway"/>
                <a:cs typeface="Raleway"/>
                <a:sym typeface="Raleway"/>
              </a:rPr>
              <a:t>Energy Consumption:</a:t>
            </a:r>
            <a:r>
              <a:rPr lang="en" sz="1300">
                <a:solidFill>
                  <a:schemeClr val="lt1"/>
                </a:solidFill>
                <a:latin typeface="Raleway"/>
                <a:ea typeface="Raleway"/>
                <a:cs typeface="Raleway"/>
                <a:sym typeface="Raleway"/>
              </a:rPr>
              <a:t> Energy consumption of a node is mainly due to the transmission and the  reception of data or controlling packets.</a:t>
            </a:r>
            <a:endParaRPr sz="1300">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35100" y="469400"/>
            <a:ext cx="6780300" cy="73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USING NAM AND TCL SCRIPTS:</a:t>
            </a:r>
            <a:endParaRPr>
              <a:solidFill>
                <a:schemeClr val="dk1"/>
              </a:solidFill>
            </a:endParaRPr>
          </a:p>
        </p:txBody>
      </p:sp>
      <p:sp>
        <p:nvSpPr>
          <p:cNvPr id="132" name="Google Shape;132;p23"/>
          <p:cNvSpPr txBox="1"/>
          <p:nvPr>
            <p:ph idx="1" type="body"/>
          </p:nvPr>
        </p:nvSpPr>
        <p:spPr>
          <a:xfrm>
            <a:off x="335100" y="1205600"/>
            <a:ext cx="8473800" cy="3699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solidFill>
                  <a:srgbClr val="273239"/>
                </a:solidFill>
                <a:highlight>
                  <a:srgbClr val="FFFFFF"/>
                </a:highlight>
                <a:latin typeface="Raleway"/>
                <a:ea typeface="Raleway"/>
                <a:cs typeface="Raleway"/>
                <a:sym typeface="Raleway"/>
              </a:rPr>
              <a:t>Nam (Network Animator) is an animation tool to graphically represent the network and packet traces. To be able to run a simulation scenario, a network topology must first be created. In ns2, the topology consists of a collection of nodes and links. The simulator object has member functions which enables to create the nodes and define the links between them. The class simulator contains all the basic functions. Since ns was defined to handle the Simulator object, the command $ns is used for using the functions belonging to the simulator class. </a:t>
            </a:r>
            <a:endParaRPr>
              <a:solidFill>
                <a:srgbClr val="273239"/>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lang="en">
                <a:solidFill>
                  <a:srgbClr val="273239"/>
                </a:solidFill>
                <a:highlight>
                  <a:srgbClr val="FFFFFF"/>
                </a:highlight>
                <a:latin typeface="Raleway"/>
                <a:ea typeface="Raleway"/>
                <a:cs typeface="Raleway"/>
                <a:sym typeface="Raleway"/>
              </a:rPr>
              <a:t>Traffic agents (TCP, UDP etc.) and traffic sources (FTP, CBR etc.) must be set up if the node is not a router. It enables to create CBR traffic source using UDP as transport protocol or an FTP traffic source using TCP as a transport protocol. These are done using the NSG2.1 ( Network Scenario Generator ) Jar file. </a:t>
            </a:r>
            <a:endParaRPr>
              <a:solidFill>
                <a:srgbClr val="273239"/>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rPr lang="en">
                <a:solidFill>
                  <a:srgbClr val="273239"/>
                </a:solidFill>
                <a:highlight>
                  <a:srgbClr val="FFFFFF"/>
                </a:highlight>
                <a:latin typeface="Raleway"/>
                <a:ea typeface="Raleway"/>
                <a:cs typeface="Raleway"/>
                <a:sym typeface="Raleway"/>
              </a:rPr>
              <a:t>Once the Network has been generated using NSG2.1, we can view the TCL script in the GUI </a:t>
            </a:r>
            <a:r>
              <a:rPr lang="en">
                <a:solidFill>
                  <a:srgbClr val="273239"/>
                </a:solidFill>
                <a:highlight>
                  <a:srgbClr val="FFFFFF"/>
                </a:highlight>
                <a:latin typeface="Raleway"/>
                <a:ea typeface="Raleway"/>
                <a:cs typeface="Raleway"/>
                <a:sym typeface="Raleway"/>
              </a:rPr>
              <a:t>available</a:t>
            </a:r>
            <a:r>
              <a:rPr lang="en">
                <a:solidFill>
                  <a:srgbClr val="273239"/>
                </a:solidFill>
                <a:highlight>
                  <a:srgbClr val="FFFFFF"/>
                </a:highlight>
                <a:latin typeface="Raleway"/>
                <a:ea typeface="Raleway"/>
                <a:cs typeface="Raleway"/>
                <a:sym typeface="Raleway"/>
              </a:rPr>
              <a:t> over there. Queue/DropTail/PriQueue  is not supported by DSR, we have to go for CMUPriQueue. DSR does not obey the queue model as specified for AODV. DSR supports this queue called CMUPriQueue, it should reflect in the tcl code.</a:t>
            </a:r>
            <a:endParaRPr>
              <a:solidFill>
                <a:srgbClr val="273239"/>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a:solidFill>
                <a:srgbClr val="273239"/>
              </a:solidFill>
              <a:highlight>
                <a:srgbClr val="FFFFFF"/>
              </a:highlight>
              <a:latin typeface="Raleway"/>
              <a:ea typeface="Raleway"/>
              <a:cs typeface="Raleway"/>
              <a:sym typeface="Raleway"/>
            </a:endParaRPr>
          </a:p>
          <a:p>
            <a:pPr indent="0" lvl="0" marL="0" rtl="0" algn="just">
              <a:lnSpc>
                <a:spcPct val="150000"/>
              </a:lnSpc>
              <a:spcBef>
                <a:spcPts val="0"/>
              </a:spcBef>
              <a:spcAft>
                <a:spcPts val="0"/>
              </a:spcAft>
              <a:buNone/>
            </a:pPr>
            <a:r>
              <a:t/>
            </a:r>
            <a:endParaRPr>
              <a:solidFill>
                <a:srgbClr val="273239"/>
              </a:solidFill>
              <a:highlight>
                <a:srgbClr val="FFFFFF"/>
              </a:highlight>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0" y="1658975"/>
            <a:ext cx="4511524" cy="3484525"/>
          </a:xfrm>
          <a:prstGeom prst="rect">
            <a:avLst/>
          </a:prstGeom>
          <a:noFill/>
          <a:ln>
            <a:noFill/>
          </a:ln>
        </p:spPr>
      </p:pic>
      <p:pic>
        <p:nvPicPr>
          <p:cNvPr id="138" name="Google Shape;138;p24"/>
          <p:cNvPicPr preferRelativeResize="0"/>
          <p:nvPr/>
        </p:nvPicPr>
        <p:blipFill>
          <a:blip r:embed="rId4">
            <a:alphaModFix/>
          </a:blip>
          <a:stretch>
            <a:fillRect/>
          </a:stretch>
        </p:blipFill>
        <p:spPr>
          <a:xfrm>
            <a:off x="4632463" y="1672925"/>
            <a:ext cx="4511526" cy="3456613"/>
          </a:xfrm>
          <a:prstGeom prst="rect">
            <a:avLst/>
          </a:prstGeom>
          <a:noFill/>
          <a:ln>
            <a:noFill/>
          </a:ln>
        </p:spPr>
      </p:pic>
      <p:sp>
        <p:nvSpPr>
          <p:cNvPr id="139" name="Google Shape;139;p24"/>
          <p:cNvSpPr txBox="1"/>
          <p:nvPr/>
        </p:nvSpPr>
        <p:spPr>
          <a:xfrm>
            <a:off x="199650" y="256700"/>
            <a:ext cx="87447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Raleway"/>
                <a:ea typeface="Raleway"/>
                <a:cs typeface="Raleway"/>
                <a:sym typeface="Raleway"/>
              </a:rPr>
              <a:t>As seen in the GUI, Create a network with varying number of mobile nodes and </a:t>
            </a:r>
            <a:r>
              <a:rPr lang="en" sz="1200">
                <a:solidFill>
                  <a:schemeClr val="lt1"/>
                </a:solidFill>
                <a:latin typeface="Raleway"/>
                <a:ea typeface="Raleway"/>
                <a:cs typeface="Raleway"/>
                <a:sym typeface="Raleway"/>
              </a:rPr>
              <a:t>the</a:t>
            </a:r>
            <a:r>
              <a:rPr lang="en" sz="1200">
                <a:solidFill>
                  <a:schemeClr val="lt1"/>
                </a:solidFill>
                <a:latin typeface="Raleway"/>
                <a:ea typeface="Raleway"/>
                <a:cs typeface="Raleway"/>
                <a:sym typeface="Raleway"/>
              </a:rPr>
              <a:t> nodes are moving with a interference of certain meters and transmission range is defined, and other parameters are defined in the interface itself. Initially (25 nodes), OLSR outperforms AODV because it is proactive in nature and creates routes in advance, whereas AODV wastes some time in creating routes. The overhead of OLSR is small for smaller topologies, however, for larger topologies the significantly large routing overhead of OLSR degrades performance, creating interference in the network and causing loss of packets. These are detailed in the </a:t>
            </a:r>
            <a:r>
              <a:rPr lang="en" sz="1200">
                <a:solidFill>
                  <a:schemeClr val="lt1"/>
                </a:solidFill>
                <a:latin typeface="Raleway"/>
                <a:ea typeface="Raleway"/>
                <a:cs typeface="Raleway"/>
                <a:sym typeface="Raleway"/>
              </a:rPr>
              <a:t>graphs</a:t>
            </a:r>
            <a:r>
              <a:rPr lang="en" sz="1200">
                <a:solidFill>
                  <a:schemeClr val="lt1"/>
                </a:solidFill>
                <a:latin typeface="Raleway"/>
                <a:ea typeface="Raleway"/>
                <a:cs typeface="Raleway"/>
                <a:sym typeface="Raleway"/>
              </a:rPr>
              <a:t> in the below slides. </a:t>
            </a:r>
            <a:endParaRPr sz="1200">
              <a:solidFill>
                <a:schemeClr val="lt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308275" y="1067625"/>
            <a:ext cx="4813149" cy="3664850"/>
          </a:xfrm>
          <a:prstGeom prst="rect">
            <a:avLst/>
          </a:prstGeom>
          <a:noFill/>
          <a:ln>
            <a:noFill/>
          </a:ln>
        </p:spPr>
      </p:pic>
      <p:sp>
        <p:nvSpPr>
          <p:cNvPr id="145" name="Google Shape;145;p25"/>
          <p:cNvSpPr txBox="1"/>
          <p:nvPr/>
        </p:nvSpPr>
        <p:spPr>
          <a:xfrm>
            <a:off x="5254450" y="1048300"/>
            <a:ext cx="3564300" cy="370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lt1"/>
              </a:solidFill>
              <a:latin typeface="Raleway"/>
              <a:ea typeface="Raleway"/>
              <a:cs typeface="Raleway"/>
              <a:sym typeface="Raleway"/>
            </a:endParaRPr>
          </a:p>
          <a:p>
            <a:pPr indent="0" lvl="0" marL="0" rtl="0" algn="just">
              <a:lnSpc>
                <a:spcPct val="130000"/>
              </a:lnSpc>
              <a:spcBef>
                <a:spcPts val="0"/>
              </a:spcBef>
              <a:spcAft>
                <a:spcPts val="0"/>
              </a:spcAft>
              <a:buNone/>
            </a:pPr>
            <a:r>
              <a:rPr lang="en" sz="1200">
                <a:solidFill>
                  <a:schemeClr val="lt1"/>
                </a:solidFill>
                <a:latin typeface="Raleway"/>
                <a:ea typeface="Raleway"/>
                <a:cs typeface="Raleway"/>
                <a:sym typeface="Raleway"/>
              </a:rPr>
              <a:t>The popular Two-Ray Ground radio propagation model is used to model the wireless communication. An Omni directional antenna transmits and receives signals equally, in all directions. That is, an Omnidirectional antenna transmits signals in a 360⁰ angle. The source, destination and next hop nodes are addressed by using IP addressing, and each nodes in the network maintains a routing table that consists the information about neighboring nodes.</a:t>
            </a:r>
            <a:r>
              <a:rPr lang="en" sz="1200">
                <a:solidFill>
                  <a:schemeClr val="lt1"/>
                </a:solidFill>
                <a:latin typeface="Raleway"/>
                <a:ea typeface="Raleway"/>
                <a:cs typeface="Raleway"/>
                <a:sym typeface="Raleway"/>
              </a:rPr>
              <a:t> AODV supports multicasting as well as unicasting within a uniform framework. Each route has a lifetime after which the route expires if it is not used. </a:t>
            </a:r>
            <a:endParaRPr sz="1200">
              <a:solidFill>
                <a:schemeClr val="lt1"/>
              </a:solidFill>
              <a:latin typeface="Raleway"/>
              <a:ea typeface="Raleway"/>
              <a:cs typeface="Raleway"/>
              <a:sym typeface="Raleway"/>
            </a:endParaRPr>
          </a:p>
        </p:txBody>
      </p:sp>
      <p:sp>
        <p:nvSpPr>
          <p:cNvPr id="146" name="Google Shape;146;p25"/>
          <p:cNvSpPr txBox="1"/>
          <p:nvPr/>
        </p:nvSpPr>
        <p:spPr>
          <a:xfrm>
            <a:off x="749900" y="205625"/>
            <a:ext cx="768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Lato"/>
                <a:ea typeface="Lato"/>
                <a:cs typeface="Lato"/>
                <a:sym typeface="Lato"/>
              </a:rPr>
              <a:t>A Snapshot of the Simulation of AODV in NAM for 17 Mobile Nodes </a:t>
            </a:r>
            <a:endParaRPr b="1" sz="1800">
              <a:solidFill>
                <a:schemeClr val="lt1"/>
              </a:solidFill>
              <a:latin typeface="Lato"/>
              <a:ea typeface="Lato"/>
              <a:cs typeface="Lato"/>
              <a:sym typeface="Lato"/>
            </a:endParaRPr>
          </a:p>
          <a:p>
            <a:pPr indent="0" lvl="0" marL="0" rtl="0" algn="ctr">
              <a:spcBef>
                <a:spcPts val="0"/>
              </a:spcBef>
              <a:spcAft>
                <a:spcPts val="0"/>
              </a:spcAft>
              <a:buNone/>
            </a:pPr>
            <a:r>
              <a:rPr b="1" lang="en" sz="1800">
                <a:solidFill>
                  <a:schemeClr val="lt1"/>
                </a:solidFill>
                <a:latin typeface="Lato"/>
                <a:ea typeface="Lato"/>
                <a:cs typeface="Lato"/>
                <a:sym typeface="Lato"/>
              </a:rPr>
              <a:t>( Small number, to analyze the </a:t>
            </a:r>
            <a:r>
              <a:rPr b="1" lang="en" sz="1800">
                <a:solidFill>
                  <a:schemeClr val="lt1"/>
                </a:solidFill>
                <a:latin typeface="Lato"/>
                <a:ea typeface="Lato"/>
                <a:cs typeface="Lato"/>
                <a:sym typeface="Lato"/>
              </a:rPr>
              <a:t>performance</a:t>
            </a:r>
            <a:r>
              <a:rPr b="1" lang="en" sz="1800">
                <a:solidFill>
                  <a:schemeClr val="lt1"/>
                </a:solidFill>
                <a:latin typeface="Lato"/>
                <a:ea typeface="Lato"/>
                <a:cs typeface="Lato"/>
                <a:sym typeface="Lato"/>
              </a:rPr>
              <a:t> of AODV )</a:t>
            </a:r>
            <a:endParaRPr b="1" sz="18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6"/>
          <p:cNvSpPr txBox="1"/>
          <p:nvPr>
            <p:ph idx="2" type="body"/>
          </p:nvPr>
        </p:nvSpPr>
        <p:spPr>
          <a:xfrm>
            <a:off x="4939500" y="929550"/>
            <a:ext cx="3837000" cy="3489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sz="1300">
                <a:latin typeface="Raleway"/>
                <a:ea typeface="Raleway"/>
                <a:cs typeface="Raleway"/>
                <a:sym typeface="Raleway"/>
              </a:rPr>
              <a:t>Mobility models are used describe the movement pattern of mobile nodes in an ad hoc network. As the location, velocity and acceleration change over time with the change in movement of the nodes. Since mobility patterns play a vital role in determining the protocol performance, it is important for mobility models to simulate the movement pattern of targeted network in a reasonable way. When the network is relatively stable, incremental updates are sent to avoid extra traffic and full dump are relatively infrequent. In a fast-changing network, incremental packets can grow big so full dumps will be more frequent.</a:t>
            </a:r>
            <a:endParaRPr sz="1300">
              <a:latin typeface="Raleway"/>
              <a:ea typeface="Raleway"/>
              <a:cs typeface="Raleway"/>
              <a:sym typeface="Raleway"/>
            </a:endParaRPr>
          </a:p>
        </p:txBody>
      </p:sp>
      <p:pic>
        <p:nvPicPr>
          <p:cNvPr id="152" name="Google Shape;152;p26"/>
          <p:cNvPicPr preferRelativeResize="0"/>
          <p:nvPr/>
        </p:nvPicPr>
        <p:blipFill>
          <a:blip r:embed="rId3">
            <a:alphaModFix/>
          </a:blip>
          <a:stretch>
            <a:fillRect/>
          </a:stretch>
        </p:blipFill>
        <p:spPr>
          <a:xfrm>
            <a:off x="86950" y="1014200"/>
            <a:ext cx="4387276" cy="3346900"/>
          </a:xfrm>
          <a:prstGeom prst="rect">
            <a:avLst/>
          </a:prstGeom>
          <a:noFill/>
          <a:ln>
            <a:noFill/>
          </a:ln>
        </p:spPr>
      </p:pic>
      <p:sp>
        <p:nvSpPr>
          <p:cNvPr id="153" name="Google Shape;153;p26"/>
          <p:cNvSpPr txBox="1"/>
          <p:nvPr/>
        </p:nvSpPr>
        <p:spPr>
          <a:xfrm>
            <a:off x="786175" y="190650"/>
            <a:ext cx="7849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b="1" lang="en" sz="1800">
                <a:solidFill>
                  <a:schemeClr val="lt1"/>
                </a:solidFill>
                <a:latin typeface="Lato"/>
                <a:ea typeface="Lato"/>
                <a:cs typeface="Lato"/>
                <a:sym typeface="Lato"/>
              </a:rPr>
              <a:t>A Snapshot of the Simulation of DSDV in NAM for 17 Mobile Nodes </a:t>
            </a:r>
            <a:endParaRPr b="1" sz="1800">
              <a:solidFill>
                <a:schemeClr val="lt1"/>
              </a:solidFill>
              <a:latin typeface="Lato"/>
              <a:ea typeface="Lato"/>
              <a:cs typeface="Lato"/>
              <a:sym typeface="Lato"/>
            </a:endParaRPr>
          </a:p>
          <a:p>
            <a:pPr indent="0" lvl="0" marL="0" rtl="0" algn="ctr">
              <a:spcBef>
                <a:spcPts val="0"/>
              </a:spcBef>
              <a:spcAft>
                <a:spcPts val="0"/>
              </a:spcAft>
              <a:buClr>
                <a:schemeClr val="dk2"/>
              </a:buClr>
              <a:buSzPts val="1100"/>
              <a:buFont typeface="Arial"/>
              <a:buNone/>
            </a:pPr>
            <a:r>
              <a:rPr b="1" lang="en" sz="1800">
                <a:solidFill>
                  <a:schemeClr val="lt1"/>
                </a:solidFill>
                <a:latin typeface="Lato"/>
                <a:ea typeface="Lato"/>
                <a:cs typeface="Lato"/>
                <a:sym typeface="Lato"/>
              </a:rPr>
              <a:t>( Small number, to analyze the performance of DSDV )</a:t>
            </a:r>
            <a:endParaRPr b="1">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4656650" y="1678675"/>
            <a:ext cx="4219752" cy="3266799"/>
          </a:xfrm>
          <a:prstGeom prst="rect">
            <a:avLst/>
          </a:prstGeom>
          <a:noFill/>
          <a:ln>
            <a:noFill/>
          </a:ln>
        </p:spPr>
      </p:pic>
      <p:sp>
        <p:nvSpPr>
          <p:cNvPr id="159" name="Google Shape;159;p27"/>
          <p:cNvSpPr txBox="1"/>
          <p:nvPr/>
        </p:nvSpPr>
        <p:spPr>
          <a:xfrm>
            <a:off x="279291" y="385975"/>
            <a:ext cx="8585400" cy="145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chemeClr val="lt1"/>
                </a:solidFill>
                <a:latin typeface="Lato"/>
                <a:ea typeface="Lato"/>
                <a:cs typeface="Lato"/>
                <a:sym typeface="Lato"/>
              </a:rPr>
              <a:t>A</a:t>
            </a:r>
            <a:r>
              <a:rPr lang="en" sz="1300">
                <a:solidFill>
                  <a:schemeClr val="lt1"/>
                </a:solidFill>
                <a:latin typeface="Lato"/>
                <a:ea typeface="Lato"/>
                <a:cs typeface="Lato"/>
                <a:sym typeface="Lato"/>
              </a:rPr>
              <a:t> Snapshot of the Simulation of DSRin NAM for 17 Mobile Nodes . Consider a source node that does not have a route to the destination. When it has data packets to be sent to that destination, it initiates a RouteRequest packet. This RouteRequest is flooded throughout the network. Each node, upon receiving a RouteRequest packet, rebroadcasts the packet to its neighbors if it has not forwarded it already, provided that the node is not the destination node and that the packet’s time to live (TTL) counter has not been exceeded.</a:t>
            </a:r>
            <a:endParaRPr sz="900">
              <a:solidFill>
                <a:schemeClr val="dk2"/>
              </a:solidFill>
              <a:latin typeface="Lato"/>
              <a:ea typeface="Lato"/>
              <a:cs typeface="Lato"/>
              <a:sym typeface="Lato"/>
            </a:endParaRPr>
          </a:p>
          <a:p>
            <a:pPr indent="0" lvl="0" marL="0" rtl="0" algn="just">
              <a:spcBef>
                <a:spcPts val="0"/>
              </a:spcBef>
              <a:spcAft>
                <a:spcPts val="0"/>
              </a:spcAft>
              <a:buNone/>
            </a:pPr>
            <a:r>
              <a:t/>
            </a:r>
            <a:endParaRPr sz="800">
              <a:solidFill>
                <a:schemeClr val="lt1"/>
              </a:solidFill>
              <a:latin typeface="Lato"/>
              <a:ea typeface="Lato"/>
              <a:cs typeface="Lato"/>
              <a:sym typeface="Lato"/>
            </a:endParaRPr>
          </a:p>
        </p:txBody>
      </p:sp>
      <p:pic>
        <p:nvPicPr>
          <p:cNvPr id="160" name="Google Shape;160;p27"/>
          <p:cNvPicPr preferRelativeResize="0"/>
          <p:nvPr/>
        </p:nvPicPr>
        <p:blipFill>
          <a:blip r:embed="rId4">
            <a:alphaModFix/>
          </a:blip>
          <a:stretch>
            <a:fillRect/>
          </a:stretch>
        </p:blipFill>
        <p:spPr>
          <a:xfrm>
            <a:off x="71045" y="1678675"/>
            <a:ext cx="4264975" cy="32667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490525" y="712150"/>
            <a:ext cx="8128800" cy="383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MANET ROUTING PROTOCOL COMPARISON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335100" y="507125"/>
            <a:ext cx="8473800" cy="13404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1200"/>
              </a:spcAft>
              <a:buNone/>
            </a:pPr>
            <a:r>
              <a:rPr lang="en"/>
              <a:t>Residual Energy=Total Energy-energy consumed and  Total energy consumed(ith node)=energy consumed(ith node). In case of DSDV, even though network is idle it requires a continuous update of its routing table which consumes battery power and little amount of bandwidth. Energy consumption is less in AODV than DSDV protocol, as observed since Residual energy for AODV is the highest. The performance of AODV is better than DSR  in terms of throughput, which is the rate of successfully transmitted data per second in the network during the simulation. For Corresponding  Data Click </a:t>
            </a:r>
            <a:r>
              <a:rPr lang="en" u="sng">
                <a:solidFill>
                  <a:schemeClr val="dk1"/>
                </a:solidFill>
                <a:hlinkClick r:id="rId3">
                  <a:extLst>
                    <a:ext uri="{A12FA001-AC4F-418D-AE19-62706E023703}">
                      <ahyp:hlinkClr val="tx"/>
                    </a:ext>
                  </a:extLst>
                </a:hlinkClick>
              </a:rPr>
              <a:t>here</a:t>
            </a:r>
            <a:r>
              <a:rPr lang="en">
                <a:solidFill>
                  <a:schemeClr val="dk1"/>
                </a:solidFill>
              </a:rPr>
              <a:t>.</a:t>
            </a:r>
            <a:r>
              <a:rPr lang="en"/>
              <a:t> </a:t>
            </a:r>
            <a:endParaRPr/>
          </a:p>
        </p:txBody>
      </p:sp>
      <p:pic>
        <p:nvPicPr>
          <p:cNvPr id="171" name="Google Shape;171;p29"/>
          <p:cNvPicPr preferRelativeResize="0"/>
          <p:nvPr/>
        </p:nvPicPr>
        <p:blipFill rotWithShape="1">
          <a:blip r:embed="rId4">
            <a:alphaModFix/>
          </a:blip>
          <a:srcRect b="2057" l="1976" r="1600" t="17576"/>
          <a:stretch/>
        </p:blipFill>
        <p:spPr>
          <a:xfrm>
            <a:off x="4773750" y="1847513"/>
            <a:ext cx="4370250" cy="3187149"/>
          </a:xfrm>
          <a:prstGeom prst="rect">
            <a:avLst/>
          </a:prstGeom>
          <a:noFill/>
          <a:ln>
            <a:noFill/>
          </a:ln>
        </p:spPr>
      </p:pic>
      <p:pic>
        <p:nvPicPr>
          <p:cNvPr id="172" name="Google Shape;172;p29"/>
          <p:cNvPicPr preferRelativeResize="0"/>
          <p:nvPr/>
        </p:nvPicPr>
        <p:blipFill rotWithShape="1">
          <a:blip r:embed="rId5">
            <a:alphaModFix/>
          </a:blip>
          <a:srcRect b="2110" l="1669" r="2910" t="19995"/>
          <a:stretch/>
        </p:blipFill>
        <p:spPr>
          <a:xfrm>
            <a:off x="205625" y="2056200"/>
            <a:ext cx="4187450" cy="2866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9500" y="462500"/>
            <a:ext cx="6281700" cy="57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DSDV VS DSR</a:t>
            </a:r>
            <a:endParaRPr/>
          </a:p>
        </p:txBody>
      </p:sp>
      <p:sp>
        <p:nvSpPr>
          <p:cNvPr id="178" name="Google Shape;178;p30"/>
          <p:cNvSpPr txBox="1"/>
          <p:nvPr>
            <p:ph idx="1" type="body"/>
          </p:nvPr>
        </p:nvSpPr>
        <p:spPr>
          <a:xfrm>
            <a:off x="319500" y="1093175"/>
            <a:ext cx="3772800" cy="35598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600"/>
              <a:t>Packet receiving statistic were performed for several propagation delays in case of DSDV AND DSR protocols, whose nature of packet variation becomes as in shown graph. </a:t>
            </a:r>
            <a:endParaRPr sz="1600"/>
          </a:p>
          <a:p>
            <a:pPr indent="0" lvl="0" marL="0" rtl="0" algn="just">
              <a:lnSpc>
                <a:spcPct val="100000"/>
              </a:lnSpc>
              <a:spcBef>
                <a:spcPts val="1200"/>
              </a:spcBef>
              <a:spcAft>
                <a:spcPts val="0"/>
              </a:spcAft>
              <a:buClr>
                <a:schemeClr val="dk2"/>
              </a:buClr>
              <a:buSzPts val="1100"/>
              <a:buFont typeface="Arial"/>
              <a:buNone/>
            </a:pPr>
            <a:r>
              <a:rPr lang="en" sz="1600"/>
              <a:t>DSR perform better when the propagation delay of nodes increases because nodes become more stationary will lead to more stable path from source to destination. DSR is superior to DSDV  especially when the node’s propagation delay begins to rise.</a:t>
            </a:r>
            <a:endParaRPr sz="1600"/>
          </a:p>
          <a:p>
            <a:pPr indent="0" lvl="0" marL="0" rtl="0" algn="l">
              <a:lnSpc>
                <a:spcPct val="115000"/>
              </a:lnSpc>
              <a:spcBef>
                <a:spcPts val="1200"/>
              </a:spcBef>
              <a:spcAft>
                <a:spcPts val="1200"/>
              </a:spcAft>
              <a:buNone/>
            </a:pPr>
            <a:r>
              <a:t/>
            </a:r>
            <a:endParaRPr/>
          </a:p>
        </p:txBody>
      </p:sp>
      <p:sp>
        <p:nvSpPr>
          <p:cNvPr id="179" name="Google Shape;179;p30"/>
          <p:cNvSpPr txBox="1"/>
          <p:nvPr/>
        </p:nvSpPr>
        <p:spPr>
          <a:xfrm>
            <a:off x="5395775" y="4204500"/>
            <a:ext cx="27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0" name="Google Shape;180;p30"/>
          <p:cNvPicPr preferRelativeResize="0"/>
          <p:nvPr/>
        </p:nvPicPr>
        <p:blipFill>
          <a:blip r:embed="rId3">
            <a:alphaModFix/>
          </a:blip>
          <a:stretch>
            <a:fillRect/>
          </a:stretch>
        </p:blipFill>
        <p:spPr>
          <a:xfrm>
            <a:off x="4244700" y="1189400"/>
            <a:ext cx="4553723" cy="3415300"/>
          </a:xfrm>
          <a:prstGeom prst="rect">
            <a:avLst/>
          </a:prstGeom>
          <a:noFill/>
          <a:ln>
            <a:noFill/>
          </a:ln>
        </p:spPr>
      </p:pic>
      <p:sp>
        <p:nvSpPr>
          <p:cNvPr id="181" name="Google Shape;181;p30"/>
          <p:cNvSpPr txBox="1"/>
          <p:nvPr/>
        </p:nvSpPr>
        <p:spPr>
          <a:xfrm>
            <a:off x="5078950" y="4652975"/>
            <a:ext cx="31947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600"/>
              </a:spcAft>
              <a:buClr>
                <a:schemeClr val="dk2"/>
              </a:buClr>
              <a:buSzPts val="1100"/>
              <a:buFont typeface="Arial"/>
              <a:buNone/>
            </a:pPr>
            <a:r>
              <a:rPr lang="en" sz="1200">
                <a:solidFill>
                  <a:schemeClr val="dk2"/>
                </a:solidFill>
                <a:latin typeface="Lato"/>
                <a:ea typeface="Lato"/>
                <a:cs typeface="Lato"/>
                <a:sym typeface="Lato"/>
              </a:rPr>
              <a:t>For Corresponding  Data Click </a:t>
            </a:r>
            <a:r>
              <a:rPr lang="en" sz="1200" u="sng">
                <a:solidFill>
                  <a:schemeClr val="dk1"/>
                </a:solidFill>
                <a:latin typeface="Lato"/>
                <a:ea typeface="Lato"/>
                <a:cs typeface="Lato"/>
                <a:sym typeface="Lato"/>
                <a:hlinkClick r:id="rId4">
                  <a:extLst>
                    <a:ext uri="{A12FA001-AC4F-418D-AE19-62706E023703}">
                      <ahyp:hlinkClr val="tx"/>
                    </a:ext>
                  </a:extLst>
                </a:hlinkClick>
              </a:rPr>
              <a:t>here</a:t>
            </a:r>
            <a:r>
              <a:rPr lang="en" sz="1200">
                <a:solidFill>
                  <a:schemeClr val="dk2"/>
                </a:solidFill>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9500" y="462500"/>
            <a:ext cx="6281700" cy="57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AODV VS OLSR</a:t>
            </a:r>
            <a:endParaRPr/>
          </a:p>
        </p:txBody>
      </p:sp>
      <p:sp>
        <p:nvSpPr>
          <p:cNvPr id="187" name="Google Shape;187;p31"/>
          <p:cNvSpPr txBox="1"/>
          <p:nvPr>
            <p:ph idx="1" type="body"/>
          </p:nvPr>
        </p:nvSpPr>
        <p:spPr>
          <a:xfrm>
            <a:off x="319500" y="1093175"/>
            <a:ext cx="3772800" cy="3559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The packet </a:t>
            </a:r>
            <a:r>
              <a:rPr lang="en" sz="1600"/>
              <a:t>receive</a:t>
            </a:r>
            <a:r>
              <a:rPr lang="en" sz="1600"/>
              <a:t>  rate of AODV is greater than OLSR.  But as observed, at high mobility both behave the same. </a:t>
            </a:r>
            <a:endParaRPr sz="1600"/>
          </a:p>
          <a:p>
            <a:pPr indent="0" lvl="0" marL="0" rtl="0" algn="just">
              <a:spcBef>
                <a:spcPts val="1200"/>
              </a:spcBef>
              <a:spcAft>
                <a:spcPts val="0"/>
              </a:spcAft>
              <a:buNone/>
            </a:pPr>
            <a:r>
              <a:rPr lang="en" sz="1600"/>
              <a:t>Protocol which has high receive rate is considered to be a better protocol as it denotes the number of packets received by a destination.</a:t>
            </a:r>
            <a:endParaRPr sz="1600"/>
          </a:p>
          <a:p>
            <a:pPr indent="0" lvl="0" marL="0" rtl="0" algn="just">
              <a:spcBef>
                <a:spcPts val="1200"/>
              </a:spcBef>
              <a:spcAft>
                <a:spcPts val="1200"/>
              </a:spcAft>
              <a:buNone/>
            </a:pPr>
            <a:r>
              <a:rPr lang="en" sz="1600"/>
              <a:t>As OLSR must maintain up-to-date information at anytime, it decreases the network performance as more network overhead is needed. </a:t>
            </a:r>
            <a:endParaRPr sz="1600"/>
          </a:p>
        </p:txBody>
      </p:sp>
      <p:sp>
        <p:nvSpPr>
          <p:cNvPr id="188" name="Google Shape;188;p31"/>
          <p:cNvSpPr txBox="1"/>
          <p:nvPr/>
        </p:nvSpPr>
        <p:spPr>
          <a:xfrm>
            <a:off x="5395775" y="4204500"/>
            <a:ext cx="27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9" name="Google Shape;189;p31"/>
          <p:cNvPicPr preferRelativeResize="0"/>
          <p:nvPr/>
        </p:nvPicPr>
        <p:blipFill>
          <a:blip r:embed="rId3">
            <a:alphaModFix/>
          </a:blip>
          <a:stretch>
            <a:fillRect/>
          </a:stretch>
        </p:blipFill>
        <p:spPr>
          <a:xfrm>
            <a:off x="4238225" y="975550"/>
            <a:ext cx="4838875" cy="3629150"/>
          </a:xfrm>
          <a:prstGeom prst="rect">
            <a:avLst/>
          </a:prstGeom>
          <a:noFill/>
          <a:ln>
            <a:noFill/>
          </a:ln>
        </p:spPr>
      </p:pic>
      <p:sp>
        <p:nvSpPr>
          <p:cNvPr id="190" name="Google Shape;190;p31"/>
          <p:cNvSpPr txBox="1"/>
          <p:nvPr/>
        </p:nvSpPr>
        <p:spPr>
          <a:xfrm>
            <a:off x="5107075" y="4652975"/>
            <a:ext cx="34722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600"/>
              </a:spcAft>
              <a:buClr>
                <a:schemeClr val="dk2"/>
              </a:buClr>
              <a:buSzPts val="1100"/>
              <a:buFont typeface="Arial"/>
              <a:buNone/>
            </a:pPr>
            <a:r>
              <a:rPr lang="en" sz="1200">
                <a:solidFill>
                  <a:schemeClr val="dk2"/>
                </a:solidFill>
                <a:latin typeface="Lato"/>
                <a:ea typeface="Lato"/>
                <a:cs typeface="Lato"/>
                <a:sym typeface="Lato"/>
              </a:rPr>
              <a:t>For Corresponding  Data Click </a:t>
            </a:r>
            <a:r>
              <a:rPr lang="en" sz="1200" u="sng">
                <a:solidFill>
                  <a:schemeClr val="dk1"/>
                </a:solidFill>
                <a:latin typeface="Lato"/>
                <a:ea typeface="Lato"/>
                <a:cs typeface="Lato"/>
                <a:sym typeface="Lato"/>
                <a:hlinkClick r:id="rId4">
                  <a:extLst>
                    <a:ext uri="{A12FA001-AC4F-418D-AE19-62706E023703}">
                      <ahyp:hlinkClr val="tx"/>
                    </a:ext>
                  </a:extLst>
                </a:hlinkClick>
              </a:rPr>
              <a:t>here</a:t>
            </a:r>
            <a:r>
              <a:rPr lang="en" sz="1200">
                <a:solidFill>
                  <a:schemeClr val="dk1"/>
                </a:solidFill>
                <a:latin typeface="Lato"/>
                <a:ea typeface="Lato"/>
                <a:cs typeface="Lato"/>
                <a:sym typeface="Lato"/>
              </a:rPr>
              <a:t>.</a:t>
            </a:r>
            <a:r>
              <a:rPr lang="en" sz="1200">
                <a:solidFill>
                  <a:schemeClr val="dk2"/>
                </a:solidFill>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265500" y="476500"/>
            <a:ext cx="4045200" cy="428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Team</a:t>
            </a:r>
            <a:endParaRPr>
              <a:solidFill>
                <a:schemeClr val="dk2"/>
              </a:solidFill>
            </a:endParaRPr>
          </a:p>
          <a:p>
            <a:pPr indent="0" lvl="0" marL="0" rtl="0" algn="ctr">
              <a:spcBef>
                <a:spcPts val="0"/>
              </a:spcBef>
              <a:spcAft>
                <a:spcPts val="0"/>
              </a:spcAft>
              <a:buNone/>
            </a:pPr>
            <a:r>
              <a:rPr lang="en">
                <a:solidFill>
                  <a:schemeClr val="dk2"/>
                </a:solidFill>
              </a:rPr>
              <a:t>Members</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Clr>
                <a:schemeClr val="dk2"/>
              </a:buClr>
              <a:buSzPts val="1100"/>
              <a:buFont typeface="Arial"/>
              <a:buNone/>
            </a:pPr>
            <a:r>
              <a:rPr lang="en" sz="2500">
                <a:solidFill>
                  <a:schemeClr val="dk2"/>
                </a:solidFill>
              </a:rPr>
              <a:t>Under the guidance of </a:t>
            </a:r>
            <a:endParaRPr sz="2500">
              <a:solidFill>
                <a:schemeClr val="dk2"/>
              </a:solidFill>
            </a:endParaRPr>
          </a:p>
          <a:p>
            <a:pPr indent="0" lvl="0" marL="0" rtl="0" algn="ctr">
              <a:spcBef>
                <a:spcPts val="0"/>
              </a:spcBef>
              <a:spcAft>
                <a:spcPts val="0"/>
              </a:spcAft>
              <a:buClr>
                <a:schemeClr val="dk2"/>
              </a:buClr>
              <a:buSzPts val="1100"/>
              <a:buFont typeface="Arial"/>
              <a:buNone/>
            </a:pPr>
            <a:r>
              <a:rPr lang="en" sz="2500">
                <a:solidFill>
                  <a:schemeClr val="dk2"/>
                </a:solidFill>
              </a:rPr>
              <a:t>Dr. P. Varalakshmi</a:t>
            </a:r>
            <a:endParaRPr sz="2500">
              <a:solidFill>
                <a:schemeClr val="dk2"/>
              </a:solidFill>
            </a:endParaRPr>
          </a:p>
          <a:p>
            <a:pPr indent="0" lvl="0" marL="0" rtl="0" algn="ctr">
              <a:spcBef>
                <a:spcPts val="0"/>
              </a:spcBef>
              <a:spcAft>
                <a:spcPts val="0"/>
              </a:spcAft>
              <a:buNone/>
            </a:pPr>
            <a:r>
              <a:t/>
            </a:r>
            <a:endParaRPr>
              <a:solidFill>
                <a:schemeClr val="dk2"/>
              </a:solidFill>
            </a:endParaRPr>
          </a:p>
        </p:txBody>
      </p:sp>
      <p:sp>
        <p:nvSpPr>
          <p:cNvPr id="78" name="Google Shape;78;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b="1" lang="en">
                <a:latin typeface="Raleway"/>
                <a:ea typeface="Raleway"/>
                <a:cs typeface="Raleway"/>
                <a:sym typeface="Raleway"/>
              </a:rPr>
              <a:t>BATCH 1</a:t>
            </a:r>
            <a:endParaRPr b="1">
              <a:latin typeface="Raleway"/>
              <a:ea typeface="Raleway"/>
              <a:cs typeface="Raleway"/>
              <a:sym typeface="Raleway"/>
            </a:endParaRPr>
          </a:p>
          <a:p>
            <a:pPr indent="-323850" lvl="0" marL="457200" rtl="0" algn="l">
              <a:spcBef>
                <a:spcPts val="1200"/>
              </a:spcBef>
              <a:spcAft>
                <a:spcPts val="0"/>
              </a:spcAft>
              <a:buSzPts val="1500"/>
              <a:buFont typeface="Raleway"/>
              <a:buAutoNum type="arabicPeriod"/>
            </a:pPr>
            <a:r>
              <a:rPr lang="en" sz="1500">
                <a:latin typeface="Raleway"/>
                <a:ea typeface="Raleway"/>
                <a:cs typeface="Raleway"/>
                <a:sym typeface="Raleway"/>
              </a:rPr>
              <a:t>N. Hemanth           2019503519</a:t>
            </a:r>
            <a:endParaRPr sz="1500">
              <a:latin typeface="Raleway"/>
              <a:ea typeface="Raleway"/>
              <a:cs typeface="Raleway"/>
              <a:sym typeface="Raleway"/>
            </a:endParaRPr>
          </a:p>
          <a:p>
            <a:pPr indent="-323850" lvl="0" marL="457200" rtl="0" algn="l">
              <a:spcBef>
                <a:spcPts val="0"/>
              </a:spcBef>
              <a:spcAft>
                <a:spcPts val="0"/>
              </a:spcAft>
              <a:buSzPts val="1500"/>
              <a:buFont typeface="Raleway"/>
              <a:buAutoNum type="arabicPeriod"/>
            </a:pPr>
            <a:r>
              <a:rPr lang="en" sz="1500">
                <a:latin typeface="Raleway"/>
                <a:ea typeface="Raleway"/>
                <a:cs typeface="Raleway"/>
                <a:sym typeface="Raleway"/>
              </a:rPr>
              <a:t>P. Ramyaa		    2019503547</a:t>
            </a:r>
            <a:endParaRPr sz="1500">
              <a:latin typeface="Raleway"/>
              <a:ea typeface="Raleway"/>
              <a:cs typeface="Raleway"/>
              <a:sym typeface="Raleway"/>
            </a:endParaRPr>
          </a:p>
          <a:p>
            <a:pPr indent="-323850" lvl="0" marL="457200" rtl="0" algn="l">
              <a:spcBef>
                <a:spcPts val="0"/>
              </a:spcBef>
              <a:spcAft>
                <a:spcPts val="0"/>
              </a:spcAft>
              <a:buSzPts val="1500"/>
              <a:buFont typeface="Raleway"/>
              <a:buAutoNum type="arabicPeriod"/>
            </a:pPr>
            <a:r>
              <a:rPr lang="en" sz="1500">
                <a:latin typeface="Raleway"/>
                <a:ea typeface="Raleway"/>
                <a:cs typeface="Raleway"/>
                <a:sym typeface="Raleway"/>
              </a:rPr>
              <a:t>G V. Sudharsan     2019503565</a:t>
            </a:r>
            <a:endParaRPr sz="1500">
              <a:latin typeface="Raleway"/>
              <a:ea typeface="Raleway"/>
              <a:cs typeface="Raleway"/>
              <a:sym typeface="Raleway"/>
            </a:endParaRPr>
          </a:p>
          <a:p>
            <a:pPr indent="0" lvl="0" marL="0" rtl="0" algn="l">
              <a:spcBef>
                <a:spcPts val="1200"/>
              </a:spcBef>
              <a:spcAft>
                <a:spcPts val="1200"/>
              </a:spcAft>
              <a:buNone/>
            </a:pPr>
            <a:r>
              <a:t/>
            </a:r>
            <a:endParaRPr sz="15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nvSpPr>
        <p:spPr>
          <a:xfrm>
            <a:off x="5398650" y="1307300"/>
            <a:ext cx="3088800" cy="2385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aleway"/>
                <a:ea typeface="Raleway"/>
                <a:cs typeface="Raleway"/>
                <a:sym typeface="Raleway"/>
              </a:rPr>
              <a:t>As we see the graph given here , we can infer that DSDV has high average end to end delay followed by AODV and then DSR which has the least. The performance of DSDV is degrading due to increase in the number of nodes the load of exchange of routing tables becomes high and the frequency of exchange also increases due to the mobility of nodes. </a:t>
            </a:r>
            <a:endParaRPr sz="1300">
              <a:latin typeface="Raleway"/>
              <a:ea typeface="Raleway"/>
              <a:cs typeface="Raleway"/>
              <a:sym typeface="Raleway"/>
            </a:endParaRPr>
          </a:p>
        </p:txBody>
      </p:sp>
      <p:pic>
        <p:nvPicPr>
          <p:cNvPr id="196" name="Google Shape;196;p32" title="Chart"/>
          <p:cNvPicPr preferRelativeResize="0"/>
          <p:nvPr/>
        </p:nvPicPr>
        <p:blipFill>
          <a:blip r:embed="rId3">
            <a:alphaModFix/>
          </a:blip>
          <a:stretch>
            <a:fillRect/>
          </a:stretch>
        </p:blipFill>
        <p:spPr>
          <a:xfrm>
            <a:off x="108600" y="1001250"/>
            <a:ext cx="5093851" cy="3141012"/>
          </a:xfrm>
          <a:prstGeom prst="rect">
            <a:avLst/>
          </a:prstGeom>
          <a:noFill/>
          <a:ln>
            <a:noFill/>
          </a:ln>
        </p:spPr>
      </p:pic>
      <p:sp>
        <p:nvSpPr>
          <p:cNvPr id="197" name="Google Shape;197;p32"/>
          <p:cNvSpPr txBox="1"/>
          <p:nvPr/>
        </p:nvSpPr>
        <p:spPr>
          <a:xfrm>
            <a:off x="1635575" y="414225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600"/>
              </a:spcAft>
              <a:buNone/>
            </a:pPr>
            <a:r>
              <a:rPr lang="en" sz="1200">
                <a:solidFill>
                  <a:schemeClr val="dk2"/>
                </a:solidFill>
                <a:latin typeface="Lato"/>
                <a:ea typeface="Lato"/>
                <a:cs typeface="Lato"/>
                <a:sym typeface="Lato"/>
              </a:rPr>
              <a:t>For Corresponding  Data Click </a:t>
            </a:r>
            <a:r>
              <a:rPr lang="en" sz="1200" u="sng">
                <a:solidFill>
                  <a:schemeClr val="dk1"/>
                </a:solidFill>
                <a:latin typeface="Lato"/>
                <a:ea typeface="Lato"/>
                <a:cs typeface="Lato"/>
                <a:sym typeface="Lato"/>
                <a:hlinkClick r:id="rId4">
                  <a:extLst>
                    <a:ext uri="{A12FA001-AC4F-418D-AE19-62706E023703}">
                      <ahyp:hlinkClr val="tx"/>
                    </a:ext>
                  </a:extLst>
                </a:hlinkClick>
              </a:rPr>
              <a:t>here</a:t>
            </a:r>
            <a:r>
              <a:rPr lang="en" sz="1200" u="sng">
                <a:solidFill>
                  <a:schemeClr val="dk1"/>
                </a:solidFill>
                <a:latin typeface="Lato"/>
                <a:ea typeface="Lato"/>
                <a:cs typeface="Lato"/>
                <a:sym typeface="Lato"/>
              </a:rPr>
              <a:t>. </a:t>
            </a:r>
            <a:endParaRPr u="sng">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3">
            <a:alphaModFix/>
          </a:blip>
          <a:stretch>
            <a:fillRect/>
          </a:stretch>
        </p:blipFill>
        <p:spPr>
          <a:xfrm>
            <a:off x="4638950" y="854825"/>
            <a:ext cx="4505051" cy="4288674"/>
          </a:xfrm>
          <a:prstGeom prst="rect">
            <a:avLst/>
          </a:prstGeom>
          <a:noFill/>
          <a:ln>
            <a:noFill/>
          </a:ln>
        </p:spPr>
      </p:pic>
      <p:pic>
        <p:nvPicPr>
          <p:cNvPr id="203" name="Google Shape;203;p33"/>
          <p:cNvPicPr preferRelativeResize="0"/>
          <p:nvPr/>
        </p:nvPicPr>
        <p:blipFill>
          <a:blip r:embed="rId4">
            <a:alphaModFix/>
          </a:blip>
          <a:stretch>
            <a:fillRect/>
          </a:stretch>
        </p:blipFill>
        <p:spPr>
          <a:xfrm>
            <a:off x="0" y="854825"/>
            <a:ext cx="4629825" cy="4288676"/>
          </a:xfrm>
          <a:prstGeom prst="rect">
            <a:avLst/>
          </a:prstGeom>
          <a:noFill/>
          <a:ln>
            <a:noFill/>
          </a:ln>
        </p:spPr>
      </p:pic>
      <p:sp>
        <p:nvSpPr>
          <p:cNvPr id="204" name="Google Shape;204;p33"/>
          <p:cNvSpPr txBox="1"/>
          <p:nvPr/>
        </p:nvSpPr>
        <p:spPr>
          <a:xfrm>
            <a:off x="290275" y="130375"/>
            <a:ext cx="8611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ato"/>
                <a:ea typeface="Lato"/>
                <a:cs typeface="Lato"/>
                <a:sym typeface="Lato"/>
              </a:rPr>
              <a:t>Analysing Packet Loss Ratio, Packet Delivery Ratio, Average Throughput, End to End delay, Total Jitter Delay of different MANET Routing Protocols in NS3 and obtained the results, tabulated </a:t>
            </a:r>
            <a:r>
              <a:rPr lang="en" u="sng">
                <a:solidFill>
                  <a:schemeClr val="dk1"/>
                </a:solidFill>
                <a:latin typeface="Lato"/>
                <a:ea typeface="Lato"/>
                <a:cs typeface="Lato"/>
                <a:sym typeface="Lato"/>
                <a:hlinkClick r:id="rId5">
                  <a:extLst>
                    <a:ext uri="{A12FA001-AC4F-418D-AE19-62706E023703}">
                      <ahyp:hlinkClr val="tx"/>
                    </a:ext>
                  </a:extLst>
                </a:hlinkClick>
              </a:rPr>
              <a:t>here</a:t>
            </a: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34"/>
          <p:cNvSpPr txBox="1"/>
          <p:nvPr/>
        </p:nvSpPr>
        <p:spPr>
          <a:xfrm>
            <a:off x="6152575" y="691550"/>
            <a:ext cx="2773800" cy="334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2"/>
                </a:solidFill>
                <a:latin typeface="Raleway"/>
                <a:ea typeface="Raleway"/>
                <a:cs typeface="Raleway"/>
                <a:sym typeface="Raleway"/>
              </a:rPr>
              <a:t>We calculated the packet receiving rate of MANET network based protocols such as AODV, DSDV, DSR and OLSR. . We simulated these protocols in NS-3 and evaluated the performance characteristics like number of packets per sec, transmission power and receiving rate. </a:t>
            </a:r>
            <a:r>
              <a:rPr lang="en" sz="1200">
                <a:solidFill>
                  <a:schemeClr val="dk2"/>
                </a:solidFill>
                <a:latin typeface="Raleway"/>
                <a:ea typeface="Raleway"/>
                <a:cs typeface="Raleway"/>
                <a:sym typeface="Raleway"/>
              </a:rPr>
              <a:t>Graphs</a:t>
            </a:r>
            <a:r>
              <a:rPr lang="en" sz="1200">
                <a:solidFill>
                  <a:schemeClr val="dk2"/>
                </a:solidFill>
                <a:latin typeface="Raleway"/>
                <a:ea typeface="Raleway"/>
                <a:cs typeface="Raleway"/>
                <a:sym typeface="Raleway"/>
              </a:rPr>
              <a:t> are also plotted for the same and the results show that the OLSR protocol has the maximum packet receiving rate compared to other routing protocols. </a:t>
            </a:r>
            <a:endParaRPr sz="1200">
              <a:solidFill>
                <a:schemeClr val="dk2"/>
              </a:solidFill>
              <a:latin typeface="Raleway"/>
              <a:ea typeface="Raleway"/>
              <a:cs typeface="Raleway"/>
              <a:sym typeface="Raleway"/>
            </a:endParaRPr>
          </a:p>
          <a:p>
            <a:pPr indent="0" lvl="0" marL="0" rtl="0" algn="just">
              <a:lnSpc>
                <a:spcPct val="115000"/>
              </a:lnSpc>
              <a:spcBef>
                <a:spcPts val="0"/>
              </a:spcBef>
              <a:spcAft>
                <a:spcPts val="0"/>
              </a:spcAft>
              <a:buNone/>
            </a:pPr>
            <a:r>
              <a:t/>
            </a:r>
            <a:endParaRPr sz="1200">
              <a:solidFill>
                <a:schemeClr val="dk2"/>
              </a:solidFill>
              <a:latin typeface="Raleway"/>
              <a:ea typeface="Raleway"/>
              <a:cs typeface="Raleway"/>
              <a:sym typeface="Raleway"/>
            </a:endParaRPr>
          </a:p>
          <a:p>
            <a:pPr indent="0" lvl="0" marL="0" rtl="0" algn="just">
              <a:lnSpc>
                <a:spcPct val="115000"/>
              </a:lnSpc>
              <a:spcBef>
                <a:spcPts val="0"/>
              </a:spcBef>
              <a:spcAft>
                <a:spcPts val="0"/>
              </a:spcAft>
              <a:buNone/>
            </a:pPr>
            <a:r>
              <a:rPr lang="en" sz="1200" u="sng">
                <a:solidFill>
                  <a:schemeClr val="dk1"/>
                </a:solidFill>
                <a:latin typeface="Raleway"/>
                <a:ea typeface="Raleway"/>
                <a:cs typeface="Raleway"/>
                <a:sym typeface="Raleway"/>
                <a:hlinkClick r:id="rId3">
                  <a:extLst>
                    <a:ext uri="{A12FA001-AC4F-418D-AE19-62706E023703}">
                      <ahyp:hlinkClr val="tx"/>
                    </a:ext>
                  </a:extLst>
                </a:hlinkClick>
              </a:rPr>
              <a:t>Corresponding data here</a:t>
            </a:r>
            <a:endParaRPr sz="1200">
              <a:solidFill>
                <a:schemeClr val="dk1"/>
              </a:solidFill>
              <a:latin typeface="Raleway"/>
              <a:ea typeface="Raleway"/>
              <a:cs typeface="Raleway"/>
              <a:sym typeface="Raleway"/>
            </a:endParaRPr>
          </a:p>
        </p:txBody>
      </p:sp>
      <p:pic>
        <p:nvPicPr>
          <p:cNvPr id="210" name="Google Shape;210;p34" title="Chart"/>
          <p:cNvPicPr preferRelativeResize="0"/>
          <p:nvPr/>
        </p:nvPicPr>
        <p:blipFill>
          <a:blip r:embed="rId4">
            <a:alphaModFix/>
          </a:blip>
          <a:stretch>
            <a:fillRect/>
          </a:stretch>
        </p:blipFill>
        <p:spPr>
          <a:xfrm>
            <a:off x="152400" y="691550"/>
            <a:ext cx="5749326" cy="3555000"/>
          </a:xfrm>
          <a:prstGeom prst="rect">
            <a:avLst/>
          </a:prstGeom>
          <a:noFill/>
          <a:ln>
            <a:noFill/>
          </a:ln>
        </p:spPr>
      </p:pic>
      <p:sp>
        <p:nvSpPr>
          <p:cNvPr id="211" name="Google Shape;211;p34"/>
          <p:cNvSpPr txBox="1"/>
          <p:nvPr/>
        </p:nvSpPr>
        <p:spPr>
          <a:xfrm>
            <a:off x="1683400" y="4246550"/>
            <a:ext cx="1798200" cy="400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05675" y="575950"/>
            <a:ext cx="8316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rPr>
              <a:t>Conclusion on MANETs</a:t>
            </a:r>
            <a:endParaRPr>
              <a:solidFill>
                <a:srgbClr val="434343"/>
              </a:solidFill>
            </a:endParaRPr>
          </a:p>
        </p:txBody>
      </p:sp>
      <p:sp>
        <p:nvSpPr>
          <p:cNvPr id="217" name="Google Shape;217;p35"/>
          <p:cNvSpPr txBox="1"/>
          <p:nvPr>
            <p:ph idx="1" type="body"/>
          </p:nvPr>
        </p:nvSpPr>
        <p:spPr>
          <a:xfrm>
            <a:off x="489075" y="1211350"/>
            <a:ext cx="8149500" cy="3002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 sz="1400">
                <a:latin typeface="Raleway"/>
                <a:ea typeface="Raleway"/>
                <a:cs typeface="Raleway"/>
                <a:sym typeface="Raleway"/>
              </a:rPr>
              <a:t>The significant observation is, simulation results agree with expected results based on theoretical analysis. We took the same set of mobility scenarios for each variation of node speed and variation of the number of nodes while changing the routing protocol.. We find that the performance varies widely across different number of nodes and different types of speed in node mobility.  AODV performance is better, considering its ability to maintain connection by periodic exchange of information, which is required for TCP, based traffic. DSR as observed in </a:t>
            </a:r>
            <a:r>
              <a:rPr lang="en" sz="1400">
                <a:latin typeface="Raleway"/>
                <a:ea typeface="Raleway"/>
                <a:cs typeface="Raleway"/>
                <a:sym typeface="Raleway"/>
              </a:rPr>
              <a:t>the NAM, performs well in all mobility rates, and we observed that DSR requires the transmission of many routing overhead packets. DSDV  performs quite  predictably,  delivering  nearly  all knowledge packets once node quality rate and  movement  speed  area  unit  low, and failing  to  converge  as  node  quality  will increase. Average End-to-End Delay is the least for DSDV and does not change if the no of nodes are increased. OLSR and DSDV are best suited for networks with high density and low latency, as the average end-to-end delay was significantly lower than other protocols and the throughput did not decrease with increase in number of nodes. </a:t>
            </a:r>
            <a:endParaRPr sz="14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ctrTitle"/>
          </p:nvPr>
        </p:nvSpPr>
        <p:spPr>
          <a:xfrm>
            <a:off x="2371725" y="630225"/>
            <a:ext cx="6331500" cy="53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TCP VARIANTS OVER ROUTING PROTOCOLS</a:t>
            </a:r>
            <a:endParaRPr sz="2300"/>
          </a:p>
        </p:txBody>
      </p:sp>
      <p:sp>
        <p:nvSpPr>
          <p:cNvPr id="223" name="Google Shape;223;p36"/>
          <p:cNvSpPr txBox="1"/>
          <p:nvPr>
            <p:ph idx="1" type="subTitle"/>
          </p:nvPr>
        </p:nvSpPr>
        <p:spPr>
          <a:xfrm>
            <a:off x="2390275" y="1303400"/>
            <a:ext cx="6331500" cy="3176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523"/>
              <a:buNone/>
            </a:pPr>
            <a:r>
              <a:rPr lang="en" sz="1265">
                <a:latin typeface="Raleway"/>
                <a:ea typeface="Raleway"/>
                <a:cs typeface="Raleway"/>
                <a:sym typeface="Raleway"/>
              </a:rPr>
              <a:t>Despite the fact that considerable simulation work has been done, still more investigation is needed in the fairness of the TCP traffic and mobility models. Difficulty exists to analyze fairness of TCP flows using TCP variants over routing protocols based only on mathematical and theoretical calculations. There are a lot of different parameters that need to be considered. Implementation of wireless network topology using simulators helps to overcome these difficulties. That is why, we simulated the MANET routing </a:t>
            </a:r>
            <a:r>
              <a:rPr lang="en" sz="1265">
                <a:latin typeface="Raleway"/>
                <a:ea typeface="Raleway"/>
                <a:cs typeface="Raleway"/>
                <a:sym typeface="Raleway"/>
              </a:rPr>
              <a:t>protocols</a:t>
            </a:r>
            <a:r>
              <a:rPr lang="en" sz="1265">
                <a:latin typeface="Raleway"/>
                <a:ea typeface="Raleway"/>
                <a:cs typeface="Raleway"/>
                <a:sym typeface="Raleway"/>
              </a:rPr>
              <a:t> prior to moving on to this one.</a:t>
            </a:r>
            <a:endParaRPr sz="1265">
              <a:latin typeface="Raleway"/>
              <a:ea typeface="Raleway"/>
              <a:cs typeface="Raleway"/>
              <a:sym typeface="Raleway"/>
            </a:endParaRPr>
          </a:p>
          <a:p>
            <a:pPr indent="0" lvl="0" marL="0" rtl="0" algn="just">
              <a:lnSpc>
                <a:spcPct val="115000"/>
              </a:lnSpc>
              <a:spcBef>
                <a:spcPts val="0"/>
              </a:spcBef>
              <a:spcAft>
                <a:spcPts val="0"/>
              </a:spcAft>
              <a:buSzPts val="523"/>
              <a:buNone/>
            </a:pPr>
            <a:r>
              <a:rPr lang="en" sz="1265">
                <a:latin typeface="Raleway"/>
                <a:ea typeface="Raleway"/>
                <a:cs typeface="Raleway"/>
                <a:sym typeface="Raleway"/>
              </a:rPr>
              <a:t>The interaction of MANET with the TCP protocol structure may lead to impulsive phenomena like severe unfairness problem between simultaneous TCP flows. </a:t>
            </a:r>
            <a:endParaRPr sz="1265">
              <a:latin typeface="Raleway"/>
              <a:ea typeface="Raleway"/>
              <a:cs typeface="Raleway"/>
              <a:sym typeface="Raleway"/>
            </a:endParaRPr>
          </a:p>
          <a:p>
            <a:pPr indent="0" lvl="0" marL="0" rtl="0" algn="just">
              <a:lnSpc>
                <a:spcPct val="115000"/>
              </a:lnSpc>
              <a:spcBef>
                <a:spcPts val="0"/>
              </a:spcBef>
              <a:spcAft>
                <a:spcPts val="0"/>
              </a:spcAft>
              <a:buSzPts val="523"/>
              <a:buNone/>
            </a:pPr>
            <a:r>
              <a:t/>
            </a:r>
            <a:endParaRPr sz="1265">
              <a:latin typeface="Raleway"/>
              <a:ea typeface="Raleway"/>
              <a:cs typeface="Raleway"/>
              <a:sym typeface="Raleway"/>
            </a:endParaRPr>
          </a:p>
          <a:p>
            <a:pPr indent="0" lvl="0" marL="0" rtl="0" algn="just">
              <a:spcBef>
                <a:spcPts val="0"/>
              </a:spcBef>
              <a:spcAft>
                <a:spcPts val="0"/>
              </a:spcAft>
              <a:buClr>
                <a:schemeClr val="dk2"/>
              </a:buClr>
              <a:buSzPts val="523"/>
              <a:buFont typeface="Arial"/>
              <a:buNone/>
            </a:pPr>
            <a:r>
              <a:t/>
            </a:r>
            <a:endParaRPr sz="1265">
              <a:latin typeface="Raleway"/>
              <a:ea typeface="Raleway"/>
              <a:cs typeface="Raleway"/>
              <a:sym typeface="Raleway"/>
            </a:endParaRPr>
          </a:p>
          <a:p>
            <a:pPr indent="0" lvl="0" marL="0" rtl="0" algn="just">
              <a:spcBef>
                <a:spcPts val="0"/>
              </a:spcBef>
              <a:spcAft>
                <a:spcPts val="0"/>
              </a:spcAft>
              <a:buSzPts val="523"/>
              <a:buNone/>
            </a:pPr>
            <a:r>
              <a:t/>
            </a:r>
            <a:endParaRPr sz="1265">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7" name="Shape 227"/>
        <p:cNvGrpSpPr/>
        <p:nvPr/>
      </p:nvGrpSpPr>
      <p:grpSpPr>
        <a:xfrm>
          <a:off x="0" y="0"/>
          <a:ext cx="0" cy="0"/>
          <a:chOff x="0" y="0"/>
          <a:chExt cx="0" cy="0"/>
        </a:xfrm>
      </p:grpSpPr>
      <p:pic>
        <p:nvPicPr>
          <p:cNvPr id="228" name="Google Shape;228;p37"/>
          <p:cNvPicPr preferRelativeResize="0"/>
          <p:nvPr/>
        </p:nvPicPr>
        <p:blipFill>
          <a:blip r:embed="rId3">
            <a:alphaModFix/>
          </a:blip>
          <a:stretch>
            <a:fillRect/>
          </a:stretch>
        </p:blipFill>
        <p:spPr>
          <a:xfrm>
            <a:off x="152400" y="2402500"/>
            <a:ext cx="4165600" cy="2588601"/>
          </a:xfrm>
          <a:prstGeom prst="rect">
            <a:avLst/>
          </a:prstGeom>
          <a:noFill/>
          <a:ln>
            <a:noFill/>
          </a:ln>
        </p:spPr>
      </p:pic>
      <p:pic>
        <p:nvPicPr>
          <p:cNvPr id="229" name="Google Shape;229;p37"/>
          <p:cNvPicPr preferRelativeResize="0"/>
          <p:nvPr/>
        </p:nvPicPr>
        <p:blipFill>
          <a:blip r:embed="rId4">
            <a:alphaModFix/>
          </a:blip>
          <a:stretch>
            <a:fillRect/>
          </a:stretch>
        </p:blipFill>
        <p:spPr>
          <a:xfrm>
            <a:off x="4765524" y="2402500"/>
            <a:ext cx="4075375" cy="2588600"/>
          </a:xfrm>
          <a:prstGeom prst="rect">
            <a:avLst/>
          </a:prstGeom>
          <a:noFill/>
          <a:ln>
            <a:noFill/>
          </a:ln>
        </p:spPr>
      </p:pic>
      <p:pic>
        <p:nvPicPr>
          <p:cNvPr id="230" name="Google Shape;230;p37"/>
          <p:cNvPicPr preferRelativeResize="0"/>
          <p:nvPr/>
        </p:nvPicPr>
        <p:blipFill>
          <a:blip r:embed="rId5">
            <a:alphaModFix/>
          </a:blip>
          <a:stretch>
            <a:fillRect/>
          </a:stretch>
        </p:blipFill>
        <p:spPr>
          <a:xfrm>
            <a:off x="491075" y="152400"/>
            <a:ext cx="2737120" cy="2097700"/>
          </a:xfrm>
          <a:prstGeom prst="rect">
            <a:avLst/>
          </a:prstGeom>
          <a:noFill/>
          <a:ln>
            <a:noFill/>
          </a:ln>
        </p:spPr>
      </p:pic>
      <p:sp>
        <p:nvSpPr>
          <p:cNvPr id="231" name="Google Shape;231;p37"/>
          <p:cNvSpPr txBox="1"/>
          <p:nvPr/>
        </p:nvSpPr>
        <p:spPr>
          <a:xfrm>
            <a:off x="3471350" y="133850"/>
            <a:ext cx="54180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lt1"/>
                </a:solidFill>
                <a:latin typeface="Lato"/>
                <a:ea typeface="Lato"/>
                <a:cs typeface="Lato"/>
                <a:sym typeface="Lato"/>
              </a:rPr>
              <a:t>TCP Variants are simulated over AODV, DSDV and DSR routing protocols and the topology and the results are to be seen here. The tabulation results for the same can be found</a:t>
            </a:r>
            <a:r>
              <a:rPr lang="en">
                <a:solidFill>
                  <a:schemeClr val="dk2"/>
                </a:solidFill>
                <a:latin typeface="Lato"/>
                <a:ea typeface="Lato"/>
                <a:cs typeface="Lato"/>
                <a:sym typeface="Lato"/>
              </a:rPr>
              <a:t> </a:t>
            </a:r>
            <a:r>
              <a:rPr lang="en" u="sng">
                <a:solidFill>
                  <a:schemeClr val="dk2"/>
                </a:solidFill>
                <a:latin typeface="Lato"/>
                <a:ea typeface="Lato"/>
                <a:cs typeface="Lato"/>
                <a:sym typeface="Lato"/>
                <a:hlinkClick r:id="rId6">
                  <a:extLst>
                    <a:ext uri="{A12FA001-AC4F-418D-AE19-62706E023703}">
                      <ahyp:hlinkClr val="tx"/>
                    </a:ext>
                  </a:extLst>
                </a:hlinkClick>
              </a:rPr>
              <a:t>here. </a:t>
            </a:r>
            <a:r>
              <a:rPr lang="en">
                <a:solidFill>
                  <a:schemeClr val="lt1"/>
                </a:solidFill>
                <a:latin typeface="Lato"/>
                <a:ea typeface="Lato"/>
                <a:cs typeface="Lato"/>
                <a:sym typeface="Lato"/>
              </a:rPr>
              <a:t>The  performance  of  TCP  is  largely  dependent  on  the underlying routing protocols. From the scenario generated, it is seen that , since TCP variants do not  have mechanism  to know the  route re-establishment  period; the throughput  can  degrade  because  of  the  large  delay  to  transmit packets.</a:t>
            </a:r>
            <a:endParaRPr>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8"/>
          <p:cNvSpPr txBox="1"/>
          <p:nvPr>
            <p:ph type="title"/>
          </p:nvPr>
        </p:nvSpPr>
        <p:spPr>
          <a:xfrm>
            <a:off x="4482400" y="387050"/>
            <a:ext cx="4160700" cy="21849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0" lang="en" sz="1100">
                <a:solidFill>
                  <a:srgbClr val="273239"/>
                </a:solidFill>
              </a:rPr>
              <a:t>Here AODV, DSR and DSR are simulated with different TCP algorithms for analyzing the </a:t>
            </a:r>
            <a:r>
              <a:rPr b="0" lang="en" sz="1100">
                <a:solidFill>
                  <a:srgbClr val="273239"/>
                </a:solidFill>
              </a:rPr>
              <a:t>throughput</a:t>
            </a:r>
            <a:r>
              <a:rPr b="0" lang="en" sz="1100">
                <a:solidFill>
                  <a:srgbClr val="273239"/>
                </a:solidFill>
              </a:rPr>
              <a:t> . In the adjacent topology, for constant movement of nodes throughout the simulation we set the pause time to 0. ll mobile nodes in the network are configured to run AODV,</a:t>
            </a:r>
            <a:endParaRPr b="0" sz="1100">
              <a:solidFill>
                <a:srgbClr val="273239"/>
              </a:solidFill>
            </a:endParaRPr>
          </a:p>
          <a:p>
            <a:pPr indent="0" lvl="0" marL="0" rtl="0" algn="just">
              <a:spcBef>
                <a:spcPts val="0"/>
              </a:spcBef>
              <a:spcAft>
                <a:spcPts val="0"/>
              </a:spcAft>
              <a:buClr>
                <a:schemeClr val="dk2"/>
              </a:buClr>
              <a:buSzPts val="1100"/>
              <a:buFont typeface="Arial"/>
              <a:buNone/>
            </a:pPr>
            <a:r>
              <a:rPr b="0" lang="en" sz="1100">
                <a:solidFill>
                  <a:srgbClr val="273239"/>
                </a:solidFill>
              </a:rPr>
              <a:t>AOMDV, DSDV and DSR protocols and multiple FTP sessions using six TCP variants namely TCP Vegas, TCP Reno, TCP New Reno, TCP SACK, TCP FACK and TCP Cubic. The fairness of TCP Variants in wireless mobile network is evaluated in our simulation experiment and </a:t>
            </a:r>
            <a:r>
              <a:rPr b="0" lang="en" sz="1100">
                <a:solidFill>
                  <a:srgbClr val="273239"/>
                </a:solidFill>
              </a:rPr>
              <a:t>graphs</a:t>
            </a:r>
            <a:r>
              <a:rPr b="0" lang="en" sz="1100">
                <a:solidFill>
                  <a:srgbClr val="273239"/>
                </a:solidFill>
              </a:rPr>
              <a:t> are shown as below.</a:t>
            </a:r>
            <a:endParaRPr b="0" sz="1100">
              <a:solidFill>
                <a:srgbClr val="273239"/>
              </a:solidFill>
            </a:endParaRPr>
          </a:p>
          <a:p>
            <a:pPr indent="0" lvl="0" marL="0" rtl="0" algn="just">
              <a:spcBef>
                <a:spcPts val="0"/>
              </a:spcBef>
              <a:spcAft>
                <a:spcPts val="0"/>
              </a:spcAft>
              <a:buNone/>
            </a:pPr>
            <a:r>
              <a:t/>
            </a:r>
            <a:endParaRPr b="0" sz="1100">
              <a:solidFill>
                <a:srgbClr val="273239"/>
              </a:solidFill>
            </a:endParaRPr>
          </a:p>
        </p:txBody>
      </p:sp>
      <p:pic>
        <p:nvPicPr>
          <p:cNvPr id="237" name="Google Shape;237;p38" title="Chart"/>
          <p:cNvPicPr preferRelativeResize="0"/>
          <p:nvPr/>
        </p:nvPicPr>
        <p:blipFill>
          <a:blip r:embed="rId3">
            <a:alphaModFix/>
          </a:blip>
          <a:stretch>
            <a:fillRect/>
          </a:stretch>
        </p:blipFill>
        <p:spPr>
          <a:xfrm>
            <a:off x="222700" y="2571750"/>
            <a:ext cx="4160700" cy="2388476"/>
          </a:xfrm>
          <a:prstGeom prst="rect">
            <a:avLst/>
          </a:prstGeom>
          <a:noFill/>
          <a:ln>
            <a:noFill/>
          </a:ln>
        </p:spPr>
      </p:pic>
      <p:pic>
        <p:nvPicPr>
          <p:cNvPr id="238" name="Google Shape;238;p38"/>
          <p:cNvPicPr preferRelativeResize="0"/>
          <p:nvPr/>
        </p:nvPicPr>
        <p:blipFill>
          <a:blip r:embed="rId4">
            <a:alphaModFix/>
          </a:blip>
          <a:stretch>
            <a:fillRect/>
          </a:stretch>
        </p:blipFill>
        <p:spPr>
          <a:xfrm>
            <a:off x="222700" y="93750"/>
            <a:ext cx="4160701" cy="2539975"/>
          </a:xfrm>
          <a:prstGeom prst="rect">
            <a:avLst/>
          </a:prstGeom>
          <a:noFill/>
          <a:ln>
            <a:noFill/>
          </a:ln>
        </p:spPr>
      </p:pic>
      <p:pic>
        <p:nvPicPr>
          <p:cNvPr id="239" name="Google Shape;239;p38"/>
          <p:cNvPicPr preferRelativeResize="0"/>
          <p:nvPr/>
        </p:nvPicPr>
        <p:blipFill>
          <a:blip r:embed="rId5">
            <a:alphaModFix/>
          </a:blip>
          <a:stretch>
            <a:fillRect/>
          </a:stretch>
        </p:blipFill>
        <p:spPr>
          <a:xfrm>
            <a:off x="4572000" y="2704625"/>
            <a:ext cx="4071100" cy="2122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3" name="Shape 243"/>
        <p:cNvGrpSpPr/>
        <p:nvPr/>
      </p:nvGrpSpPr>
      <p:grpSpPr>
        <a:xfrm>
          <a:off x="0" y="0"/>
          <a:ext cx="0" cy="0"/>
          <a:chOff x="0" y="0"/>
          <a:chExt cx="0" cy="0"/>
        </a:xfrm>
      </p:grpSpPr>
      <p:sp>
        <p:nvSpPr>
          <p:cNvPr id="244" name="Google Shape;244;p39"/>
          <p:cNvSpPr txBox="1"/>
          <p:nvPr>
            <p:ph type="title"/>
          </p:nvPr>
        </p:nvSpPr>
        <p:spPr>
          <a:xfrm>
            <a:off x="283100" y="458146"/>
            <a:ext cx="5229000" cy="53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CONCLUSION</a:t>
            </a:r>
            <a:endParaRPr sz="2600"/>
          </a:p>
        </p:txBody>
      </p:sp>
      <p:sp>
        <p:nvSpPr>
          <p:cNvPr id="245" name="Google Shape;245;p39"/>
          <p:cNvSpPr txBox="1"/>
          <p:nvPr>
            <p:ph type="title"/>
          </p:nvPr>
        </p:nvSpPr>
        <p:spPr>
          <a:xfrm>
            <a:off x="283100" y="1074575"/>
            <a:ext cx="8506800" cy="37878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0" lang="en" sz="1200"/>
              <a:t>The fairness of TCP Variants in wireless mobile network is evaluated in our simulation experiment, using six TCP variants on four routing protocol of which each node share FTP connections randomly. Sender and receiver are chosen randomly by calculating shortest possible path.By measuring throughput fairness and packet drop behavior of TCP flows we can understand how TCP Variants reacts to the mobile ad hoc network conditions which will help us to understand how reactive and proactive routing protocol has facilitated TCP Variants operation. As throughput is a  positive value, the throughput fairness of a set of TCP flows will always lie between 0 and 1. TCP Vegas received the most unfair throughput over four routing protocol. In our simulation, eight senders try to send packet at a time, as a consequence collisions occur so frequently which indicate congestion in mobile ad hoc network. As Reno ﬂows are more aggressive, as a result, can achieve higher throughput comparing with other TCP Variant.  As shown in the data, </a:t>
            </a:r>
            <a:endParaRPr b="0" sz="1200"/>
          </a:p>
          <a:p>
            <a:pPr indent="0" lvl="0" marL="0" rtl="0" algn="just">
              <a:lnSpc>
                <a:spcPct val="115000"/>
              </a:lnSpc>
              <a:spcBef>
                <a:spcPts val="0"/>
              </a:spcBef>
              <a:spcAft>
                <a:spcPts val="0"/>
              </a:spcAft>
              <a:buNone/>
            </a:pPr>
            <a:r>
              <a:t/>
            </a:r>
            <a:endParaRPr b="0" sz="1200"/>
          </a:p>
          <a:p>
            <a:pPr indent="0" lvl="0" marL="0" rtl="0" algn="just">
              <a:lnSpc>
                <a:spcPct val="115000"/>
              </a:lnSpc>
              <a:spcBef>
                <a:spcPts val="0"/>
              </a:spcBef>
              <a:spcAft>
                <a:spcPts val="0"/>
              </a:spcAft>
              <a:buNone/>
            </a:pPr>
            <a:r>
              <a:rPr b="0" lang="en" sz="1200"/>
              <a:t>From our analysis, we have found that TCP Vegas achieves unfair throughput comparing with other TCP variants over four of the routing protocol named AODV, DSDV, and DSR. It also showed an inconsistent performance for all four routing protocols as an average. From TCP variants, TCP Reno outperforms other TCP variants under DSDV routing protocol.. As DSR responds quickly to link failure which circumvents TCP’s deployment acknowledge at low pause time. The generic investigation from the simulation is that for throughput fairness of TCP flows and packet drop behavior existing DSDV, outperforms AODV, and DSR in more “stressful” topology like for an increased number of nodes and high mobility pattern. After DSDV, it is DSR that performs well with TCP variants. </a:t>
            </a:r>
            <a:endParaRPr b="0" sz="1200"/>
          </a:p>
          <a:p>
            <a:pPr indent="0" lvl="0" marL="0" rtl="0" algn="just">
              <a:lnSpc>
                <a:spcPct val="115000"/>
              </a:lnSpc>
              <a:spcBef>
                <a:spcPts val="0"/>
              </a:spcBef>
              <a:spcAft>
                <a:spcPts val="0"/>
              </a:spcAft>
              <a:buNone/>
            </a:pPr>
            <a:r>
              <a:t/>
            </a:r>
            <a:endParaRPr b="0" sz="1200"/>
          </a:p>
          <a:p>
            <a:pPr indent="0" lvl="0" marL="0" rtl="0" algn="just">
              <a:lnSpc>
                <a:spcPct val="115000"/>
              </a:lnSpc>
              <a:spcBef>
                <a:spcPts val="0"/>
              </a:spcBef>
              <a:spcAft>
                <a:spcPts val="0"/>
              </a:spcAft>
              <a:buClr>
                <a:schemeClr val="dk2"/>
              </a:buClr>
              <a:buSzPct val="91666"/>
              <a:buFont typeface="Arial"/>
              <a:buNone/>
            </a:pPr>
            <a:r>
              <a:t/>
            </a:r>
            <a:endParaRPr b="0" sz="1200"/>
          </a:p>
          <a:p>
            <a:pPr indent="0" lvl="0" marL="0" rtl="0" algn="just">
              <a:lnSpc>
                <a:spcPct val="115000"/>
              </a:lnSpc>
              <a:spcBef>
                <a:spcPts val="0"/>
              </a:spcBef>
              <a:spcAft>
                <a:spcPts val="0"/>
              </a:spcAft>
              <a:buNone/>
            </a:pPr>
            <a:r>
              <a:t/>
            </a:r>
            <a:endParaRPr b="0"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265500" y="476500"/>
            <a:ext cx="4045200" cy="428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Goals for next meeting</a:t>
            </a:r>
            <a:endParaRPr>
              <a:solidFill>
                <a:schemeClr val="dk2"/>
              </a:solidFill>
            </a:endParaRPr>
          </a:p>
        </p:txBody>
      </p:sp>
      <p:sp>
        <p:nvSpPr>
          <p:cNvPr id="251" name="Google Shape;251;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Raleway"/>
              <a:buAutoNum type="arabicPeriod"/>
            </a:pPr>
            <a:r>
              <a:rPr lang="en">
                <a:latin typeface="Raleway"/>
                <a:ea typeface="Raleway"/>
                <a:cs typeface="Raleway"/>
                <a:sym typeface="Raleway"/>
              </a:rPr>
              <a:t>Document simulation and finish conclusion</a:t>
            </a:r>
            <a:endParaRPr>
              <a:latin typeface="Raleway"/>
              <a:ea typeface="Raleway"/>
              <a:cs typeface="Raleway"/>
              <a:sym typeface="Raleway"/>
            </a:endParaRPr>
          </a:p>
          <a:p>
            <a:pPr indent="-342900" lvl="0" marL="457200" rtl="0" algn="l">
              <a:spcBef>
                <a:spcPts val="0"/>
              </a:spcBef>
              <a:spcAft>
                <a:spcPts val="0"/>
              </a:spcAft>
              <a:buSzPts val="1800"/>
              <a:buFont typeface="Raleway"/>
              <a:buAutoNum type="arabicPeriod"/>
            </a:pPr>
            <a:r>
              <a:rPr lang="en">
                <a:latin typeface="Raleway"/>
                <a:ea typeface="Raleway"/>
                <a:cs typeface="Raleway"/>
                <a:sym typeface="Raleway"/>
              </a:rPr>
              <a:t>Do more research to come up with a novel idea</a:t>
            </a:r>
            <a:endParaRPr>
              <a:latin typeface="Raleway"/>
              <a:ea typeface="Raleway"/>
              <a:cs typeface="Raleway"/>
              <a:sym typeface="Raleway"/>
            </a:endParaRPr>
          </a:p>
        </p:txBody>
      </p:sp>
      <p:sp>
        <p:nvSpPr>
          <p:cNvPr id="252" name="Google Shape;252;p40"/>
          <p:cNvSpPr txBox="1"/>
          <p:nvPr/>
        </p:nvSpPr>
        <p:spPr>
          <a:xfrm>
            <a:off x="5386275" y="4288575"/>
            <a:ext cx="31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Check out all experimental data (csv)</a:t>
            </a:r>
            <a:r>
              <a:rPr lang="en" sz="1300">
                <a:solidFill>
                  <a:schemeClr val="lt1"/>
                </a:solidFill>
                <a:latin typeface="Lato"/>
                <a:ea typeface="Lato"/>
                <a:cs typeface="Lato"/>
                <a:sym typeface="Lato"/>
              </a:rPr>
              <a:t> </a:t>
            </a:r>
            <a:r>
              <a:rPr b="1" i="1" lang="en" sz="1300" u="sng">
                <a:solidFill>
                  <a:schemeClr val="lt1"/>
                </a:solidFill>
                <a:latin typeface="Lato"/>
                <a:ea typeface="Lato"/>
                <a:cs typeface="Lato"/>
                <a:sym typeface="Lato"/>
                <a:hlinkClick r:id="rId3">
                  <a:extLst>
                    <a:ext uri="{A12FA001-AC4F-418D-AE19-62706E023703}">
                      <ahyp:hlinkClr val="tx"/>
                    </a:ext>
                  </a:extLst>
                </a:hlinkClick>
              </a:rPr>
              <a:t>here</a:t>
            </a:r>
            <a:endParaRPr b="1" i="1" sz="1300">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283099" y="712150"/>
            <a:ext cx="8642100" cy="383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TCP SIMULATIONS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399150" y="568475"/>
            <a:ext cx="84426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Lato"/>
                <a:ea typeface="Lato"/>
                <a:cs typeface="Lato"/>
                <a:sym typeface="Lato"/>
              </a:rPr>
              <a:t>FTP traffic has been run on single and multiple flows and results are recorded. Average delay of all the variants is more or less alike and TCP Vegas shows 25% lesser average delay than other variants. In other words, TCP Vegas performs superior on two flows than other variants keeping average delay under discussion.  It is evident that as loss rate increases, throughput decreases. Similarly congestion window size also decreased.</a:t>
            </a:r>
            <a:endParaRPr>
              <a:latin typeface="Lato"/>
              <a:ea typeface="Lato"/>
              <a:cs typeface="Lato"/>
              <a:sym typeface="Lato"/>
            </a:endParaRPr>
          </a:p>
        </p:txBody>
      </p:sp>
      <p:pic>
        <p:nvPicPr>
          <p:cNvPr id="89" name="Google Shape;89;p16" title="Chart"/>
          <p:cNvPicPr preferRelativeResize="0"/>
          <p:nvPr/>
        </p:nvPicPr>
        <p:blipFill>
          <a:blip r:embed="rId3">
            <a:alphaModFix/>
          </a:blip>
          <a:stretch>
            <a:fillRect/>
          </a:stretch>
        </p:blipFill>
        <p:spPr>
          <a:xfrm>
            <a:off x="4861150" y="2112176"/>
            <a:ext cx="4144449" cy="2708699"/>
          </a:xfrm>
          <a:prstGeom prst="rect">
            <a:avLst/>
          </a:prstGeom>
          <a:noFill/>
          <a:ln>
            <a:noFill/>
          </a:ln>
        </p:spPr>
      </p:pic>
      <p:pic>
        <p:nvPicPr>
          <p:cNvPr id="90" name="Google Shape;90;p16" title="Chart"/>
          <p:cNvPicPr preferRelativeResize="0"/>
          <p:nvPr/>
        </p:nvPicPr>
        <p:blipFill>
          <a:blip r:embed="rId4">
            <a:alphaModFix/>
          </a:blip>
          <a:stretch>
            <a:fillRect/>
          </a:stretch>
        </p:blipFill>
        <p:spPr>
          <a:xfrm>
            <a:off x="304800" y="2038100"/>
            <a:ext cx="4556349" cy="27086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326250" y="1057150"/>
            <a:ext cx="4773774" cy="3580325"/>
          </a:xfrm>
          <a:prstGeom prst="rect">
            <a:avLst/>
          </a:prstGeom>
          <a:noFill/>
          <a:ln>
            <a:noFill/>
          </a:ln>
        </p:spPr>
      </p:pic>
      <p:sp>
        <p:nvSpPr>
          <p:cNvPr id="96" name="Google Shape;96;p17"/>
          <p:cNvSpPr txBox="1"/>
          <p:nvPr/>
        </p:nvSpPr>
        <p:spPr>
          <a:xfrm>
            <a:off x="5100025" y="1036363"/>
            <a:ext cx="3535200" cy="362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Lato"/>
                <a:ea typeface="Lato"/>
                <a:cs typeface="Lato"/>
                <a:sym typeface="Lato"/>
              </a:rPr>
              <a:t>From this Congestion Window Graph generated using NS3  we understand the following</a:t>
            </a:r>
            <a:endParaRPr>
              <a:latin typeface="Lato"/>
              <a:ea typeface="Lato"/>
              <a:cs typeface="Lato"/>
              <a:sym typeface="Lato"/>
            </a:endParaRPr>
          </a:p>
          <a:p>
            <a:pPr indent="-317500" lvl="0" marL="457200" rtl="0" algn="just">
              <a:lnSpc>
                <a:spcPct val="115000"/>
              </a:lnSpc>
              <a:spcBef>
                <a:spcPts val="0"/>
              </a:spcBef>
              <a:spcAft>
                <a:spcPts val="0"/>
              </a:spcAft>
              <a:buSzPts val="1400"/>
              <a:buFont typeface="Lato"/>
              <a:buChar char="●"/>
            </a:pPr>
            <a:r>
              <a:rPr lang="en">
                <a:latin typeface="Lato"/>
                <a:ea typeface="Lato"/>
                <a:cs typeface="Lato"/>
                <a:sym typeface="Lato"/>
              </a:rPr>
              <a:t>The Congestion reaches a maximum of more that 14000 and drops.</a:t>
            </a:r>
            <a:endParaRPr>
              <a:latin typeface="Lato"/>
              <a:ea typeface="Lato"/>
              <a:cs typeface="Lato"/>
              <a:sym typeface="Lato"/>
            </a:endParaRPr>
          </a:p>
          <a:p>
            <a:pPr indent="-317500" lvl="0" marL="457200" rtl="0" algn="just">
              <a:lnSpc>
                <a:spcPct val="115000"/>
              </a:lnSpc>
              <a:spcBef>
                <a:spcPts val="0"/>
              </a:spcBef>
              <a:spcAft>
                <a:spcPts val="0"/>
              </a:spcAft>
              <a:buSzPts val="1400"/>
              <a:buFont typeface="Lato"/>
              <a:buChar char="●"/>
            </a:pPr>
            <a:r>
              <a:rPr lang="en">
                <a:latin typeface="Lato"/>
                <a:ea typeface="Lato"/>
                <a:cs typeface="Lato"/>
                <a:sym typeface="Lato"/>
              </a:rPr>
              <a:t>After the major drop the congestion goes through increase.</a:t>
            </a:r>
            <a:endParaRPr>
              <a:latin typeface="Lato"/>
              <a:ea typeface="Lato"/>
              <a:cs typeface="Lato"/>
              <a:sym typeface="Lato"/>
            </a:endParaRPr>
          </a:p>
          <a:p>
            <a:pPr indent="-317500" lvl="0" marL="457200" rtl="0" algn="just">
              <a:lnSpc>
                <a:spcPct val="115000"/>
              </a:lnSpc>
              <a:spcBef>
                <a:spcPts val="0"/>
              </a:spcBef>
              <a:spcAft>
                <a:spcPts val="0"/>
              </a:spcAft>
              <a:buSzPts val="1400"/>
              <a:buFont typeface="Lato"/>
              <a:buChar char="●"/>
            </a:pPr>
            <a:r>
              <a:rPr lang="en">
                <a:latin typeface="Lato"/>
                <a:ea typeface="Lato"/>
                <a:cs typeface="Lato"/>
                <a:sym typeface="Lato"/>
              </a:rPr>
              <a:t>This increase reaches maximum and drops back. This occurs multiple times.</a:t>
            </a:r>
            <a:endParaRPr>
              <a:latin typeface="Lato"/>
              <a:ea typeface="Lato"/>
              <a:cs typeface="Lato"/>
              <a:sym typeface="Lato"/>
            </a:endParaRPr>
          </a:p>
          <a:p>
            <a:pPr indent="-317500" lvl="0" marL="457200" rtl="0" algn="just">
              <a:lnSpc>
                <a:spcPct val="115000"/>
              </a:lnSpc>
              <a:spcBef>
                <a:spcPts val="0"/>
              </a:spcBef>
              <a:spcAft>
                <a:spcPts val="0"/>
              </a:spcAft>
              <a:buSzPts val="1400"/>
              <a:buFont typeface="Lato"/>
              <a:buChar char="●"/>
            </a:pPr>
            <a:r>
              <a:rPr lang="en">
                <a:latin typeface="Lato"/>
                <a:ea typeface="Lato"/>
                <a:cs typeface="Lato"/>
                <a:sym typeface="Lato"/>
              </a:rPr>
              <a:t>The network stabilises over time.</a:t>
            </a:r>
            <a:endParaRPr>
              <a:latin typeface="Lato"/>
              <a:ea typeface="Lato"/>
              <a:cs typeface="Lato"/>
              <a:sym typeface="Lato"/>
            </a:endParaRPr>
          </a:p>
          <a:p>
            <a:pPr indent="-317500" lvl="0" marL="457200" rtl="0" algn="just">
              <a:lnSpc>
                <a:spcPct val="115000"/>
              </a:lnSpc>
              <a:spcBef>
                <a:spcPts val="0"/>
              </a:spcBef>
              <a:spcAft>
                <a:spcPts val="0"/>
              </a:spcAft>
              <a:buSzPts val="1400"/>
              <a:buFont typeface="Lato"/>
              <a:buChar char="●"/>
            </a:pPr>
            <a:r>
              <a:rPr lang="en">
                <a:latin typeface="Lato"/>
                <a:ea typeface="Lato"/>
                <a:cs typeface="Lato"/>
                <a:sym typeface="Lato"/>
              </a:rPr>
              <a:t>Old and New congestion don’t vary massively.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05675" y="575950"/>
            <a:ext cx="8316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rPr>
              <a:t>Conclusion on TCPs</a:t>
            </a:r>
            <a:endParaRPr>
              <a:solidFill>
                <a:srgbClr val="434343"/>
              </a:solidFill>
            </a:endParaRPr>
          </a:p>
        </p:txBody>
      </p:sp>
      <p:sp>
        <p:nvSpPr>
          <p:cNvPr id="102" name="Google Shape;102;p18"/>
          <p:cNvSpPr txBox="1"/>
          <p:nvPr>
            <p:ph idx="1" type="body"/>
          </p:nvPr>
        </p:nvSpPr>
        <p:spPr>
          <a:xfrm>
            <a:off x="2463225" y="3948376"/>
            <a:ext cx="6321600" cy="7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358"/>
              <a:buFont typeface="Arial"/>
              <a:buNone/>
            </a:pPr>
            <a:r>
              <a:rPr i="1" lang="en" sz="1090">
                <a:solidFill>
                  <a:schemeClr val="dk1"/>
                </a:solidFill>
                <a:latin typeface="Raleway"/>
                <a:ea typeface="Raleway"/>
                <a:cs typeface="Raleway"/>
                <a:sym typeface="Raleway"/>
              </a:rPr>
              <a:t>The drawback of simulation is that inherently runs the risk of </a:t>
            </a:r>
            <a:r>
              <a:rPr i="1" lang="en" sz="1090">
                <a:solidFill>
                  <a:schemeClr val="dk1"/>
                </a:solidFill>
                <a:latin typeface="Raleway"/>
                <a:ea typeface="Raleway"/>
                <a:cs typeface="Raleway"/>
                <a:sym typeface="Raleway"/>
              </a:rPr>
              <a:t>oversimplification</a:t>
            </a:r>
            <a:r>
              <a:rPr i="1" lang="en" sz="1090">
                <a:solidFill>
                  <a:schemeClr val="dk1"/>
                </a:solidFill>
                <a:latin typeface="Raleway"/>
                <a:ea typeface="Raleway"/>
                <a:cs typeface="Raleway"/>
                <a:sym typeface="Raleway"/>
              </a:rPr>
              <a:t>. It is not possible to exactly replicate the entire world inside a computer model, so when creating a simulation some factors must be statistically or otherwise approximated</a:t>
            </a:r>
            <a:endParaRPr i="1" sz="1090">
              <a:solidFill>
                <a:schemeClr val="dk1"/>
              </a:solidFill>
              <a:latin typeface="Raleway"/>
              <a:ea typeface="Raleway"/>
              <a:cs typeface="Raleway"/>
              <a:sym typeface="Raleway"/>
            </a:endParaRPr>
          </a:p>
          <a:p>
            <a:pPr indent="0" lvl="0" marL="0" rtl="0" algn="l">
              <a:spcBef>
                <a:spcPts val="1200"/>
              </a:spcBef>
              <a:spcAft>
                <a:spcPts val="0"/>
              </a:spcAft>
              <a:buClr>
                <a:schemeClr val="dk2"/>
              </a:buClr>
              <a:buSzPts val="358"/>
              <a:buFont typeface="Arial"/>
              <a:buNone/>
            </a:pPr>
            <a:r>
              <a:t/>
            </a:r>
            <a:endParaRPr sz="1285"/>
          </a:p>
          <a:p>
            <a:pPr indent="0" lvl="0" marL="0" rtl="0" algn="l">
              <a:spcBef>
                <a:spcPts val="1200"/>
              </a:spcBef>
              <a:spcAft>
                <a:spcPts val="1200"/>
              </a:spcAft>
              <a:buSzPts val="358"/>
              <a:buNone/>
            </a:pPr>
            <a:r>
              <a:t/>
            </a:r>
            <a:endParaRPr sz="1285"/>
          </a:p>
        </p:txBody>
      </p:sp>
      <p:sp>
        <p:nvSpPr>
          <p:cNvPr id="103" name="Google Shape;103;p18"/>
          <p:cNvSpPr txBox="1"/>
          <p:nvPr/>
        </p:nvSpPr>
        <p:spPr>
          <a:xfrm>
            <a:off x="546825" y="1211350"/>
            <a:ext cx="7834200" cy="268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solidFill>
                  <a:srgbClr val="434343"/>
                </a:solidFill>
                <a:latin typeface="Raleway"/>
                <a:ea typeface="Raleway"/>
                <a:cs typeface="Raleway"/>
                <a:sym typeface="Raleway"/>
              </a:rPr>
              <a:t>We have calculated the performance of TCP variants; TCP Tahoe, TCP Reno, TCP New Reno and TCP Vegas. After analyzing the performance from simulated data, we have found that TCP Vegas is better than other TCP variants for sending data and information. In essence, TCP Vegas dynamically increases or decreases transmission of data according to the window size of sending packets of observed RTTs, whereas TCP Tahoe and Reno continue to increase their window size until packet loss is detected. Simulation, implementation and experimentation conclude that TCP Vegas can provide higher throughput than any other TCP variants. The accuracy of our analysis is validated by comparing the simulation results. We conclude stating that the performance of TCP Vegas is much better than any other TCP variants where congestion is occurred in two point junction. Comparison of TCP variants with respect to other remaining network parameters would be an important future attempt. Such type of analysis is very helpful for selecting the appropriate TCP in </a:t>
            </a:r>
            <a:r>
              <a:rPr lang="en" sz="1300">
                <a:solidFill>
                  <a:srgbClr val="434343"/>
                </a:solidFill>
                <a:latin typeface="Raleway"/>
                <a:ea typeface="Raleway"/>
                <a:cs typeface="Raleway"/>
                <a:sym typeface="Raleway"/>
              </a:rPr>
              <a:t>ad hoc</a:t>
            </a:r>
            <a:r>
              <a:rPr lang="en" sz="1300">
                <a:solidFill>
                  <a:srgbClr val="434343"/>
                </a:solidFill>
                <a:latin typeface="Raleway"/>
                <a:ea typeface="Raleway"/>
                <a:cs typeface="Raleway"/>
                <a:sym typeface="Raleway"/>
              </a:rPr>
              <a:t> networks.</a:t>
            </a:r>
            <a:endParaRPr sz="1300">
              <a:solidFill>
                <a:srgbClr val="434343"/>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283100" y="1042725"/>
            <a:ext cx="8613000" cy="350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MANET ROUTING PROTOCOL SIMULATIONS</a:t>
            </a:r>
            <a:endParaRPr/>
          </a:p>
          <a:p>
            <a:pPr indent="0" lvl="0" marL="0" rtl="0" algn="ctr">
              <a:spcBef>
                <a:spcPts val="0"/>
              </a:spcBef>
              <a:spcAft>
                <a:spcPts val="0"/>
              </a:spcAft>
              <a:buNone/>
            </a:pPr>
            <a:r>
              <a:t/>
            </a:r>
            <a:endParaRPr/>
          </a:p>
          <a:p>
            <a:pPr indent="0" lvl="0" marL="0" rtl="0" algn="ctr">
              <a:spcBef>
                <a:spcPts val="0"/>
              </a:spcBef>
              <a:spcAft>
                <a:spcPts val="0"/>
              </a:spcAft>
              <a:buClr>
                <a:schemeClr val="dk2"/>
              </a:buClr>
              <a:buSzPts val="99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9500" y="133050"/>
            <a:ext cx="6780300" cy="73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INTRODUCTION TO MANET SIMULATION</a:t>
            </a:r>
            <a:endParaRPr>
              <a:solidFill>
                <a:schemeClr val="dk1"/>
              </a:solidFill>
            </a:endParaRPr>
          </a:p>
        </p:txBody>
      </p:sp>
      <p:sp>
        <p:nvSpPr>
          <p:cNvPr id="114" name="Google Shape;114;p20"/>
          <p:cNvSpPr txBox="1"/>
          <p:nvPr>
            <p:ph idx="1" type="body"/>
          </p:nvPr>
        </p:nvSpPr>
        <p:spPr>
          <a:xfrm>
            <a:off x="335100" y="801625"/>
            <a:ext cx="8473800" cy="4233000"/>
          </a:xfrm>
          <a:prstGeom prst="rect">
            <a:avLst/>
          </a:prstGeom>
        </p:spPr>
        <p:txBody>
          <a:bodyPr anchorCtr="0" anchor="t" bIns="91425" lIns="91425" spcFirstLastPara="1" rIns="91425" wrap="square" tIns="91425">
            <a:normAutofit lnSpcReduction="10000"/>
          </a:bodyPr>
          <a:lstStyle/>
          <a:p>
            <a:pPr indent="0" lvl="0" marL="0" rtl="0" algn="just">
              <a:lnSpc>
                <a:spcPct val="120000"/>
              </a:lnSpc>
              <a:spcBef>
                <a:spcPts val="0"/>
              </a:spcBef>
              <a:spcAft>
                <a:spcPts val="0"/>
              </a:spcAft>
              <a:buNone/>
            </a:pPr>
            <a:r>
              <a:rPr lang="en">
                <a:solidFill>
                  <a:srgbClr val="434343"/>
                </a:solidFill>
                <a:latin typeface="Raleway"/>
                <a:ea typeface="Raleway"/>
                <a:cs typeface="Raleway"/>
                <a:sym typeface="Raleway"/>
              </a:rPr>
              <a:t>An ad hoc network is a group of wireless mobile computers (or nodes) in which nodes cooperate by forwarding packets for each other to allow a node to communicate beyond its direct wireless transmission range. a multi-hop scenario occurs, where several intermediate hosts relay the packets sent by the source host before they reach the destination host. The network topology may change with time as the nodes move or adjust their transmission and reception parameters. Routing protocols for ad hoc networks must deal with limitations such as high error rates, scalability, security, quality of service, energy efficiency, multicast, aggregation and node cooperation etc. </a:t>
            </a:r>
            <a:br>
              <a:rPr lang="en">
                <a:solidFill>
                  <a:srgbClr val="434343"/>
                </a:solidFill>
                <a:latin typeface="Raleway"/>
                <a:ea typeface="Raleway"/>
                <a:cs typeface="Raleway"/>
                <a:sym typeface="Raleway"/>
              </a:rPr>
            </a:br>
            <a:r>
              <a:rPr lang="en">
                <a:solidFill>
                  <a:srgbClr val="434343"/>
                </a:solidFill>
                <a:latin typeface="Raleway"/>
                <a:ea typeface="Raleway"/>
                <a:cs typeface="Raleway"/>
                <a:sym typeface="Raleway"/>
              </a:rPr>
              <a:t>Routing Protocols for wireless adhoc networks - </a:t>
            </a:r>
            <a:r>
              <a:rPr b="1" lang="en">
                <a:solidFill>
                  <a:srgbClr val="434343"/>
                </a:solidFill>
                <a:latin typeface="Raleway"/>
                <a:ea typeface="Raleway"/>
                <a:cs typeface="Raleway"/>
                <a:sym typeface="Raleway"/>
              </a:rPr>
              <a:t>Table Driven (Proactive) and On-demand (Reactive) </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Proactive</a:t>
            </a:r>
            <a:r>
              <a:rPr lang="en">
                <a:solidFill>
                  <a:srgbClr val="434343"/>
                </a:solidFill>
                <a:latin typeface="Raleway"/>
                <a:ea typeface="Raleway"/>
                <a:cs typeface="Raleway"/>
                <a:sym typeface="Raleway"/>
              </a:rPr>
              <a:t>: Destination Sequenced Distance Vector (DSDV) , OLSR (Optimized Link State Routing) </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Reactive: </a:t>
            </a:r>
            <a:r>
              <a:rPr lang="en">
                <a:solidFill>
                  <a:srgbClr val="434343"/>
                </a:solidFill>
                <a:latin typeface="Raleway"/>
                <a:ea typeface="Raleway"/>
                <a:cs typeface="Raleway"/>
                <a:sym typeface="Raleway"/>
              </a:rPr>
              <a:t>Ad hoc On Demand Distance Vector (AODV),  Dynamic Source Routing (DSR)</a:t>
            </a:r>
            <a:endParaRPr>
              <a:solidFill>
                <a:srgbClr val="434343"/>
              </a:solidFill>
              <a:latin typeface="Raleway"/>
              <a:ea typeface="Raleway"/>
              <a:cs typeface="Raleway"/>
              <a:sym typeface="Raleway"/>
            </a:endParaRPr>
          </a:p>
          <a:p>
            <a:pPr indent="0" lvl="0" marL="0" rtl="0" algn="l">
              <a:lnSpc>
                <a:spcPct val="120000"/>
              </a:lnSpc>
              <a:spcBef>
                <a:spcPts val="1200"/>
              </a:spcBef>
              <a:spcAft>
                <a:spcPts val="1200"/>
              </a:spcAft>
              <a:buNone/>
            </a:pPr>
            <a:r>
              <a:rPr lang="en">
                <a:solidFill>
                  <a:srgbClr val="434343"/>
                </a:solidFill>
                <a:latin typeface="Raleway"/>
                <a:ea typeface="Raleway"/>
                <a:cs typeface="Raleway"/>
                <a:sym typeface="Raleway"/>
              </a:rPr>
              <a:t>Performance comparison of AODV, DSDV, OLSR and  DSR routing protocols in a constrained situation is done and results are tabulated, </a:t>
            </a:r>
            <a:r>
              <a:rPr lang="en">
                <a:solidFill>
                  <a:srgbClr val="434343"/>
                </a:solidFill>
                <a:latin typeface="Raleway"/>
                <a:ea typeface="Raleway"/>
                <a:cs typeface="Raleway"/>
                <a:sym typeface="Raleway"/>
              </a:rPr>
              <a:t>graphs</a:t>
            </a:r>
            <a:r>
              <a:rPr lang="en">
                <a:solidFill>
                  <a:srgbClr val="434343"/>
                </a:solidFill>
                <a:latin typeface="Raleway"/>
                <a:ea typeface="Raleway"/>
                <a:cs typeface="Raleway"/>
                <a:sym typeface="Raleway"/>
              </a:rPr>
              <a:t> are drawn and conclusion have been drawn from them</a:t>
            </a:r>
            <a:br>
              <a:rPr lang="en">
                <a:solidFill>
                  <a:srgbClr val="434343"/>
                </a:solidFill>
                <a:latin typeface="Raleway"/>
                <a:ea typeface="Raleway"/>
                <a:cs typeface="Raleway"/>
                <a:sym typeface="Raleway"/>
              </a:rPr>
            </a:br>
            <a:r>
              <a:rPr lang="en">
                <a:solidFill>
                  <a:srgbClr val="434343"/>
                </a:solidFill>
                <a:latin typeface="Raleway"/>
                <a:ea typeface="Raleway"/>
                <a:cs typeface="Raleway"/>
                <a:sym typeface="Raleway"/>
              </a:rPr>
              <a:t>Performance and Simulation setup:</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Simulator:</a:t>
            </a:r>
            <a:r>
              <a:rPr lang="en">
                <a:solidFill>
                  <a:srgbClr val="434343"/>
                </a:solidFill>
                <a:latin typeface="Raleway"/>
                <a:ea typeface="Raleway"/>
                <a:cs typeface="Raleway"/>
                <a:sym typeface="Raleway"/>
              </a:rPr>
              <a:t> NS2 and NS3 </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No of nodes used in network creation:</a:t>
            </a:r>
            <a:r>
              <a:rPr lang="en">
                <a:solidFill>
                  <a:srgbClr val="434343"/>
                </a:solidFill>
                <a:latin typeface="Raleway"/>
                <a:ea typeface="Raleway"/>
                <a:cs typeface="Raleway"/>
                <a:sym typeface="Raleway"/>
              </a:rPr>
              <a:t> 17 ( NS2 suffers if nodes&gt;100) </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Antenna</a:t>
            </a:r>
            <a:r>
              <a:rPr b="1" lang="en">
                <a:solidFill>
                  <a:srgbClr val="434343"/>
                </a:solidFill>
                <a:latin typeface="Raleway"/>
                <a:ea typeface="Raleway"/>
                <a:cs typeface="Raleway"/>
                <a:sym typeface="Raleway"/>
              </a:rPr>
              <a:t> height:</a:t>
            </a:r>
            <a:r>
              <a:rPr lang="en">
                <a:solidFill>
                  <a:srgbClr val="434343"/>
                </a:solidFill>
                <a:latin typeface="Raleway"/>
                <a:ea typeface="Raleway"/>
                <a:cs typeface="Raleway"/>
                <a:sym typeface="Raleway"/>
              </a:rPr>
              <a:t> 1.5 </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Propagation Model: </a:t>
            </a:r>
            <a:r>
              <a:rPr lang="en">
                <a:solidFill>
                  <a:srgbClr val="434343"/>
                </a:solidFill>
                <a:latin typeface="Raleway"/>
                <a:ea typeface="Raleway"/>
                <a:cs typeface="Raleway"/>
                <a:sym typeface="Raleway"/>
              </a:rPr>
              <a:t>Two ray </a:t>
            </a:r>
            <a:r>
              <a:rPr lang="en">
                <a:solidFill>
                  <a:srgbClr val="434343"/>
                </a:solidFill>
                <a:latin typeface="Raleway"/>
                <a:ea typeface="Raleway"/>
                <a:cs typeface="Raleway"/>
                <a:sym typeface="Raleway"/>
              </a:rPr>
              <a:t>ground</a:t>
            </a:r>
            <a:r>
              <a:rPr lang="en">
                <a:solidFill>
                  <a:srgbClr val="434343"/>
                </a:solidFill>
                <a:latin typeface="Raleway"/>
                <a:ea typeface="Raleway"/>
                <a:cs typeface="Raleway"/>
                <a:sym typeface="Raleway"/>
              </a:rPr>
              <a:t> </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Packet size and Traffic sources</a:t>
            </a:r>
            <a:r>
              <a:rPr lang="en">
                <a:solidFill>
                  <a:srgbClr val="434343"/>
                </a:solidFill>
                <a:latin typeface="Raleway"/>
                <a:ea typeface="Raleway"/>
                <a:cs typeface="Raleway"/>
                <a:sym typeface="Raleway"/>
              </a:rPr>
              <a:t> identified.</a:t>
            </a:r>
            <a:br>
              <a:rPr lang="en">
                <a:solidFill>
                  <a:srgbClr val="434343"/>
                </a:solidFill>
                <a:latin typeface="Raleway"/>
                <a:ea typeface="Raleway"/>
                <a:cs typeface="Raleway"/>
                <a:sym typeface="Raleway"/>
              </a:rPr>
            </a:br>
            <a:r>
              <a:rPr b="1" lang="en">
                <a:solidFill>
                  <a:srgbClr val="434343"/>
                </a:solidFill>
                <a:latin typeface="Raleway"/>
                <a:ea typeface="Raleway"/>
                <a:cs typeface="Raleway"/>
                <a:sym typeface="Raleway"/>
              </a:rPr>
              <a:t>Routing Protocols:</a:t>
            </a:r>
            <a:r>
              <a:rPr lang="en">
                <a:solidFill>
                  <a:srgbClr val="434343"/>
                </a:solidFill>
                <a:latin typeface="Raleway"/>
                <a:ea typeface="Raleway"/>
                <a:cs typeface="Raleway"/>
                <a:sym typeface="Raleway"/>
              </a:rPr>
              <a:t> AODV, DSDV, OLSR, DSR.</a:t>
            </a:r>
            <a:endParaRPr>
              <a:solidFill>
                <a:srgbClr val="434343"/>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423600" y="0"/>
            <a:ext cx="8296800" cy="194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solidFill>
                  <a:schemeClr val="lt1"/>
                </a:solidFill>
              </a:rPr>
              <a:t>NAM VISUALIZATION</a:t>
            </a:r>
            <a:endParaRPr sz="4800">
              <a:solidFill>
                <a:schemeClr val="lt1"/>
              </a:solidFill>
            </a:endParaRPr>
          </a:p>
        </p:txBody>
      </p:sp>
      <p:sp>
        <p:nvSpPr>
          <p:cNvPr id="120" name="Google Shape;120;p21"/>
          <p:cNvSpPr txBox="1"/>
          <p:nvPr/>
        </p:nvSpPr>
        <p:spPr>
          <a:xfrm>
            <a:off x="834575" y="1795550"/>
            <a:ext cx="7245000" cy="298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latin typeface="Raleway"/>
                <a:ea typeface="Raleway"/>
                <a:cs typeface="Raleway"/>
                <a:sym typeface="Raleway"/>
              </a:rPr>
              <a:t>After setting up the network </a:t>
            </a:r>
            <a:r>
              <a:rPr lang="en">
                <a:solidFill>
                  <a:schemeClr val="lt1"/>
                </a:solidFill>
                <a:latin typeface="Raleway"/>
                <a:ea typeface="Raleway"/>
                <a:cs typeface="Raleway"/>
                <a:sym typeface="Raleway"/>
              </a:rPr>
              <a:t>using</a:t>
            </a:r>
            <a:r>
              <a:rPr lang="en">
                <a:solidFill>
                  <a:schemeClr val="lt1"/>
                </a:solidFill>
                <a:latin typeface="Raleway"/>
                <a:ea typeface="Raleway"/>
                <a:cs typeface="Raleway"/>
                <a:sym typeface="Raleway"/>
              </a:rPr>
              <a:t> NSG2.1 , TCL scripts are generated, using which the network animator shows how the network behaves during different intervals. </a:t>
            </a:r>
            <a:endParaRPr>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t/>
            </a:r>
            <a:endParaRPr>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rPr lang="en">
                <a:solidFill>
                  <a:schemeClr val="lt1"/>
                </a:solidFill>
                <a:latin typeface="Raleway"/>
                <a:ea typeface="Raleway"/>
                <a:cs typeface="Raleway"/>
                <a:sym typeface="Raleway"/>
              </a:rPr>
              <a:t>Visualization of the same has been done with NAM, for AODV, DSR and DSDV routing protocols, whose results are pasted in the slides to follow. The residual energy and instant throughput of the routing protocols are compared after writing the AWK scripts for the same, and the </a:t>
            </a:r>
            <a:r>
              <a:rPr lang="en">
                <a:solidFill>
                  <a:schemeClr val="lt1"/>
                </a:solidFill>
                <a:latin typeface="Raleway"/>
                <a:ea typeface="Raleway"/>
                <a:cs typeface="Raleway"/>
                <a:sym typeface="Raleway"/>
              </a:rPr>
              <a:t>graphs</a:t>
            </a:r>
            <a:r>
              <a:rPr lang="en">
                <a:solidFill>
                  <a:schemeClr val="lt1"/>
                </a:solidFill>
                <a:latin typeface="Raleway"/>
                <a:ea typeface="Raleway"/>
                <a:cs typeface="Raleway"/>
                <a:sym typeface="Raleway"/>
              </a:rPr>
              <a:t> are also plotted. For plotting the </a:t>
            </a:r>
            <a:r>
              <a:rPr lang="en">
                <a:solidFill>
                  <a:schemeClr val="lt1"/>
                </a:solidFill>
                <a:latin typeface="Raleway"/>
                <a:ea typeface="Raleway"/>
                <a:cs typeface="Raleway"/>
                <a:sym typeface="Raleway"/>
              </a:rPr>
              <a:t>graph</a:t>
            </a:r>
            <a:r>
              <a:rPr lang="en">
                <a:solidFill>
                  <a:schemeClr val="lt1"/>
                </a:solidFill>
                <a:latin typeface="Raleway"/>
                <a:ea typeface="Raleway"/>
                <a:cs typeface="Raleway"/>
                <a:sym typeface="Raleway"/>
              </a:rPr>
              <a:t>, gnuplot is used, which is very effective for visualizing the tabulated data in a graphical plot. </a:t>
            </a:r>
            <a:endParaRPr>
              <a:solidFill>
                <a:schemeClr val="lt1"/>
              </a:solidFill>
              <a:latin typeface="Raleway"/>
              <a:ea typeface="Raleway"/>
              <a:cs typeface="Raleway"/>
              <a:sym typeface="Raleway"/>
            </a:endParaRPr>
          </a:p>
          <a:p>
            <a:pPr indent="0" lvl="0" marL="0" rtl="0" algn="just">
              <a:lnSpc>
                <a:spcPct val="150000"/>
              </a:lnSpc>
              <a:spcBef>
                <a:spcPts val="0"/>
              </a:spcBef>
              <a:spcAft>
                <a:spcPts val="0"/>
              </a:spcAft>
              <a:buNone/>
            </a:pPr>
            <a:r>
              <a:t/>
            </a:r>
            <a:endParaRPr>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E22525"/>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