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56" r:id="rId3"/>
    <p:sldId id="257" r:id="rId4"/>
    <p:sldId id="263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60" r:id="rId13"/>
    <p:sldId id="270" r:id="rId14"/>
    <p:sldId id="273" r:id="rId15"/>
    <p:sldId id="271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82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ublicdomainpictures.net/en/view-image.php?image=214616&amp;picture=new-york-stock-exchan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raunakpandey030/tata-motors-limited-stock-prices-2006-202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C195B3-2D8C-4319-9032-C6B752FAA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0"/>
            <a:ext cx="14630400" cy="822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216CE4A-5C5F-4F9E-A9F1-C4D68A15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2" y="612857"/>
            <a:ext cx="1439124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GOVERNMENT RESIDENTIAL POLYTECNIC FOR WOMEN</a:t>
            </a: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SHIVAMOGGA-577205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11F2A-5AA6-4801-B0AA-974616420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59" y="1843963"/>
            <a:ext cx="1113682" cy="1076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16988B-8021-43F7-B4CD-ADFA5877582B}"/>
              </a:ext>
            </a:extLst>
          </p:cNvPr>
          <p:cNvSpPr/>
          <p:nvPr/>
        </p:nvSpPr>
        <p:spPr>
          <a:xfrm>
            <a:off x="2549768" y="3283803"/>
            <a:ext cx="9530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CAPSTONE PROJECT ON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Stock Market Price Prediction Using Machine Learning</a:t>
            </a: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904D8-F9EB-41CE-919F-E8826F4D6BC4}"/>
              </a:ext>
            </a:extLst>
          </p:cNvPr>
          <p:cNvSpPr/>
          <p:nvPr/>
        </p:nvSpPr>
        <p:spPr>
          <a:xfrm>
            <a:off x="2549767" y="7505056"/>
            <a:ext cx="9530861" cy="773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400" spc="3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2023-2024</a:t>
            </a:r>
            <a:endParaRPr lang="en-IN" sz="140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5CA5E-4386-43EC-AFE6-4EDE86ACBC9C}"/>
              </a:ext>
            </a:extLst>
          </p:cNvPr>
          <p:cNvSpPr/>
          <p:nvPr/>
        </p:nvSpPr>
        <p:spPr>
          <a:xfrm>
            <a:off x="3777176" y="4163288"/>
            <a:ext cx="73152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6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endParaRPr lang="en-IN" sz="14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DANIYA                             135CS21009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KAVANA B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135CS21015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RAMYA                              135CS21042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SHARANYA                       135CS21046</a:t>
            </a:r>
            <a:endParaRPr lang="en-IN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95B74-5D48-4DC2-9E21-B3B214826391}"/>
              </a:ext>
            </a:extLst>
          </p:cNvPr>
          <p:cNvSpPr/>
          <p:nvPr/>
        </p:nvSpPr>
        <p:spPr>
          <a:xfrm>
            <a:off x="3657600" y="5794289"/>
            <a:ext cx="7315200" cy="1526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IN" sz="14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Hanumanthappa.G</a:t>
            </a: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IN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M.Tech</a:t>
            </a:r>
            <a:r>
              <a:rPr lang="en-I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en-IN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Ph.D</a:t>
            </a:r>
            <a:r>
              <a:rPr lang="en-I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).,</a:t>
            </a:r>
            <a:endParaRPr lang="en-IN" sz="1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Cohort Owner</a:t>
            </a:r>
          </a:p>
        </p:txBody>
      </p:sp>
    </p:spTree>
    <p:extLst>
      <p:ext uri="{BB962C8B-B14F-4D97-AF65-F5344CB8AC3E}">
        <p14:creationId xmlns:p14="http://schemas.microsoft.com/office/powerpoint/2010/main" val="366891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20DA8-152F-4EAB-B3DA-26B64F4A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40D3B1-3081-459E-9281-CDA68BA17764}"/>
              </a:ext>
            </a:extLst>
          </p:cNvPr>
          <p:cNvSpPr txBox="1"/>
          <p:nvPr/>
        </p:nvSpPr>
        <p:spPr>
          <a:xfrm>
            <a:off x="481264" y="433137"/>
            <a:ext cx="2999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Feature Scaling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F6FB7-224E-4AA8-A8B2-E24B439E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71" y="1290964"/>
            <a:ext cx="12994104" cy="332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C573AA-3D46-4DE0-9B2C-0AB4AB5C2373}"/>
              </a:ext>
            </a:extLst>
          </p:cNvPr>
          <p:cNvSpPr txBox="1"/>
          <p:nvPr/>
        </p:nvSpPr>
        <p:spPr>
          <a:xfrm>
            <a:off x="705854" y="5181601"/>
            <a:ext cx="13395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ECECEC"/>
                </a:solidFill>
              </a:rPr>
              <a:t>We use Min-Max Scaler technique, is indeed a method used for feature scaling feature Scaling, which transforms the dataset values to a specified range, typically 0 to 1.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8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C71C2-EC4F-4CA5-A380-FB9F7B73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14590295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03557-F152-4279-B798-762C7616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4" y="2965388"/>
            <a:ext cx="10828421" cy="4684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8EDF2A-D6D3-4B7D-998F-380E9AAFECB8}"/>
              </a:ext>
            </a:extLst>
          </p:cNvPr>
          <p:cNvSpPr txBox="1"/>
          <p:nvPr/>
        </p:nvSpPr>
        <p:spPr>
          <a:xfrm>
            <a:off x="497305" y="579918"/>
            <a:ext cx="5606717" cy="412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17"/>
              </a:lnSpc>
            </a:pPr>
            <a:r>
              <a:rPr lang="en-US" sz="32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Splitting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0D544-7EF8-47AF-9ED8-FEEE952E4869}"/>
              </a:ext>
            </a:extLst>
          </p:cNvPr>
          <p:cNvSpPr txBox="1"/>
          <p:nvPr/>
        </p:nvSpPr>
        <p:spPr>
          <a:xfrm>
            <a:off x="497305" y="992210"/>
            <a:ext cx="111813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For this dataset we Splits the Data into 2 part </a:t>
            </a:r>
            <a:r>
              <a:rPr lang="en-US" sz="2400" b="1" dirty="0">
                <a:solidFill>
                  <a:schemeClr val="bg1"/>
                </a:solidFill>
              </a:rPr>
              <a:t>training</a:t>
            </a:r>
            <a:r>
              <a:rPr lang="en-US" sz="2400" dirty="0">
                <a:solidFill>
                  <a:schemeClr val="bg1"/>
                </a:solidFill>
              </a:rPr>
              <a:t> set and </a:t>
            </a:r>
            <a:r>
              <a:rPr lang="en-US" sz="2400" b="1" dirty="0">
                <a:solidFill>
                  <a:schemeClr val="bg1"/>
                </a:solidFill>
              </a:rPr>
              <a:t>testing</a:t>
            </a:r>
            <a:r>
              <a:rPr lang="en-US" sz="2400" dirty="0">
                <a:solidFill>
                  <a:schemeClr val="bg1"/>
                </a:solidFill>
              </a:rPr>
              <a:t> set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 training data it have </a:t>
            </a:r>
            <a:r>
              <a:rPr lang="en-US" sz="2400" b="1" dirty="0">
                <a:solidFill>
                  <a:schemeClr val="bg1"/>
                </a:solidFill>
              </a:rPr>
              <a:t>80% </a:t>
            </a:r>
            <a:r>
              <a:rPr lang="en-US" sz="2400" dirty="0">
                <a:solidFill>
                  <a:schemeClr val="bg1"/>
                </a:solidFill>
              </a:rPr>
              <a:t>of data for training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And for testing it have </a:t>
            </a:r>
            <a:r>
              <a:rPr lang="en-US" sz="2400" b="1" dirty="0">
                <a:solidFill>
                  <a:schemeClr val="bg1"/>
                </a:solidFill>
              </a:rPr>
              <a:t>20%</a:t>
            </a:r>
            <a:r>
              <a:rPr lang="en-US" sz="2400" dirty="0">
                <a:solidFill>
                  <a:schemeClr val="bg1"/>
                </a:solidFill>
              </a:rPr>
              <a:t> of dataset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9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0">
            <a:extLst>
              <a:ext uri="{FF2B5EF4-FFF2-40B4-BE49-F238E27FC236}">
                <a16:creationId xmlns:a16="http://schemas.microsoft.com/office/drawing/2014/main" id="{1E62DB0B-5C3F-4760-81B4-3D105D8BBE44}"/>
              </a:ext>
            </a:extLst>
          </p:cNvPr>
          <p:cNvSpPr/>
          <p:nvPr/>
        </p:nvSpPr>
        <p:spPr>
          <a:xfrm>
            <a:off x="-30395" y="5385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501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27" y="-3876"/>
            <a:ext cx="4088366" cy="81681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sp>
        <p:nvSpPr>
          <p:cNvPr id="5" name="Text 2"/>
          <p:cNvSpPr/>
          <p:nvPr/>
        </p:nvSpPr>
        <p:spPr>
          <a:xfrm>
            <a:off x="5318753" y="588147"/>
            <a:ext cx="7301992" cy="6773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827"/>
              </a:lnSpc>
            </a:pPr>
            <a:r>
              <a:rPr lang="en-US" sz="36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Machine Learning Models Used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5906314" y="2229549"/>
            <a:ext cx="59968" cy="430274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 flipV="1">
            <a:off x="6191443" y="1988873"/>
            <a:ext cx="544355" cy="4571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5767984" y="1879624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5883797" y="1888741"/>
            <a:ext cx="85011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96"/>
              </a:lnSpc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1837" dirty="0"/>
          </a:p>
        </p:txBody>
      </p:sp>
      <p:sp>
        <p:nvSpPr>
          <p:cNvPr id="10" name="Text 7"/>
          <p:cNvSpPr/>
          <p:nvPr/>
        </p:nvSpPr>
        <p:spPr>
          <a:xfrm>
            <a:off x="6735799" y="1919443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15"/>
              </a:lnSpc>
            </a:pPr>
            <a:r>
              <a:rPr lang="en-US" sz="2400" b="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Linear Regression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716226" y="2314697"/>
            <a:ext cx="5864781" cy="248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60"/>
              </a:lnSpc>
            </a:pPr>
            <a:r>
              <a:rPr lang="en-US" sz="20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Simple yet effective for modeling stock price movements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6172405" y="5091182"/>
            <a:ext cx="544355" cy="4571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5725478" y="3516618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/>
        </p:spPr>
        <p:txBody>
          <a:bodyPr/>
          <a:lstStyle/>
          <a:p>
            <a:r>
              <a:rPr lang="en-US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dirty="0"/>
          </a:p>
          <a:p>
            <a:endParaRPr lang="en-IN" dirty="0"/>
          </a:p>
        </p:txBody>
      </p:sp>
      <p:sp>
        <p:nvSpPr>
          <p:cNvPr id="14" name="Text 11"/>
          <p:cNvSpPr/>
          <p:nvPr/>
        </p:nvSpPr>
        <p:spPr>
          <a:xfrm>
            <a:off x="5880361" y="3193294"/>
            <a:ext cx="125255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96"/>
              </a:lnSpc>
            </a:pPr>
            <a:endParaRPr lang="en-US" sz="1837" dirty="0"/>
          </a:p>
        </p:txBody>
      </p:sp>
      <p:sp>
        <p:nvSpPr>
          <p:cNvPr id="15" name="Text 12"/>
          <p:cNvSpPr/>
          <p:nvPr/>
        </p:nvSpPr>
        <p:spPr>
          <a:xfrm>
            <a:off x="6716227" y="3493416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15"/>
              </a:lnSpc>
            </a:pPr>
            <a:r>
              <a:rPr lang="en-US" sz="2400" b="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Random Forest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6716227" y="3831483"/>
            <a:ext cx="5864781" cy="2487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60"/>
              </a:lnSpc>
            </a:pPr>
            <a:r>
              <a:rPr lang="en-US" sz="20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Handling non-linear relationships and high-dimensional data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6191444" y="3645861"/>
            <a:ext cx="544355" cy="4571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5781895" y="4971514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5877789" y="4959063"/>
            <a:ext cx="130016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96"/>
              </a:lnSpc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1837" dirty="0"/>
          </a:p>
        </p:txBody>
      </p:sp>
      <p:sp>
        <p:nvSpPr>
          <p:cNvPr id="20" name="Text 17"/>
          <p:cNvSpPr/>
          <p:nvPr/>
        </p:nvSpPr>
        <p:spPr>
          <a:xfrm>
            <a:off x="6716227" y="4937167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15"/>
              </a:lnSpc>
            </a:pPr>
            <a:r>
              <a:rPr lang="en-US" sz="2400" b="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Decision Tree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6755964" y="5214264"/>
            <a:ext cx="5864781" cy="1105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r>
              <a:rPr lang="en-US" sz="20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is a fundamental machine learning model used in various prediction tasks, including stock market price prediction.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5879575" y="4912818"/>
            <a:ext cx="126444" cy="2917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96"/>
              </a:lnSpc>
            </a:pPr>
            <a:endParaRPr lang="en-US" sz="1837" dirty="0"/>
          </a:p>
        </p:txBody>
      </p:sp>
      <p:sp>
        <p:nvSpPr>
          <p:cNvPr id="26" name="Text 23"/>
          <p:cNvSpPr/>
          <p:nvPr/>
        </p:nvSpPr>
        <p:spPr>
          <a:xfrm>
            <a:off x="6755964" y="5041703"/>
            <a:ext cx="5864781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60"/>
              </a:lnSpc>
            </a:pPr>
            <a:endParaRPr lang="en-US" sz="2000" dirty="0"/>
          </a:p>
        </p:txBody>
      </p:sp>
      <p:sp>
        <p:nvSpPr>
          <p:cNvPr id="27" name="Shape 24"/>
          <p:cNvSpPr/>
          <p:nvPr/>
        </p:nvSpPr>
        <p:spPr>
          <a:xfrm flipV="1">
            <a:off x="6191444" y="6698990"/>
            <a:ext cx="544355" cy="4571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28" name="Shape 25"/>
          <p:cNvSpPr/>
          <p:nvPr/>
        </p:nvSpPr>
        <p:spPr>
          <a:xfrm>
            <a:off x="5790485" y="6561226"/>
            <a:ext cx="349925" cy="349925"/>
          </a:xfrm>
          <a:prstGeom prst="roundRect">
            <a:avLst>
              <a:gd name="adj" fmla="val 13335"/>
            </a:avLst>
          </a:prstGeom>
          <a:solidFill>
            <a:srgbClr val="363A4A"/>
          </a:solidFill>
          <a:ln/>
        </p:spPr>
      </p:sp>
      <p:sp>
        <p:nvSpPr>
          <p:cNvPr id="29" name="Text 26"/>
          <p:cNvSpPr/>
          <p:nvPr/>
        </p:nvSpPr>
        <p:spPr>
          <a:xfrm rot="10800000" flipH="1" flipV="1">
            <a:off x="5908101" y="6511470"/>
            <a:ext cx="97515" cy="6132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296"/>
              </a:lnSpc>
            </a:pPr>
            <a:r>
              <a:rPr lang="en-US" sz="18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1837" dirty="0"/>
          </a:p>
        </p:txBody>
      </p:sp>
      <p:sp>
        <p:nvSpPr>
          <p:cNvPr id="30" name="Text 27"/>
          <p:cNvSpPr/>
          <p:nvPr/>
        </p:nvSpPr>
        <p:spPr>
          <a:xfrm>
            <a:off x="6716760" y="6511470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15"/>
              </a:lnSpc>
            </a:pPr>
            <a:r>
              <a:rPr lang="en-US" sz="2400" b="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Gradient Boosting</a:t>
            </a:r>
            <a:endParaRPr lang="en-US" sz="2400" dirty="0"/>
          </a:p>
        </p:txBody>
      </p:sp>
      <p:sp>
        <p:nvSpPr>
          <p:cNvPr id="31" name="Text 28"/>
          <p:cNvSpPr/>
          <p:nvPr/>
        </p:nvSpPr>
        <p:spPr>
          <a:xfrm>
            <a:off x="6755963" y="6809482"/>
            <a:ext cx="6727694" cy="5853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960"/>
              </a:lnSpc>
            </a:pPr>
            <a:r>
              <a:rPr lang="en-US" sz="20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Boosting ensemble method for improved prediction accuracy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31AE0D-439A-4513-A848-49F45830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0"/>
            <a:ext cx="14590295" cy="822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644320-18D7-44B5-AC1B-FAE5F81B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807679"/>
              </p:ext>
            </p:extLst>
          </p:nvPr>
        </p:nvGraphicFramePr>
        <p:xfrm>
          <a:off x="196948" y="1051494"/>
          <a:ext cx="14256031" cy="7082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62870">
                  <a:extLst>
                    <a:ext uri="{9D8B030D-6E8A-4147-A177-3AD203B41FA5}">
                      <a16:colId xmlns:a16="http://schemas.microsoft.com/office/drawing/2014/main" val="2187402456"/>
                    </a:ext>
                  </a:extLst>
                </a:gridCol>
                <a:gridCol w="3564387">
                  <a:extLst>
                    <a:ext uri="{9D8B030D-6E8A-4147-A177-3AD203B41FA5}">
                      <a16:colId xmlns:a16="http://schemas.microsoft.com/office/drawing/2014/main" val="178959044"/>
                    </a:ext>
                  </a:extLst>
                </a:gridCol>
                <a:gridCol w="3564387">
                  <a:extLst>
                    <a:ext uri="{9D8B030D-6E8A-4147-A177-3AD203B41FA5}">
                      <a16:colId xmlns:a16="http://schemas.microsoft.com/office/drawing/2014/main" val="468273905"/>
                    </a:ext>
                  </a:extLst>
                </a:gridCol>
                <a:gridCol w="3564387">
                  <a:extLst>
                    <a:ext uri="{9D8B030D-6E8A-4147-A177-3AD203B41FA5}">
                      <a16:colId xmlns:a16="http://schemas.microsoft.com/office/drawing/2014/main" val="3702916126"/>
                    </a:ext>
                  </a:extLst>
                </a:gridCol>
              </a:tblGrid>
              <a:tr h="1813005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Im</a:t>
                      </a:r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R2_Score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Mean_Error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/>
                      <a:endParaRPr lang="en-IN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730669"/>
                  </a:ext>
                </a:extLst>
              </a:tr>
              <a:tr h="1178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9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EB9FC"/>
                        </a:solidFill>
                        <a:effectLst/>
                        <a:uLnTx/>
                        <a:uFillTx/>
                        <a:latin typeface="Lora" pitchFamily="34" charset="0"/>
                        <a:ea typeface="Lora" pitchFamily="34" charset="-122"/>
                        <a:cs typeface="Lora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9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EB9FC"/>
                        </a:solidFill>
                        <a:effectLst/>
                        <a:uLnTx/>
                        <a:uFillTx/>
                        <a:latin typeface="Lora" pitchFamily="34" charset="0"/>
                        <a:ea typeface="Lora" pitchFamily="34" charset="-122"/>
                        <a:cs typeface="Lora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19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Lora" pitchFamily="34" charset="-122"/>
                          <a:cs typeface="Times New Roman" panose="02020603050405020304" pitchFamily="18" charset="0"/>
                        </a:rPr>
                        <a:t>Linear Regression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0.9996879588134863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7.921910545531257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30743"/>
                  </a:ext>
                </a:extLst>
              </a:tr>
              <a:tr h="145040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ea typeface="Lora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ea typeface="Lora" pitchFamily="34" charset="-122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0.9994289219415903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14.325518609487622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289276"/>
                  </a:ext>
                </a:extLst>
              </a:tr>
              <a:tr h="145040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Lora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Lora" pitchFamily="34" charset="-122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32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0.9980859281227569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3.5578552255873552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75262"/>
                  </a:ext>
                </a:extLst>
              </a:tr>
              <a:tr h="1190729">
                <a:tc>
                  <a:txBody>
                    <a:bodyPr/>
                    <a:lstStyle/>
                    <a:p>
                      <a:pPr algn="ctr">
                        <a:lnSpc>
                          <a:spcPts val="1915"/>
                        </a:lnSpc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Lora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915"/>
                        </a:lnSpc>
                      </a:pP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Lora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ts val="1915"/>
                        </a:lnSpc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Lora" pitchFamily="34" charset="-122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US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0.9252252253784354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1705.6295461563584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522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D56F85D-EA76-4387-83D6-F63E6ACF5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04" y="7070885"/>
            <a:ext cx="3433234" cy="1045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E23A6-A193-4FAC-9D3E-49B6BFD25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03" y="4198938"/>
            <a:ext cx="3433233" cy="1109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F9E963-C3BD-4C00-992A-9721D6BCA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904" y="5601874"/>
            <a:ext cx="3433233" cy="1122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E60089-BA20-4BC2-B637-39E482B42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902" y="2980594"/>
            <a:ext cx="3433233" cy="1045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0F944C-62DB-4D75-AE4C-61042C5F7A61}"/>
              </a:ext>
            </a:extLst>
          </p:cNvPr>
          <p:cNvSpPr txBox="1"/>
          <p:nvPr/>
        </p:nvSpPr>
        <p:spPr>
          <a:xfrm>
            <a:off x="717452" y="202581"/>
            <a:ext cx="71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All Models 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8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CC5E6-5FD3-48B4-9D46-66A4F041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9F6CAE-9207-494A-BF15-BBAB295BAB44}"/>
              </a:ext>
            </a:extLst>
          </p:cNvPr>
          <p:cNvSpPr txBox="1"/>
          <p:nvPr/>
        </p:nvSpPr>
        <p:spPr>
          <a:xfrm>
            <a:off x="641446" y="1123168"/>
            <a:ext cx="1319035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used four regression technique for Training the model And we have taken TATA Motors stock dataset and we train our model.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data into 80% for training and 20% for testing.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used machine learning algorithms &amp; it’s R2 scores are, The  R2 scores of  Linear Regression (0.9997) , Random Forest (0.9994), Decision Tree (0.9981) and Gradient Boosting Regression (0.9252).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R2 score of Linear Regression is more than other models and mean error is less compared to other models. So Linear Regression is the best model.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3E8C8-D78E-4873-A35A-4FC388EFDB64}"/>
              </a:ext>
            </a:extLst>
          </p:cNvPr>
          <p:cNvSpPr txBox="1"/>
          <p:nvPr/>
        </p:nvSpPr>
        <p:spPr>
          <a:xfrm>
            <a:off x="607118" y="364070"/>
            <a:ext cx="6441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00ED50-ECF9-46E7-8879-5649E260F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03" y="6469045"/>
            <a:ext cx="8662797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C05ED-B46E-4619-93C7-EA6D8027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69DE6A-ABFE-4495-A306-435AB827677F}"/>
              </a:ext>
            </a:extLst>
          </p:cNvPr>
          <p:cNvSpPr txBox="1"/>
          <p:nvPr/>
        </p:nvSpPr>
        <p:spPr>
          <a:xfrm>
            <a:off x="1155030" y="721895"/>
            <a:ext cx="12705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  OF STOCK MARKET PRICE </a:t>
            </a:r>
            <a:r>
              <a:rPr lang="en-US" sz="3200" spc="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PRIDECTION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37FC0-DA59-42D4-97A5-AF9294F1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" y="1535002"/>
            <a:ext cx="11839074" cy="454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56672" y="-33510"/>
            <a:ext cx="14887072" cy="8529328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6319601" y="978568"/>
            <a:ext cx="8054127" cy="2165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6561"/>
              </a:lnSpc>
            </a:pPr>
            <a:r>
              <a:rPr lang="en-US" sz="5249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Introduction to Stock               Market Price Prediction</a:t>
            </a:r>
            <a:endParaRPr lang="en-US" sz="524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833938" y="3433013"/>
            <a:ext cx="7539789" cy="2165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4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An overview of the project to predict stock market prices using machine learning models.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EBB9A0-2D92-4B36-BC9E-4DF187EC8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6672" y="45720"/>
            <a:ext cx="7385538" cy="81381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4" name="Text 2"/>
          <p:cNvSpPr/>
          <p:nvPr/>
        </p:nvSpPr>
        <p:spPr>
          <a:xfrm>
            <a:off x="5085347" y="1138716"/>
            <a:ext cx="5999748" cy="10750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5468"/>
              </a:lnSpc>
            </a:pPr>
            <a:r>
              <a:rPr lang="en-US" sz="4375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Problem Statement</a:t>
            </a:r>
            <a:endParaRPr lang="en-US" sz="43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908884" y="2438401"/>
            <a:ext cx="9384632" cy="38340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Stock market prices are influenced by a multitude of factors, making them challenging to predict accurately with traditional methods. Our goal is to leverage the capabilities of Machine Learning to create a robust predictive model that outperforms existing approaches, providing investors and financial analysts with a valuable tool for decision-making.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26AC5-D6A5-471E-808D-2067988F1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272" y="31810"/>
            <a:ext cx="4693200" cy="81659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08CD6F-C294-4C59-B4FE-AC749F24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211" y="0"/>
            <a:ext cx="14630400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B460FB-A1B0-4225-A863-737CDFDF4F2B}"/>
              </a:ext>
            </a:extLst>
          </p:cNvPr>
          <p:cNvSpPr/>
          <p:nvPr/>
        </p:nvSpPr>
        <p:spPr>
          <a:xfrm>
            <a:off x="3657600" y="3653136"/>
            <a:ext cx="731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endParaRPr lang="en-IN" dirty="0">
              <a:solidFill>
                <a:srgbClr val="333333"/>
              </a:solidFill>
              <a:latin typeface="CharlesModern-Light"/>
            </a:endParaRPr>
          </a:p>
          <a:p>
            <a:br>
              <a:rPr lang="en-IN" dirty="0">
                <a:solidFill>
                  <a:srgbClr val="111111"/>
                </a:solidFill>
                <a:latin typeface="CharlesModern-Regular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E2BE2-B979-476F-BCC5-8949A1EBFDBA}"/>
              </a:ext>
            </a:extLst>
          </p:cNvPr>
          <p:cNvSpPr txBox="1"/>
          <p:nvPr/>
        </p:nvSpPr>
        <p:spPr>
          <a:xfrm>
            <a:off x="224591" y="470725"/>
            <a:ext cx="6464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 fontAlgn="ctr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070C0"/>
                </a:solidFill>
                <a:latin typeface="CharlesModern-Light"/>
              </a:rPr>
              <a:t>What is </a:t>
            </a:r>
            <a:r>
              <a:rPr lang="en-US" sz="4000" dirty="0">
                <a:solidFill>
                  <a:srgbClr val="0070C0"/>
                </a:solidFill>
                <a:latin typeface="CharlesModern-Light"/>
              </a:rPr>
              <a:t>T</a:t>
            </a:r>
            <a:r>
              <a:rPr lang="en-US" sz="4000" dirty="0">
                <a:solidFill>
                  <a:srgbClr val="0070C0"/>
                </a:solidFill>
              </a:rPr>
              <a:t>rading Or Stock</a:t>
            </a:r>
            <a:r>
              <a:rPr lang="en-IN" sz="4000" dirty="0">
                <a:solidFill>
                  <a:srgbClr val="0070C0"/>
                </a:solidFill>
                <a:latin typeface="CharlesModern-Light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7F4C4-184A-4069-937E-6E6635203CD3}"/>
              </a:ext>
            </a:extLst>
          </p:cNvPr>
          <p:cNvSpPr txBox="1"/>
          <p:nvPr/>
        </p:nvSpPr>
        <p:spPr>
          <a:xfrm>
            <a:off x="4203033" y="1768471"/>
            <a:ext cx="909587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harlesModern-Regular"/>
              </a:rPr>
              <a:t>A stock represents a share in the ownership of a company, including a claim on the company's earnings and assets. As such, stockholders are partial owners of the company. When the value of the business rises or 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falls, so does the value of the stock.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  <a:latin typeface="+mj-lt"/>
              </a:rPr>
              <a:t>stock exchanges are :- NSE, MSE,BSE </a:t>
            </a:r>
            <a:r>
              <a:rPr lang="en-IN" sz="2400" b="1" dirty="0" err="1">
                <a:solidFill>
                  <a:schemeClr val="bg1"/>
                </a:solidFill>
                <a:latin typeface="+mj-lt"/>
              </a:rPr>
              <a:t>ect</a:t>
            </a:r>
            <a:r>
              <a:rPr lang="en-IN" sz="2400" b="1" dirty="0">
                <a:solidFill>
                  <a:schemeClr val="bg1"/>
                </a:solidFill>
                <a:latin typeface="+mj-lt"/>
              </a:rPr>
              <a:t>..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97008B-3C60-4C8C-8235-76E488C4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7" y="1316886"/>
            <a:ext cx="3646531" cy="3311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B5D3D-EC36-4492-AFB6-25ECE9212049}"/>
              </a:ext>
            </a:extLst>
          </p:cNvPr>
          <p:cNvSpPr txBox="1"/>
          <p:nvPr/>
        </p:nvSpPr>
        <p:spPr>
          <a:xfrm>
            <a:off x="363999" y="4932887"/>
            <a:ext cx="880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Indian stock market opening &amp; closing time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30AD7-9DDB-40E6-9E2F-8DF5F8052E36}"/>
              </a:ext>
            </a:extLst>
          </p:cNvPr>
          <p:cNvSpPr txBox="1"/>
          <p:nvPr/>
        </p:nvSpPr>
        <p:spPr>
          <a:xfrm>
            <a:off x="834191" y="5754130"/>
            <a:ext cx="121920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The normal trading session is known as a continuous trading session. The trading time in India runs from 9.15 am to 3.30 pm. Traders can buy and sell shares without any restrictions during this time.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76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506" y="-5399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2614865" y="611506"/>
            <a:ext cx="8042052" cy="5629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4433"/>
              </a:lnSpc>
            </a:pPr>
            <a:r>
              <a:rPr lang="en-IN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 pipeline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260470" y="1613313"/>
            <a:ext cx="405289" cy="40528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  <p:txBody>
          <a:bodyPr/>
          <a:lstStyle/>
          <a:p>
            <a:r>
              <a:rPr lang="en-US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dirty="0"/>
          </a:p>
          <a:p>
            <a:endParaRPr lang="en-IN" dirty="0"/>
          </a:p>
        </p:txBody>
      </p:sp>
      <p:sp>
        <p:nvSpPr>
          <p:cNvPr id="7" name="Text 4"/>
          <p:cNvSpPr/>
          <p:nvPr/>
        </p:nvSpPr>
        <p:spPr>
          <a:xfrm flipH="1">
            <a:off x="-164758" y="1599766"/>
            <a:ext cx="3083761" cy="47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660"/>
              </a:lnSpc>
            </a:pPr>
            <a:endParaRPr lang="en-US" sz="2128" dirty="0"/>
          </a:p>
        </p:txBody>
      </p:sp>
      <p:sp>
        <p:nvSpPr>
          <p:cNvPr id="8" name="Text 5"/>
          <p:cNvSpPr/>
          <p:nvPr/>
        </p:nvSpPr>
        <p:spPr>
          <a:xfrm>
            <a:off x="878364" y="1667786"/>
            <a:ext cx="2251948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17"/>
              </a:lnSpc>
            </a:pPr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collection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48097" y="1941106"/>
            <a:ext cx="5118861" cy="11422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816"/>
              </a:lnSpc>
            </a:pPr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first step of every project is to collect the data. We collected our data from Kaggle. You can find the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854357" y="1626666"/>
            <a:ext cx="394328" cy="40528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7018257" y="1595756"/>
            <a:ext cx="145137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660"/>
              </a:lnSpc>
            </a:pPr>
            <a:r>
              <a:rPr lang="en-US" sz="2128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2</a:t>
            </a:r>
            <a:endParaRPr lang="en-US" sz="2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412585" y="1566385"/>
            <a:ext cx="5373653" cy="536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Exploratory Data Analysis </a:t>
            </a:r>
            <a:r>
              <a:rPr lang="en-US" sz="24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(EDA)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412585" y="1997936"/>
            <a:ext cx="5216843" cy="8087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135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Explore the cleaned and transformed data to gain insights and identify patterns.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60468" y="3255831"/>
            <a:ext cx="405289" cy="40528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387866" y="3215343"/>
            <a:ext cx="150495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660"/>
              </a:lnSpc>
            </a:pPr>
            <a:r>
              <a:rPr lang="en-US" sz="2128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3</a:t>
            </a:r>
            <a:endParaRPr lang="en-US" sz="2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948097" y="3350735"/>
            <a:ext cx="3006380" cy="3462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17"/>
              </a:lnSpc>
            </a:pPr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</a:t>
            </a:r>
            <a:r>
              <a:rPr lang="en-US" sz="1773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Preprocessing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948096" y="3630206"/>
            <a:ext cx="5118861" cy="573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6"/>
              </a:lnSpc>
            </a:pPr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Data cleaning, Removing outliers and handling missing data to ensure data quality.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6843396" y="3185228"/>
            <a:ext cx="405289" cy="40528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7018257" y="3186095"/>
            <a:ext cx="146447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660"/>
              </a:lnSpc>
            </a:pPr>
            <a:r>
              <a:rPr lang="en-US" sz="2128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4</a:t>
            </a:r>
            <a:endParaRPr lang="en-US" sz="2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423546" y="3260350"/>
            <a:ext cx="6151671" cy="4929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17"/>
              </a:lnSpc>
            </a:pPr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Integration and Reduction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7412585" y="3630882"/>
            <a:ext cx="5517079" cy="957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816"/>
              </a:lnSpc>
            </a:pPr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Data integration and reduction are both important processes in data preprocessing, aimed at improving the quality and efficiency of data analysis.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19"/>
          <p:cNvSpPr/>
          <p:nvPr/>
        </p:nvSpPr>
        <p:spPr>
          <a:xfrm>
            <a:off x="202643" y="4898349"/>
            <a:ext cx="405289" cy="40528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23" name="Text 20"/>
          <p:cNvSpPr/>
          <p:nvPr/>
        </p:nvSpPr>
        <p:spPr>
          <a:xfrm flipH="1">
            <a:off x="303302" y="4878199"/>
            <a:ext cx="235059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660"/>
              </a:lnSpc>
            </a:pPr>
            <a:r>
              <a:rPr lang="en-US" sz="2128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5</a:t>
            </a:r>
            <a:endParaRPr lang="en-US" sz="2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878364" y="4953299"/>
            <a:ext cx="2251948" cy="393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17"/>
              </a:lnSpc>
            </a:pPr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Feature Scaling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987975" y="5335290"/>
            <a:ext cx="4555053" cy="6918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816"/>
              </a:lnSpc>
            </a:pPr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Standardization, and normalization are techniques used to preprocess numerical features in machine learning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23"/>
          <p:cNvSpPr/>
          <p:nvPr/>
        </p:nvSpPr>
        <p:spPr>
          <a:xfrm>
            <a:off x="6815612" y="5076407"/>
            <a:ext cx="405289" cy="40528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  <p:txBody>
          <a:bodyPr/>
          <a:lstStyle/>
          <a:p>
            <a:pPr algn="ctr">
              <a:lnSpc>
                <a:spcPts val="2660"/>
              </a:lnSpc>
            </a:pPr>
            <a:r>
              <a:rPr lang="en-US" sz="2400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7315200" y="5090695"/>
            <a:ext cx="2251948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17"/>
              </a:lnSpc>
            </a:pPr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Splitting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26"/>
          <p:cNvSpPr/>
          <p:nvPr/>
        </p:nvSpPr>
        <p:spPr>
          <a:xfrm>
            <a:off x="7319757" y="5405054"/>
            <a:ext cx="5968763" cy="4612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1816"/>
              </a:lnSpc>
            </a:pPr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Spliting the data into training, validation, and test sets.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hape 27"/>
          <p:cNvSpPr/>
          <p:nvPr/>
        </p:nvSpPr>
        <p:spPr>
          <a:xfrm>
            <a:off x="299706" y="6888532"/>
            <a:ext cx="405289" cy="40528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31" name="Text 28"/>
          <p:cNvSpPr/>
          <p:nvPr/>
        </p:nvSpPr>
        <p:spPr>
          <a:xfrm>
            <a:off x="420831" y="6837284"/>
            <a:ext cx="45719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660"/>
              </a:lnSpc>
            </a:pPr>
            <a:r>
              <a:rPr lang="en-US" sz="2128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7</a:t>
            </a:r>
            <a:endParaRPr lang="en-US" sz="2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29"/>
          <p:cNvSpPr/>
          <p:nvPr/>
        </p:nvSpPr>
        <p:spPr>
          <a:xfrm>
            <a:off x="948097" y="6868780"/>
            <a:ext cx="3222544" cy="4502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17"/>
              </a:lnSpc>
            </a:pPr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Training the Model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878364" y="7208181"/>
            <a:ext cx="4555053" cy="828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135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Train the selected machine learning algorithm(s) using the training data.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hape 31"/>
          <p:cNvSpPr/>
          <p:nvPr/>
        </p:nvSpPr>
        <p:spPr>
          <a:xfrm>
            <a:off x="6848738" y="6530744"/>
            <a:ext cx="405289" cy="40528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35" name="Text 32"/>
          <p:cNvSpPr/>
          <p:nvPr/>
        </p:nvSpPr>
        <p:spPr>
          <a:xfrm>
            <a:off x="7011470" y="6550752"/>
            <a:ext cx="151924" cy="3377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660"/>
              </a:lnSpc>
            </a:pPr>
            <a:r>
              <a:rPr lang="en-US" sz="2128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8</a:t>
            </a:r>
            <a:endParaRPr lang="en-US" sz="21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33"/>
          <p:cNvSpPr/>
          <p:nvPr/>
        </p:nvSpPr>
        <p:spPr>
          <a:xfrm>
            <a:off x="7319757" y="6592715"/>
            <a:ext cx="2251948" cy="281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17"/>
              </a:lnSpc>
            </a:pPr>
            <a:r>
              <a:rPr lang="en-US" sz="28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Model Evaluation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34"/>
          <p:cNvSpPr/>
          <p:nvPr/>
        </p:nvSpPr>
        <p:spPr>
          <a:xfrm>
            <a:off x="7349519" y="6904373"/>
            <a:ext cx="5024579" cy="1003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0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Evaluate the trained model(s) on the test set to assess its performance on unseen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35"/>
          <p:cNvSpPr/>
          <p:nvPr/>
        </p:nvSpPr>
        <p:spPr>
          <a:xfrm>
            <a:off x="9819444" y="7329845"/>
            <a:ext cx="3351609" cy="288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69"/>
              </a:lnSpc>
            </a:pPr>
            <a:endParaRPr lang="en-US" sz="141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6263732B-45B3-4EE0-A841-0F44BF9FCA4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  <p:txBody>
          <a:bodyPr/>
          <a:lstStyle/>
          <a:p>
            <a:pPr>
              <a:lnSpc>
                <a:spcPts val="2217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F6FAF-9CA5-4683-A389-DCA1F80F64EF}"/>
              </a:ext>
            </a:extLst>
          </p:cNvPr>
          <p:cNvSpPr txBox="1"/>
          <p:nvPr/>
        </p:nvSpPr>
        <p:spPr>
          <a:xfrm>
            <a:off x="481263" y="385011"/>
            <a:ext cx="31602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Collection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715AB-3086-4ECE-8531-C1EA7A7384F2}"/>
              </a:ext>
            </a:extLst>
          </p:cNvPr>
          <p:cNvSpPr txBox="1"/>
          <p:nvPr/>
        </p:nvSpPr>
        <p:spPr>
          <a:xfrm>
            <a:off x="441160" y="952540"/>
            <a:ext cx="134513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For this model we taken “</a:t>
            </a:r>
            <a:r>
              <a:rPr lang="en-IN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TATA Motors Limited - Stock ” .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This dataset contains the historical stock prices of Tata Motors Limited in </a:t>
            </a:r>
            <a:r>
              <a:rPr lang="en-US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INR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 on a daily basis. The stock prices was collected through </a:t>
            </a:r>
            <a:r>
              <a:rPr lang="en-US" sz="2800" dirty="0" err="1">
                <a:solidFill>
                  <a:schemeClr val="bg1"/>
                </a:solidFill>
                <a:cs typeface="Times New Roman" panose="02020603050405020304" pitchFamily="18" charset="0"/>
              </a:rPr>
              <a:t>kaggle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. </a:t>
            </a:r>
          </a:p>
          <a:p>
            <a:endParaRPr 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Ticker symbol is  - </a:t>
            </a:r>
            <a:r>
              <a:rPr lang="en-US" sz="2800" dirty="0">
                <a:solidFill>
                  <a:schemeClr val="bg1"/>
                </a:solidFill>
                <a:cs typeface="Times New Roman" panose="02020603050405020304" pitchFamily="18" charset="0"/>
                <a:hlinkClick r:id="rId2"/>
              </a:rPr>
              <a:t> TATAMOTORS.NS .csv</a:t>
            </a:r>
            <a:endParaRPr lang="en-IN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BAF90F-15B5-427E-ADEF-263F7091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2" y="3371104"/>
            <a:ext cx="7763959" cy="39057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92C94C-4A45-447B-9CCE-2221DDB5B7B7}"/>
              </a:ext>
            </a:extLst>
          </p:cNvPr>
          <p:cNvSpPr txBox="1"/>
          <p:nvPr/>
        </p:nvSpPr>
        <p:spPr>
          <a:xfrm>
            <a:off x="8550443" y="3753308"/>
            <a:ext cx="5823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This dataset as 7 features that’s are </a:t>
            </a:r>
            <a:r>
              <a:rPr lang="en-US" sz="2400" b="1" dirty="0">
                <a:solidFill>
                  <a:schemeClr val="bg1"/>
                </a:solidFill>
              </a:rPr>
              <a:t>Date , Open , High , Low  &amp;  ADJ Close Volume</a:t>
            </a:r>
          </a:p>
          <a:p>
            <a:pPr algn="just"/>
            <a:endParaRPr lang="en-US" sz="2400" b="1" dirty="0">
              <a:solidFill>
                <a:schemeClr val="bg1"/>
              </a:solidFill>
            </a:endParaRP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This dataset as stock price records from </a:t>
            </a:r>
            <a:r>
              <a:rPr lang="en-US" sz="2400" b="1" dirty="0">
                <a:solidFill>
                  <a:schemeClr val="bg1"/>
                </a:solidFill>
              </a:rPr>
              <a:t>2006 to 2024</a:t>
            </a:r>
            <a:r>
              <a:rPr lang="en-US" sz="2400" dirty="0">
                <a:solidFill>
                  <a:schemeClr val="bg1"/>
                </a:solidFill>
              </a:rPr>
              <a:t>, it means </a:t>
            </a:r>
            <a:r>
              <a:rPr lang="en-US" sz="2400" b="1" dirty="0">
                <a:solidFill>
                  <a:schemeClr val="bg1"/>
                </a:solidFill>
              </a:rPr>
              <a:t>18</a:t>
            </a:r>
            <a:r>
              <a:rPr lang="en-US" sz="2400" dirty="0">
                <a:solidFill>
                  <a:schemeClr val="bg1"/>
                </a:solidFill>
              </a:rPr>
              <a:t> year’s 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And it as </a:t>
            </a:r>
            <a:r>
              <a:rPr lang="en-US" sz="2400" b="1" dirty="0">
                <a:solidFill>
                  <a:schemeClr val="bg1"/>
                </a:solidFill>
              </a:rPr>
              <a:t>4233</a:t>
            </a:r>
            <a:r>
              <a:rPr lang="en-US" sz="2400" dirty="0">
                <a:solidFill>
                  <a:schemeClr val="bg1"/>
                </a:solidFill>
              </a:rPr>
              <a:t> rows and </a:t>
            </a:r>
            <a:r>
              <a:rPr lang="en-US" sz="2400" b="1" dirty="0">
                <a:solidFill>
                  <a:schemeClr val="bg1"/>
                </a:solidFill>
              </a:rPr>
              <a:t>7 </a:t>
            </a:r>
            <a:r>
              <a:rPr lang="en-US" sz="2400" dirty="0">
                <a:solidFill>
                  <a:schemeClr val="bg1"/>
                </a:solidFill>
              </a:rPr>
              <a:t>columns/feature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686444-D781-421C-A6F7-15DA094F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CF3FF-06FC-413F-9C7F-5AD4FCF9A93A}"/>
              </a:ext>
            </a:extLst>
          </p:cNvPr>
          <p:cNvSpPr txBox="1"/>
          <p:nvPr/>
        </p:nvSpPr>
        <p:spPr>
          <a:xfrm>
            <a:off x="545433" y="378614"/>
            <a:ext cx="6769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Exploratory Data Analysis (EDA)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085F5-A185-4AA9-9946-97463111F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343038"/>
            <a:ext cx="6497055" cy="6208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5E822-086C-451F-A0E3-9E19572D5633}"/>
              </a:ext>
            </a:extLst>
          </p:cNvPr>
          <p:cNvSpPr txBox="1"/>
          <p:nvPr/>
        </p:nvSpPr>
        <p:spPr>
          <a:xfrm>
            <a:off x="7116346" y="1816007"/>
            <a:ext cx="72092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In this step, we use weary plotting techniques to visualize how the stock price varies between high and low in the Open and Close columns 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We understand that from 2006 to 2010, the stock price had low volume. However, starting from the beginning of 2010 through 2019, the stock price showed a significant increase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From the last month of 2019 to 2022, the stock price of Tata Motors significantly decreased. 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marL="285744" indent="-285744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But at the start of 2023, the stock price did not decrease and instead continued to rise.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52623CA-E936-4623-A60C-DCE8411A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32316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solidFill>
                  <a:srgbClr val="FFFFFF"/>
                </a:solidFill>
                <a:latin typeface="Söhne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6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0C4B8-BE73-4E57-B680-635422B4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385F07-E61D-4F22-B126-FAC6E8A89381}"/>
              </a:ext>
            </a:extLst>
          </p:cNvPr>
          <p:cNvSpPr txBox="1"/>
          <p:nvPr/>
        </p:nvSpPr>
        <p:spPr>
          <a:xfrm>
            <a:off x="695799" y="223110"/>
            <a:ext cx="38821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Preprocessing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09330-4AAB-4E07-A542-EC31ABF36458}"/>
              </a:ext>
            </a:extLst>
          </p:cNvPr>
          <p:cNvSpPr txBox="1"/>
          <p:nvPr/>
        </p:nvSpPr>
        <p:spPr>
          <a:xfrm>
            <a:off x="5967663" y="1166573"/>
            <a:ext cx="847023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</a:rPr>
              <a:t>In this step , we Handle the missing values in this dataset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285744" indent="-285744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</a:rPr>
              <a:t>In this dataset has total 42 missing values have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285744" indent="-285744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</a:rPr>
              <a:t> Expect Data column all the Column have 7 missing values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</a:rPr>
              <a:t> </a:t>
            </a:r>
          </a:p>
          <a:p>
            <a:pPr marL="285744" indent="-285744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</a:rPr>
              <a:t>we check the duplicated value on this data set but it has 0 duplicate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285744" indent="-285744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</a:rPr>
              <a:t> To handle the missing value it have two ways that is drop the missing value or replace the dataset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</a:rPr>
              <a:t> </a:t>
            </a:r>
          </a:p>
          <a:p>
            <a:pPr marL="285744" indent="-285744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</a:rPr>
              <a:t>We replace the missing value on volume column using median value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285744" indent="-285744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</a:rPr>
              <a:t> And the last we drop the null values using “</a:t>
            </a:r>
            <a:r>
              <a:rPr lang="en-US" altLang="en-US" sz="2400" dirty="0" err="1">
                <a:solidFill>
                  <a:schemeClr val="bg1"/>
                </a:solidFill>
              </a:rPr>
              <a:t>dropNA</a:t>
            </a:r>
            <a:r>
              <a:rPr lang="en-US" altLang="en-US" sz="2400" dirty="0">
                <a:solidFill>
                  <a:schemeClr val="bg1"/>
                </a:solidFill>
              </a:rPr>
              <a:t>” function " correct the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1D388-3D46-48EC-BE00-6AA755A95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05" y="1084884"/>
            <a:ext cx="5775158" cy="68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F15D50-279E-4F34-B17A-724C6D85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3FC9F4-54A5-422F-A3AC-7F8E27ABD09F}"/>
              </a:ext>
            </a:extLst>
          </p:cNvPr>
          <p:cNvSpPr txBox="1"/>
          <p:nvPr/>
        </p:nvSpPr>
        <p:spPr>
          <a:xfrm>
            <a:off x="898357" y="497305"/>
            <a:ext cx="5919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6EB9FC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Integration and Reduction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A69DE-CE5E-4C9B-9C87-DDBD64F83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9" y="3491625"/>
            <a:ext cx="12665243" cy="3737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15484F-81EA-4355-AB39-3ED7A741BA44}"/>
              </a:ext>
            </a:extLst>
          </p:cNvPr>
          <p:cNvSpPr txBox="1"/>
          <p:nvPr/>
        </p:nvSpPr>
        <p:spPr>
          <a:xfrm>
            <a:off x="1066800" y="1299412"/>
            <a:ext cx="1234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 this step, We reduce the </a:t>
            </a:r>
            <a:r>
              <a:rPr lang="en-US" sz="2400" b="1" dirty="0">
                <a:solidFill>
                  <a:schemeClr val="bg1"/>
                </a:solidFill>
              </a:rPr>
              <a:t>Date  </a:t>
            </a:r>
            <a:r>
              <a:rPr lang="en-US" sz="2400" dirty="0">
                <a:solidFill>
                  <a:schemeClr val="bg1"/>
                </a:solidFill>
              </a:rPr>
              <a:t>and</a:t>
            </a:r>
            <a:r>
              <a:rPr lang="en-US" sz="2400" b="1" dirty="0">
                <a:solidFill>
                  <a:schemeClr val="bg1"/>
                </a:solidFill>
              </a:rPr>
              <a:t>  Open  </a:t>
            </a:r>
            <a:r>
              <a:rPr lang="en-US" sz="2400" dirty="0">
                <a:solidFill>
                  <a:schemeClr val="bg1"/>
                </a:solidFill>
              </a:rPr>
              <a:t>features because of the </a:t>
            </a:r>
            <a:r>
              <a:rPr lang="en-US" sz="2400" b="1" dirty="0">
                <a:solidFill>
                  <a:schemeClr val="bg1"/>
                </a:solidFill>
              </a:rPr>
              <a:t>“X”</a:t>
            </a:r>
            <a:r>
              <a:rPr lang="en-US" sz="2400" dirty="0">
                <a:solidFill>
                  <a:schemeClr val="bg1"/>
                </a:solidFill>
              </a:rPr>
              <a:t> variable contains independent feature, So we drop the dependent columns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44" indent="-285744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“ Y ” </a:t>
            </a:r>
            <a:r>
              <a:rPr lang="en-US" sz="2400" dirty="0">
                <a:solidFill>
                  <a:schemeClr val="bg1"/>
                </a:solidFill>
              </a:rPr>
              <a:t>,We only use the dependent column / feature that is </a:t>
            </a:r>
            <a:r>
              <a:rPr lang="en-US" sz="2400" b="1" dirty="0">
                <a:solidFill>
                  <a:schemeClr val="bg1"/>
                </a:solidFill>
              </a:rPr>
              <a:t>Open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554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1191</TotalTime>
  <Words>1041</Words>
  <Application>Microsoft Office PowerPoint</Application>
  <PresentationFormat>Custom</PresentationFormat>
  <Paragraphs>153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CharlesModern-Light</vt:lpstr>
      <vt:lpstr>CharlesModern-Regular</vt:lpstr>
      <vt:lpstr>Lora</vt:lpstr>
      <vt:lpstr>Söhne</vt:lpstr>
      <vt:lpstr>Source Sans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skanda s</cp:lastModifiedBy>
  <cp:revision>77</cp:revision>
  <dcterms:created xsi:type="dcterms:W3CDTF">2024-03-07T03:05:48Z</dcterms:created>
  <dcterms:modified xsi:type="dcterms:W3CDTF">2024-05-17T05:00:21Z</dcterms:modified>
</cp:coreProperties>
</file>