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2" r:id="rId4"/>
    <p:sldId id="260" r:id="rId5"/>
    <p:sldId id="261" r:id="rId6"/>
    <p:sldId id="262" r:id="rId7"/>
    <p:sldId id="263" r:id="rId8"/>
    <p:sldId id="264" r:id="rId9"/>
    <p:sldId id="271" r:id="rId10"/>
    <p:sldId id="265" r:id="rId11"/>
    <p:sldId id="266" r:id="rId12"/>
    <p:sldId id="267" r:id="rId13"/>
    <p:sldId id="273" r:id="rId14"/>
    <p:sldId id="270" r:id="rId15"/>
    <p:sldId id="268"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4245CC8-CE8A-44E2-964B-D3C46508FC10}" type="datetimeFigureOut">
              <a:rPr lang="en-IN" smtClean="0"/>
              <a:pPr/>
              <a:t>04-11-2014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7A571F-9BD3-483D-B0BE-56B836361B7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245CC8-CE8A-44E2-964B-D3C46508FC10}" type="datetimeFigureOut">
              <a:rPr lang="en-IN" smtClean="0"/>
              <a:pPr/>
              <a:t>04-11-2014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7A571F-9BD3-483D-B0BE-56B836361B7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245CC8-CE8A-44E2-964B-D3C46508FC10}" type="datetimeFigureOut">
              <a:rPr lang="en-IN" smtClean="0"/>
              <a:pPr/>
              <a:t>04-11-2014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7A571F-9BD3-483D-B0BE-56B836361B7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245CC8-CE8A-44E2-964B-D3C46508FC10}" type="datetimeFigureOut">
              <a:rPr lang="en-IN" smtClean="0"/>
              <a:pPr/>
              <a:t>04-11-2014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7A571F-9BD3-483D-B0BE-56B836361B7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245CC8-CE8A-44E2-964B-D3C46508FC10}" type="datetimeFigureOut">
              <a:rPr lang="en-IN" smtClean="0"/>
              <a:pPr/>
              <a:t>04-11-2014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7A571F-9BD3-483D-B0BE-56B836361B7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4245CC8-CE8A-44E2-964B-D3C46508FC10}" type="datetimeFigureOut">
              <a:rPr lang="en-IN" smtClean="0"/>
              <a:pPr/>
              <a:t>04-11-2014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7A571F-9BD3-483D-B0BE-56B836361B7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4245CC8-CE8A-44E2-964B-D3C46508FC10}" type="datetimeFigureOut">
              <a:rPr lang="en-IN" smtClean="0"/>
              <a:pPr/>
              <a:t>04-11-2014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7A571F-9BD3-483D-B0BE-56B836361B7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4245CC8-CE8A-44E2-964B-D3C46508FC10}" type="datetimeFigureOut">
              <a:rPr lang="en-IN" smtClean="0"/>
              <a:pPr/>
              <a:t>04-11-2014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7A571F-9BD3-483D-B0BE-56B836361B7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45CC8-CE8A-44E2-964B-D3C46508FC10}" type="datetimeFigureOut">
              <a:rPr lang="en-IN" smtClean="0"/>
              <a:pPr/>
              <a:t>04-11-2014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7A571F-9BD3-483D-B0BE-56B836361B7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245CC8-CE8A-44E2-964B-D3C46508FC10}" type="datetimeFigureOut">
              <a:rPr lang="en-IN" smtClean="0"/>
              <a:pPr/>
              <a:t>04-11-2014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7A571F-9BD3-483D-B0BE-56B836361B7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245CC8-CE8A-44E2-964B-D3C46508FC10}" type="datetimeFigureOut">
              <a:rPr lang="en-IN" smtClean="0"/>
              <a:pPr/>
              <a:t>04-11-2014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7A571F-9BD3-483D-B0BE-56B836361B7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245CC8-CE8A-44E2-964B-D3C46508FC10}" type="datetimeFigureOut">
              <a:rPr lang="en-IN" smtClean="0"/>
              <a:pPr/>
              <a:t>04-11-2014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7A571F-9BD3-483D-B0BE-56B836361B7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processing.org/tutorials/pixels/" TargetMode="External"/><Relationship Id="rId2" Type="http://schemas.openxmlformats.org/officeDocument/2006/relationships/hyperlink" Target="http://www.tutorialspoint.com/java_dip/understand_image_pixels.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404664"/>
            <a:ext cx="9144000" cy="1754326"/>
          </a:xfrm>
          <a:prstGeom prst="rect">
            <a:avLst/>
          </a:prstGeom>
          <a:noFill/>
        </p:spPr>
        <p:txBody>
          <a:bodyPr wrap="square" lIns="91440" tIns="45720" rIns="91440" bIns="45720">
            <a:spAutoFit/>
          </a:bodyPr>
          <a:lstStyle/>
          <a:p>
            <a:pPr algn="ctr"/>
            <a:r>
              <a:rPr lang="en-US" sz="5400" b="1" cap="none" spc="0" dirty="0" smtClean="0">
                <a:ln w="17780" cmpd="sng">
                  <a:solidFill>
                    <a:srgbClr val="FFFFFF"/>
                  </a:solidFill>
                  <a:prstDash val="solid"/>
                  <a:miter lim="800000"/>
                </a:ln>
                <a:effectLst>
                  <a:outerShdw blurRad="50800" algn="tl" rotWithShape="0">
                    <a:srgbClr val="000000"/>
                  </a:outerShdw>
                </a:effectLst>
                <a:latin typeface="Monotype Corsiva" pitchFamily="66" charset="0"/>
              </a:rPr>
              <a:t>HAND   WRITING </a:t>
            </a:r>
            <a:r>
              <a:rPr lang="en-US" sz="5400" b="1" cap="none" spc="0" dirty="0" smtClean="0">
                <a:ln w="17780" cmpd="sng">
                  <a:solidFill>
                    <a:srgbClr val="FFFFFF"/>
                  </a:solidFill>
                  <a:prstDash val="solid"/>
                  <a:miter lim="800000"/>
                </a:ln>
                <a:effectLst>
                  <a:outerShdw blurRad="50800" algn="tl" rotWithShape="0">
                    <a:srgbClr val="000000"/>
                  </a:outerShdw>
                </a:effectLst>
                <a:latin typeface="Monotype Corsiva" pitchFamily="66" charset="0"/>
              </a:rPr>
              <a:t>RECOGNIZER</a:t>
            </a:r>
            <a:endParaRPr lang="en-US" sz="5400" b="1" cap="none" spc="0" dirty="0">
              <a:ln w="17780" cmpd="sng">
                <a:solidFill>
                  <a:srgbClr val="FFFFFF"/>
                </a:solidFill>
                <a:prstDash val="solid"/>
                <a:miter lim="800000"/>
              </a:ln>
              <a:effectLst>
                <a:outerShdw blurRad="50800" algn="tl" rotWithShape="0">
                  <a:srgbClr val="000000"/>
                </a:outerShdw>
              </a:effectLst>
              <a:latin typeface="Monotype Corsiva" pitchFamily="66" charset="0"/>
            </a:endParaRPr>
          </a:p>
        </p:txBody>
      </p:sp>
      <p:sp>
        <p:nvSpPr>
          <p:cNvPr id="6" name="TextBox 5"/>
          <p:cNvSpPr txBox="1"/>
          <p:nvPr/>
        </p:nvSpPr>
        <p:spPr>
          <a:xfrm>
            <a:off x="251520" y="3861048"/>
            <a:ext cx="3888432" cy="2677656"/>
          </a:xfrm>
          <a:prstGeom prst="rect">
            <a:avLst/>
          </a:prstGeom>
          <a:noFill/>
        </p:spPr>
        <p:txBody>
          <a:bodyPr wrap="square" rtlCol="0">
            <a:spAutoFit/>
          </a:bodyPr>
          <a:lstStyle/>
          <a:p>
            <a:r>
              <a:rPr lang="en-IN" sz="2800" dirty="0" smtClean="0"/>
              <a:t>Submitted to:</a:t>
            </a:r>
          </a:p>
          <a:p>
            <a:endParaRPr lang="en-IN" sz="2800" dirty="0" smtClean="0"/>
          </a:p>
          <a:p>
            <a:r>
              <a:rPr lang="en-IN" sz="2800" dirty="0" smtClean="0"/>
              <a:t>G.Sandhya Rani,</a:t>
            </a:r>
          </a:p>
          <a:p>
            <a:r>
              <a:rPr lang="en-IN" sz="2800" dirty="0" smtClean="0"/>
              <a:t>Assistant prof,</a:t>
            </a:r>
          </a:p>
          <a:p>
            <a:r>
              <a:rPr lang="en-IN" sz="2800" dirty="0" smtClean="0"/>
              <a:t>Dept. Of CSE,</a:t>
            </a:r>
          </a:p>
          <a:p>
            <a:r>
              <a:rPr lang="en-IN" sz="2800" dirty="0" smtClean="0"/>
              <a:t>CBIT</a:t>
            </a:r>
            <a:endParaRPr lang="en-IN" sz="2800" dirty="0"/>
          </a:p>
        </p:txBody>
      </p:sp>
      <p:sp>
        <p:nvSpPr>
          <p:cNvPr id="7" name="TextBox 6"/>
          <p:cNvSpPr txBox="1"/>
          <p:nvPr/>
        </p:nvSpPr>
        <p:spPr>
          <a:xfrm>
            <a:off x="4932040" y="3933056"/>
            <a:ext cx="3744416" cy="2677656"/>
          </a:xfrm>
          <a:prstGeom prst="rect">
            <a:avLst/>
          </a:prstGeom>
          <a:noFill/>
        </p:spPr>
        <p:txBody>
          <a:bodyPr wrap="square" rtlCol="0">
            <a:spAutoFit/>
          </a:bodyPr>
          <a:lstStyle/>
          <a:p>
            <a:r>
              <a:rPr lang="en-IN" sz="2800" dirty="0" smtClean="0"/>
              <a:t>Submitted by:</a:t>
            </a:r>
          </a:p>
          <a:p>
            <a:endParaRPr lang="en-IN" sz="2800" dirty="0" smtClean="0"/>
          </a:p>
          <a:p>
            <a:r>
              <a:rPr lang="en-IN" sz="2800" dirty="0" smtClean="0"/>
              <a:t>Ramya.B</a:t>
            </a:r>
          </a:p>
          <a:p>
            <a:r>
              <a:rPr lang="en-IN" sz="2800" dirty="0" smtClean="0"/>
              <a:t>1601-12-733-071,</a:t>
            </a:r>
          </a:p>
          <a:p>
            <a:r>
              <a:rPr lang="en-IN" sz="2800" dirty="0" smtClean="0"/>
              <a:t>CSE-2,3/4,</a:t>
            </a:r>
          </a:p>
          <a:p>
            <a:r>
              <a:rPr lang="en-IN" sz="2800" dirty="0" smtClean="0"/>
              <a:t>CBIT</a:t>
            </a:r>
            <a:endParaRPr lang="en-IN"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PIXEL</a:t>
            </a:r>
            <a:endParaRPr lang="en-IN" dirty="0"/>
          </a:p>
        </p:txBody>
      </p:sp>
      <p:sp>
        <p:nvSpPr>
          <p:cNvPr id="3" name="Content Placeholder 2"/>
          <p:cNvSpPr>
            <a:spLocks noGrp="1"/>
          </p:cNvSpPr>
          <p:nvPr>
            <p:ph idx="1"/>
          </p:nvPr>
        </p:nvSpPr>
        <p:spPr/>
        <p:txBody>
          <a:bodyPr/>
          <a:lstStyle/>
          <a:p>
            <a:r>
              <a:rPr lang="en-IN" dirty="0" smtClean="0"/>
              <a:t>Short for </a:t>
            </a:r>
            <a:r>
              <a:rPr lang="en-IN" b="1" i="1" dirty="0" smtClean="0"/>
              <a:t>Pic</a:t>
            </a:r>
            <a:r>
              <a:rPr lang="en-IN" i="1" dirty="0" smtClean="0"/>
              <a:t>ture </a:t>
            </a:r>
            <a:r>
              <a:rPr lang="en-IN" b="1" i="1" dirty="0" smtClean="0"/>
              <a:t>El</a:t>
            </a:r>
            <a:r>
              <a:rPr lang="en-IN" i="1" dirty="0" smtClean="0"/>
              <a:t>ement,</a:t>
            </a:r>
            <a:r>
              <a:rPr lang="en-IN" dirty="0" smtClean="0"/>
              <a:t> a pixel is a single point in a graphic image. Graphics monitors display pictures by dividing the display screen into thousands (or millions) of pixels, arranged in rows and columns. The pixels are so close together that they appear connected.</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PNG"/>
          <p:cNvPicPr>
            <a:picLocks noChangeAspect="1"/>
          </p:cNvPicPr>
          <p:nvPr/>
        </p:nvPicPr>
        <p:blipFill>
          <a:blip r:embed="rId2" cstate="print"/>
          <a:stretch>
            <a:fillRect/>
          </a:stretch>
        </p:blipFill>
        <p:spPr>
          <a:xfrm>
            <a:off x="-252536" y="620688"/>
            <a:ext cx="10441160" cy="561662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BUFFERED IMAGE</a:t>
            </a:r>
            <a:endParaRPr lang="en-IN" dirty="0"/>
          </a:p>
        </p:txBody>
      </p:sp>
      <p:sp>
        <p:nvSpPr>
          <p:cNvPr id="3" name="Content Placeholder 2"/>
          <p:cNvSpPr>
            <a:spLocks noGrp="1"/>
          </p:cNvSpPr>
          <p:nvPr>
            <p:ph idx="1"/>
          </p:nvPr>
        </p:nvSpPr>
        <p:spPr/>
        <p:txBody>
          <a:bodyPr>
            <a:normAutofit/>
          </a:bodyPr>
          <a:lstStyle/>
          <a:p>
            <a:r>
              <a:rPr lang="en-IN" dirty="0" smtClean="0">
                <a:latin typeface="Aldhabi" pitchFamily="2" charset="-78"/>
                <a:cs typeface="Aldhabi" pitchFamily="2" charset="-78"/>
              </a:rPr>
              <a:t>The BufferedImage subclass describes an Image with an accessible buffer of image data. </a:t>
            </a:r>
          </a:p>
          <a:p>
            <a:r>
              <a:rPr lang="en-IN" dirty="0" smtClean="0">
                <a:latin typeface="Aldhabi" pitchFamily="2" charset="-78"/>
                <a:cs typeface="Aldhabi" pitchFamily="2" charset="-78"/>
              </a:rPr>
              <a:t>A BufferedImage is comprised of a ColorModel and a Raster of image data.</a:t>
            </a:r>
            <a:endParaRPr lang="en-IN" dirty="0">
              <a:latin typeface="Aldhabi" pitchFamily="2" charset="-78"/>
              <a:cs typeface="Aldhabi" pitchFamily="2" charset="-7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dirty="0" smtClean="0">
                <a:hlinkClick r:id="rId2"/>
              </a:rPr>
              <a:t>http://www.tutorialspoint.com/java_dip/understand_image_pixels.htm</a:t>
            </a:r>
          </a:p>
          <a:p>
            <a:r>
              <a:rPr lang="en-IN" dirty="0" smtClean="0">
                <a:hlinkClick r:id="rId3"/>
              </a:rPr>
              <a:t>http://processing.org/tutorials/pixels/</a:t>
            </a:r>
          </a:p>
          <a:p>
            <a:endParaRPr lang="en" dirty="0" smtClean="0"/>
          </a:p>
          <a:p>
            <a:r>
              <a:rPr lang="en-IN" dirty="0" smtClean="0"/>
              <a:t>http://web.teipir.gr/JAVA/api/java.awt.image.PixelGrabber.html</a:t>
            </a:r>
          </a:p>
          <a:p>
            <a:pPr>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PNG"/>
          <p:cNvPicPr>
            <a:picLocks noChangeAspect="1"/>
          </p:cNvPicPr>
          <p:nvPr/>
        </p:nvPicPr>
        <p:blipFill>
          <a:blip r:embed="rId2" cstate="print"/>
          <a:stretch>
            <a:fillRect/>
          </a:stretch>
        </p:blipFill>
        <p:spPr>
          <a:xfrm>
            <a:off x="755576" y="1124744"/>
            <a:ext cx="7277848" cy="450259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PN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opperplate Gothic Bold" pitchFamily="34" charset="0"/>
              </a:rPr>
              <a:t>ABSTRACT</a:t>
            </a:r>
            <a:endParaRPr lang="en-IN" dirty="0">
              <a:latin typeface="Copperplate Gothic Bold" pitchFamily="34" charset="0"/>
            </a:endParaRPr>
          </a:p>
        </p:txBody>
      </p:sp>
      <p:sp>
        <p:nvSpPr>
          <p:cNvPr id="3" name="Content Placeholder 2"/>
          <p:cNvSpPr>
            <a:spLocks noGrp="1"/>
          </p:cNvSpPr>
          <p:nvPr>
            <p:ph idx="1"/>
          </p:nvPr>
        </p:nvSpPr>
        <p:spPr/>
        <p:txBody>
          <a:bodyPr>
            <a:normAutofit lnSpcReduction="10000"/>
          </a:bodyPr>
          <a:lstStyle/>
          <a:p>
            <a:r>
              <a:rPr lang="en-IN" dirty="0"/>
              <a:t>OCR serves as the foundation for the handwriting recognition </a:t>
            </a:r>
            <a:r>
              <a:rPr lang="en-IN" dirty="0" smtClean="0"/>
              <a:t>technology.</a:t>
            </a:r>
          </a:p>
          <a:p>
            <a:r>
              <a:rPr lang="en-IN" dirty="0" smtClean="0"/>
              <a:t>This Handwriting Recognition Project proposes to recognize a wide variety of supervised characters like alphabets, numbers, numerals, etc from a set of diverse handwritings sample</a:t>
            </a:r>
          </a:p>
          <a:p>
            <a:r>
              <a:rPr lang="en-IN" dirty="0" smtClean="0"/>
              <a:t>The software  identifies the respective characters and displays the characters read</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PROGRAMMING   LANGUAGE</a:t>
            </a:r>
            <a:endParaRPr lang="en-IN" dirty="0"/>
          </a:p>
        </p:txBody>
      </p:sp>
      <p:sp>
        <p:nvSpPr>
          <p:cNvPr id="3" name="Content Placeholder 2"/>
          <p:cNvSpPr>
            <a:spLocks noGrp="1"/>
          </p:cNvSpPr>
          <p:nvPr>
            <p:ph idx="1"/>
          </p:nvPr>
        </p:nvSpPr>
        <p:spPr/>
        <p:txBody>
          <a:bodyPr/>
          <a:lstStyle/>
          <a:p>
            <a:r>
              <a:rPr lang="en-IN" dirty="0" smtClean="0"/>
              <a:t>java</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2" name="Rectangle 14"/>
          <p:cNvSpPr>
            <a:spLocks noChangeArrowheads="1"/>
          </p:cNvSpPr>
          <p:nvPr/>
        </p:nvSpPr>
        <p:spPr bwMode="auto">
          <a:xfrm>
            <a:off x="1043608" y="3501008"/>
            <a:ext cx="1276350" cy="381000"/>
          </a:xfrm>
          <a:prstGeom prst="rect">
            <a:avLst/>
          </a:prstGeom>
          <a:solidFill>
            <a:srgbClr val="FFFF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User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2064" name="Oval 16"/>
          <p:cNvSpPr>
            <a:spLocks noChangeArrowheads="1"/>
          </p:cNvSpPr>
          <p:nvPr/>
        </p:nvSpPr>
        <p:spPr bwMode="auto">
          <a:xfrm>
            <a:off x="3275856" y="2852936"/>
            <a:ext cx="1819275" cy="1685925"/>
          </a:xfrm>
          <a:prstGeom prst="ellipse">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Handwriting</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Recognizer</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1" name="AutoShape 13"/>
          <p:cNvSpPr>
            <a:spLocks noChangeShapeType="1"/>
          </p:cNvSpPr>
          <p:nvPr/>
        </p:nvSpPr>
        <p:spPr bwMode="auto">
          <a:xfrm>
            <a:off x="5148064" y="3645024"/>
            <a:ext cx="857250" cy="0"/>
          </a:xfrm>
          <a:prstGeom prst="straightConnector1">
            <a:avLst/>
          </a:prstGeom>
          <a:noFill/>
          <a:ln w="158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060" name="Rectangle 12"/>
          <p:cNvSpPr>
            <a:spLocks noChangeArrowheads="1"/>
          </p:cNvSpPr>
          <p:nvPr/>
        </p:nvSpPr>
        <p:spPr bwMode="auto">
          <a:xfrm>
            <a:off x="6012160" y="3501008"/>
            <a:ext cx="1276350" cy="381000"/>
          </a:xfrm>
          <a:prstGeom prst="rect">
            <a:avLst/>
          </a:prstGeom>
          <a:solidFill>
            <a:srgbClr val="FFFF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User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2063" name="AutoShape 15"/>
          <p:cNvSpPr>
            <a:spLocks noChangeShapeType="1"/>
          </p:cNvSpPr>
          <p:nvPr/>
        </p:nvSpPr>
        <p:spPr bwMode="auto">
          <a:xfrm>
            <a:off x="2339752" y="3717032"/>
            <a:ext cx="923925" cy="0"/>
          </a:xfrm>
          <a:prstGeom prst="straightConnector1">
            <a:avLst/>
          </a:prstGeom>
          <a:noFill/>
          <a:ln w="158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067" name="Rectangle 19"/>
          <p:cNvSpPr>
            <a:spLocks noChangeArrowheads="1"/>
          </p:cNvSpPr>
          <p:nvPr/>
        </p:nvSpPr>
        <p:spPr bwMode="auto">
          <a:xfrm>
            <a:off x="539552" y="2276872"/>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r>
            <a:br>
              <a:rPr kumimoji="0" lang="en-US" sz="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506596"/>
            <a:ext cx="1733167" cy="81560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85875" algn="l"/>
                <a:tab pos="1533525" algn="l"/>
                <a:tab pos="4162425" algn="l"/>
              </a:tabLst>
            </a:pPr>
            <a:endPar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85875" algn="l"/>
                <a:tab pos="1533525" algn="l"/>
                <a:tab pos="4162425" algn="l"/>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800"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85875" algn="l"/>
                <a:tab pos="1533525" algn="l"/>
                <a:tab pos="4162425"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 name="Rectangle 23"/>
          <p:cNvSpPr/>
          <p:nvPr/>
        </p:nvSpPr>
        <p:spPr>
          <a:xfrm>
            <a:off x="2411760" y="3212976"/>
            <a:ext cx="854721" cy="369332"/>
          </a:xfrm>
          <a:prstGeom prst="rect">
            <a:avLst/>
          </a:prstGeom>
        </p:spPr>
        <p:txBody>
          <a:bodyPr wrap="none">
            <a:spAutoFit/>
          </a:bodyPr>
          <a:lstStyle/>
          <a:p>
            <a:r>
              <a:rPr lang="en-US" sz="1100" dirty="0" smtClean="0">
                <a:latin typeface="Calibri" pitchFamily="34" charset="0"/>
                <a:ea typeface="Calibri" pitchFamily="34" charset="0"/>
                <a:cs typeface="Times New Roman" pitchFamily="18" charset="0"/>
              </a:rPr>
              <a:t> </a:t>
            </a:r>
            <a:r>
              <a:rPr lang="en-US" i="1" dirty="0" smtClean="0">
                <a:latin typeface="Calibri" pitchFamily="34" charset="0"/>
                <a:ea typeface="Calibri" pitchFamily="34" charset="0"/>
                <a:cs typeface="Times New Roman" pitchFamily="18" charset="0"/>
              </a:rPr>
              <a:t>INPUT </a:t>
            </a:r>
            <a:endParaRPr lang="en-IN" dirty="0"/>
          </a:p>
        </p:txBody>
      </p:sp>
      <p:sp>
        <p:nvSpPr>
          <p:cNvPr id="25" name="Rectangle 24"/>
          <p:cNvSpPr/>
          <p:nvPr/>
        </p:nvSpPr>
        <p:spPr>
          <a:xfrm>
            <a:off x="5076056" y="3212976"/>
            <a:ext cx="973343" cy="369332"/>
          </a:xfrm>
          <a:prstGeom prst="rect">
            <a:avLst/>
          </a:prstGeom>
        </p:spPr>
        <p:txBody>
          <a:bodyPr wrap="none">
            <a:spAutoFit/>
          </a:bodyPr>
          <a:lstStyle/>
          <a:p>
            <a:r>
              <a:rPr lang="en-US" i="1" dirty="0" smtClean="0">
                <a:latin typeface="Calibri" pitchFamily="34" charset="0"/>
                <a:ea typeface="Calibri" pitchFamily="34" charset="0"/>
                <a:cs typeface="Times New Roman" pitchFamily="18" charset="0"/>
              </a:rPr>
              <a:t>OUTPUT</a:t>
            </a:r>
            <a:endParaRPr lang="en-IN" dirty="0"/>
          </a:p>
        </p:txBody>
      </p:sp>
      <p:sp>
        <p:nvSpPr>
          <p:cNvPr id="26" name="TextBox 25"/>
          <p:cNvSpPr txBox="1"/>
          <p:nvPr/>
        </p:nvSpPr>
        <p:spPr>
          <a:xfrm>
            <a:off x="1187624" y="836712"/>
            <a:ext cx="5616624" cy="707886"/>
          </a:xfrm>
          <a:prstGeom prst="rect">
            <a:avLst/>
          </a:prstGeom>
          <a:noFill/>
        </p:spPr>
        <p:txBody>
          <a:bodyPr wrap="square" rtlCol="0">
            <a:spAutoFit/>
          </a:bodyPr>
          <a:lstStyle/>
          <a:p>
            <a:pPr algn="ctr"/>
            <a:r>
              <a:rPr lang="en-IN" sz="4000" dirty="0" smtClean="0">
                <a:latin typeface="Andalus" pitchFamily="18" charset="-78"/>
                <a:cs typeface="Andalus" pitchFamily="18" charset="-78"/>
              </a:rPr>
              <a:t>DATA FLOW DIAGRAMS</a:t>
            </a:r>
            <a:endParaRPr lang="en-IN" sz="4000" dirty="0">
              <a:latin typeface="Andalus" pitchFamily="18" charset="-78"/>
              <a:cs typeface="Andalus" pitchFamily="18" charset="-78"/>
            </a:endParaRPr>
          </a:p>
        </p:txBody>
      </p:sp>
      <p:sp>
        <p:nvSpPr>
          <p:cNvPr id="27" name="TextBox 26"/>
          <p:cNvSpPr txBox="1"/>
          <p:nvPr/>
        </p:nvSpPr>
        <p:spPr>
          <a:xfrm>
            <a:off x="467544" y="1916832"/>
            <a:ext cx="2160240" cy="523220"/>
          </a:xfrm>
          <a:prstGeom prst="rect">
            <a:avLst/>
          </a:prstGeom>
          <a:noFill/>
        </p:spPr>
        <p:txBody>
          <a:bodyPr wrap="square" rtlCol="0">
            <a:spAutoFit/>
          </a:bodyPr>
          <a:lstStyle/>
          <a:p>
            <a:pPr algn="ctr"/>
            <a:r>
              <a:rPr lang="en-IN" sz="2800" dirty="0" smtClean="0">
                <a:latin typeface="Times New Roman" pitchFamily="18" charset="0"/>
                <a:cs typeface="Times New Roman" pitchFamily="18" charset="0"/>
              </a:rPr>
              <a:t>LEVEL 0 :</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5816" y="188640"/>
            <a:ext cx="3240360" cy="584775"/>
          </a:xfrm>
          <a:prstGeom prst="rect">
            <a:avLst/>
          </a:prstGeom>
          <a:noFill/>
        </p:spPr>
        <p:txBody>
          <a:bodyPr wrap="square" rtlCol="0">
            <a:spAutoFit/>
          </a:bodyPr>
          <a:lstStyle/>
          <a:p>
            <a:pPr algn="ctr"/>
            <a:r>
              <a:rPr lang="en-IN" sz="3200" dirty="0" smtClean="0">
                <a:latin typeface="Times New Roman" pitchFamily="18" charset="0"/>
                <a:cs typeface="Times New Roman" pitchFamily="18" charset="0"/>
              </a:rPr>
              <a:t>LEVEL 1:</a:t>
            </a:r>
            <a:endParaRPr lang="en-IN" sz="3200" dirty="0">
              <a:latin typeface="Times New Roman" pitchFamily="18" charset="0"/>
              <a:cs typeface="Times New Roman" pitchFamily="18" charset="0"/>
            </a:endParaRPr>
          </a:p>
        </p:txBody>
      </p:sp>
      <p:sp>
        <p:nvSpPr>
          <p:cNvPr id="3" name="Rectangle 2"/>
          <p:cNvSpPr/>
          <p:nvPr/>
        </p:nvSpPr>
        <p:spPr>
          <a:xfrm>
            <a:off x="4085328" y="3244334"/>
            <a:ext cx="184731" cy="369332"/>
          </a:xfrm>
          <a:prstGeom prst="rect">
            <a:avLst/>
          </a:prstGeom>
        </p:spPr>
        <p:txBody>
          <a:bodyPr wrap="none">
            <a:spAutoFit/>
          </a:bodyPr>
          <a:lstStyle/>
          <a:p>
            <a:endParaRPr lang="en-IN" dirty="0"/>
          </a:p>
        </p:txBody>
      </p:sp>
      <p:sp>
        <p:nvSpPr>
          <p:cNvPr id="30" name="Rectangle 29"/>
          <p:cNvSpPr/>
          <p:nvPr/>
        </p:nvSpPr>
        <p:spPr>
          <a:xfrm>
            <a:off x="395536" y="1556792"/>
            <a:ext cx="1584176" cy="64807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539552" y="1628800"/>
            <a:ext cx="1296144" cy="461665"/>
          </a:xfrm>
          <a:prstGeom prst="rect">
            <a:avLst/>
          </a:prstGeom>
          <a:noFill/>
        </p:spPr>
        <p:txBody>
          <a:bodyPr wrap="square" rtlCol="0">
            <a:spAutoFit/>
          </a:bodyPr>
          <a:lstStyle/>
          <a:p>
            <a:r>
              <a:rPr lang="en-IN" sz="2400" dirty="0" smtClean="0">
                <a:latin typeface="Times New Roman" pitchFamily="18" charset="0"/>
                <a:cs typeface="Times New Roman" pitchFamily="18" charset="0"/>
              </a:rPr>
              <a:t>USER</a:t>
            </a:r>
            <a:endParaRPr lang="en-IN" sz="2400" dirty="0">
              <a:latin typeface="Times New Roman" pitchFamily="18" charset="0"/>
              <a:cs typeface="Times New Roman" pitchFamily="18" charset="0"/>
            </a:endParaRPr>
          </a:p>
        </p:txBody>
      </p:sp>
      <p:cxnSp>
        <p:nvCxnSpPr>
          <p:cNvPr id="18462" name="AutoShape 30"/>
          <p:cNvCxnSpPr>
            <a:cxnSpLocks noChangeShapeType="1"/>
          </p:cNvCxnSpPr>
          <p:nvPr/>
        </p:nvCxnSpPr>
        <p:spPr bwMode="auto">
          <a:xfrm>
            <a:off x="1979712" y="1916832"/>
            <a:ext cx="619125" cy="0"/>
          </a:xfrm>
          <a:prstGeom prst="straightConnector1">
            <a:avLst/>
          </a:prstGeom>
          <a:noFill/>
          <a:ln w="25400">
            <a:solidFill>
              <a:srgbClr val="000000"/>
            </a:solidFill>
            <a:round/>
            <a:headEnd/>
            <a:tailEnd type="triangle" w="med" len="med"/>
          </a:ln>
        </p:spPr>
      </p:cxnSp>
      <p:sp>
        <p:nvSpPr>
          <p:cNvPr id="18463" name="Oval 31"/>
          <p:cNvSpPr>
            <a:spLocks noChangeArrowheads="1"/>
          </p:cNvSpPr>
          <p:nvPr/>
        </p:nvSpPr>
        <p:spPr bwMode="auto">
          <a:xfrm>
            <a:off x="2627784" y="980728"/>
            <a:ext cx="2016224" cy="1872208"/>
          </a:xfrm>
          <a:prstGeom prst="ellipse">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2000" b="0" i="0" u="none" strike="noStrike" cap="none" normalizeH="0" baseline="0" dirty="0" smtClean="0">
                <a:ln>
                  <a:noFill/>
                </a:ln>
                <a:solidFill>
                  <a:schemeClr val="tx1"/>
                </a:solidFill>
                <a:effectLst/>
                <a:latin typeface="Times New Roman" pitchFamily="18" charset="0"/>
                <a:cs typeface="Arial" pitchFamily="34" charset="0"/>
              </a:rPr>
              <a:t>Handwrit-ten Image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8464" name="Oval 32"/>
          <p:cNvSpPr>
            <a:spLocks noChangeArrowheads="1"/>
          </p:cNvSpPr>
          <p:nvPr/>
        </p:nvSpPr>
        <p:spPr bwMode="auto">
          <a:xfrm>
            <a:off x="5148064" y="1052736"/>
            <a:ext cx="1800200" cy="1728192"/>
          </a:xfrm>
          <a:prstGeom prst="ellipse">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2000" b="0" i="0" u="none" strike="noStrike" cap="none" normalizeH="0" baseline="0" dirty="0" smtClean="0">
                <a:ln>
                  <a:noFill/>
                </a:ln>
                <a:solidFill>
                  <a:schemeClr val="tx1"/>
                </a:solidFill>
                <a:effectLst/>
                <a:latin typeface="Times New Roman" pitchFamily="18" charset="0"/>
                <a:cs typeface="Times New Roman" pitchFamily="18" charset="0"/>
              </a:rPr>
              <a:t> Compare algorithm</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cxnSp>
        <p:nvCxnSpPr>
          <p:cNvPr id="18465" name="AutoShape 33"/>
          <p:cNvCxnSpPr>
            <a:cxnSpLocks noChangeShapeType="1"/>
          </p:cNvCxnSpPr>
          <p:nvPr/>
        </p:nvCxnSpPr>
        <p:spPr bwMode="auto">
          <a:xfrm>
            <a:off x="4644008" y="1844824"/>
            <a:ext cx="533400" cy="0"/>
          </a:xfrm>
          <a:prstGeom prst="straightConnector1">
            <a:avLst/>
          </a:prstGeom>
          <a:noFill/>
          <a:ln w="25400">
            <a:solidFill>
              <a:srgbClr val="000000"/>
            </a:solidFill>
            <a:round/>
            <a:headEnd/>
            <a:tailEnd type="triangle" w="med" len="med"/>
          </a:ln>
        </p:spPr>
      </p:cxnSp>
      <p:sp>
        <p:nvSpPr>
          <p:cNvPr id="18466" name="Rectangle 34"/>
          <p:cNvSpPr>
            <a:spLocks noChangeArrowheads="1"/>
          </p:cNvSpPr>
          <p:nvPr/>
        </p:nvSpPr>
        <p:spPr bwMode="auto">
          <a:xfrm>
            <a:off x="7452320" y="1196752"/>
            <a:ext cx="1691680" cy="1224136"/>
          </a:xfrm>
          <a:prstGeom prst="rect">
            <a:avLst/>
          </a:prstGeom>
          <a:solidFill>
            <a:srgbClr val="FFFF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2000" b="0" i="0" u="none" strike="noStrike" cap="none" normalizeH="0" baseline="0" dirty="0" smtClean="0">
                <a:ln>
                  <a:noFill/>
                </a:ln>
                <a:solidFill>
                  <a:schemeClr val="tx1"/>
                </a:solidFill>
                <a:effectLst/>
                <a:latin typeface="Times New Roman" pitchFamily="18" charset="0"/>
                <a:cs typeface="Arial" pitchFamily="34" charset="0"/>
              </a:rPr>
              <a:t>Collection of Handwriting samples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45" name="AutoShape 30"/>
          <p:cNvCxnSpPr>
            <a:cxnSpLocks noChangeShapeType="1"/>
          </p:cNvCxnSpPr>
          <p:nvPr/>
        </p:nvCxnSpPr>
        <p:spPr bwMode="auto">
          <a:xfrm>
            <a:off x="6876256" y="1844824"/>
            <a:ext cx="619125" cy="0"/>
          </a:xfrm>
          <a:prstGeom prst="straightConnector1">
            <a:avLst/>
          </a:prstGeom>
          <a:noFill/>
          <a:ln w="25400">
            <a:solidFill>
              <a:srgbClr val="000000"/>
            </a:solidFill>
            <a:round/>
            <a:headEnd/>
            <a:tailEnd type="triangle" w="med" len="med"/>
          </a:ln>
        </p:spPr>
      </p:cxnSp>
      <p:cxnSp>
        <p:nvCxnSpPr>
          <p:cNvPr id="18468" name="AutoShape 36"/>
          <p:cNvCxnSpPr>
            <a:cxnSpLocks noChangeShapeType="1"/>
          </p:cNvCxnSpPr>
          <p:nvPr/>
        </p:nvCxnSpPr>
        <p:spPr bwMode="auto">
          <a:xfrm>
            <a:off x="6084168" y="2780928"/>
            <a:ext cx="0" cy="581025"/>
          </a:xfrm>
          <a:prstGeom prst="straightConnector1">
            <a:avLst/>
          </a:prstGeom>
          <a:noFill/>
          <a:ln w="25400">
            <a:solidFill>
              <a:srgbClr val="000000"/>
            </a:solidFill>
            <a:round/>
            <a:headEnd/>
            <a:tailEnd type="triangle" w="med" len="med"/>
          </a:ln>
        </p:spPr>
      </p:cxnSp>
      <p:sp>
        <p:nvSpPr>
          <p:cNvPr id="18469" name="Oval 37"/>
          <p:cNvSpPr>
            <a:spLocks noChangeArrowheads="1"/>
          </p:cNvSpPr>
          <p:nvPr/>
        </p:nvSpPr>
        <p:spPr bwMode="auto">
          <a:xfrm>
            <a:off x="5292080" y="3356992"/>
            <a:ext cx="1728192" cy="1584176"/>
          </a:xfrm>
          <a:prstGeom prst="ellipse">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lang="en-IN" sz="1400" dirty="0" smtClean="0">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2000" b="0" i="0" u="none" strike="noStrike" cap="none" normalizeH="0" baseline="0" dirty="0" smtClean="0">
                <a:ln>
                  <a:noFill/>
                </a:ln>
                <a:solidFill>
                  <a:schemeClr val="tx1"/>
                </a:solidFill>
                <a:effectLst/>
                <a:latin typeface="Times New Roman" pitchFamily="18" charset="0"/>
                <a:cs typeface="Arial" pitchFamily="34" charset="0"/>
              </a:rPr>
              <a:t>Verification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8471" name="AutoShape 39"/>
          <p:cNvCxnSpPr>
            <a:cxnSpLocks noChangeShapeType="1"/>
          </p:cNvCxnSpPr>
          <p:nvPr/>
        </p:nvCxnSpPr>
        <p:spPr bwMode="auto">
          <a:xfrm flipH="1">
            <a:off x="4788024" y="4365104"/>
            <a:ext cx="526926" cy="720080"/>
          </a:xfrm>
          <a:prstGeom prst="straightConnector1">
            <a:avLst/>
          </a:prstGeom>
          <a:noFill/>
          <a:ln w="25400">
            <a:solidFill>
              <a:srgbClr val="000000"/>
            </a:solidFill>
            <a:round/>
            <a:headEnd/>
            <a:tailEnd type="triangle" w="med" len="med"/>
          </a:ln>
        </p:spPr>
      </p:cxnSp>
      <p:cxnSp>
        <p:nvCxnSpPr>
          <p:cNvPr id="18472" name="AutoShape 40"/>
          <p:cNvCxnSpPr>
            <a:cxnSpLocks noChangeShapeType="1"/>
          </p:cNvCxnSpPr>
          <p:nvPr/>
        </p:nvCxnSpPr>
        <p:spPr bwMode="auto">
          <a:xfrm>
            <a:off x="6948264" y="4365104"/>
            <a:ext cx="648072" cy="648072"/>
          </a:xfrm>
          <a:prstGeom prst="straightConnector1">
            <a:avLst/>
          </a:prstGeom>
          <a:noFill/>
          <a:ln w="25400">
            <a:solidFill>
              <a:srgbClr val="000000"/>
            </a:solidFill>
            <a:round/>
            <a:headEnd/>
            <a:tailEnd type="triangle" w="med" len="med"/>
          </a:ln>
        </p:spPr>
      </p:cxnSp>
      <p:sp>
        <p:nvSpPr>
          <p:cNvPr id="18473" name="Rectangle 41"/>
          <p:cNvSpPr>
            <a:spLocks noChangeArrowheads="1"/>
          </p:cNvSpPr>
          <p:nvPr/>
        </p:nvSpPr>
        <p:spPr bwMode="auto">
          <a:xfrm>
            <a:off x="3347864" y="5085184"/>
            <a:ext cx="2073846" cy="1080120"/>
          </a:xfrm>
          <a:prstGeom prst="rect">
            <a:avLst/>
          </a:prstGeom>
          <a:solidFill>
            <a:srgbClr val="FFFF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2000" b="0" i="0" u="none" strike="noStrike" cap="none" normalizeH="0" baseline="0" dirty="0" smtClean="0">
                <a:ln>
                  <a:noFill/>
                </a:ln>
                <a:solidFill>
                  <a:schemeClr val="tx1"/>
                </a:solidFill>
                <a:effectLst/>
                <a:latin typeface="Times New Roman" pitchFamily="18" charset="0"/>
                <a:cs typeface="Arial" pitchFamily="34" charset="0"/>
              </a:rPr>
              <a:t>Display of text in the image (text recognition)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8474" name="Rectangle 42"/>
          <p:cNvSpPr>
            <a:spLocks noChangeArrowheads="1"/>
          </p:cNvSpPr>
          <p:nvPr/>
        </p:nvSpPr>
        <p:spPr bwMode="auto">
          <a:xfrm>
            <a:off x="6660232" y="5013176"/>
            <a:ext cx="1872208" cy="1080120"/>
          </a:xfrm>
          <a:prstGeom prst="rect">
            <a:avLst/>
          </a:prstGeom>
          <a:solidFill>
            <a:srgbClr val="FFFF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2000" b="0" i="0" u="none" strike="noStrike" cap="none" normalizeH="0" baseline="0" dirty="0" smtClean="0">
                <a:ln>
                  <a:noFill/>
                </a:ln>
                <a:solidFill>
                  <a:schemeClr val="tx1"/>
                </a:solidFill>
                <a:effectLst/>
                <a:latin typeface="Times New Roman" pitchFamily="18" charset="0"/>
                <a:cs typeface="Arial" pitchFamily="34" charset="0"/>
              </a:rPr>
              <a:t>Match not found</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56" name="TextBox 55"/>
          <p:cNvSpPr txBox="1"/>
          <p:nvPr/>
        </p:nvSpPr>
        <p:spPr>
          <a:xfrm>
            <a:off x="1979712" y="1412776"/>
            <a:ext cx="864096" cy="369332"/>
          </a:xfrm>
          <a:prstGeom prst="rect">
            <a:avLst/>
          </a:prstGeom>
          <a:noFill/>
        </p:spPr>
        <p:txBody>
          <a:bodyPr wrap="square" rtlCol="0">
            <a:spAutoFit/>
          </a:bodyPr>
          <a:lstStyle/>
          <a:p>
            <a:r>
              <a:rPr lang="en-IN" dirty="0" smtClean="0"/>
              <a:t>INPUT</a:t>
            </a:r>
            <a:endParaRPr lang="en-IN" dirty="0"/>
          </a:p>
        </p:txBody>
      </p:sp>
      <p:sp>
        <p:nvSpPr>
          <p:cNvPr id="57" name="TextBox 56"/>
          <p:cNvSpPr txBox="1"/>
          <p:nvPr/>
        </p:nvSpPr>
        <p:spPr>
          <a:xfrm>
            <a:off x="4067944" y="4293096"/>
            <a:ext cx="1224136" cy="461665"/>
          </a:xfrm>
          <a:prstGeom prst="rect">
            <a:avLst/>
          </a:prstGeom>
          <a:noFill/>
        </p:spPr>
        <p:txBody>
          <a:bodyPr wrap="square" rtlCol="0">
            <a:spAutoFit/>
          </a:bodyPr>
          <a:lstStyle/>
          <a:p>
            <a:r>
              <a:rPr lang="en-IN" sz="2400" dirty="0" smtClean="0"/>
              <a:t>YES</a:t>
            </a:r>
            <a:endParaRPr lang="en-IN" sz="2400" dirty="0"/>
          </a:p>
        </p:txBody>
      </p:sp>
      <p:sp>
        <p:nvSpPr>
          <p:cNvPr id="58" name="TextBox 57"/>
          <p:cNvSpPr txBox="1"/>
          <p:nvPr/>
        </p:nvSpPr>
        <p:spPr>
          <a:xfrm>
            <a:off x="7308304" y="4293096"/>
            <a:ext cx="1296144" cy="461665"/>
          </a:xfrm>
          <a:prstGeom prst="rect">
            <a:avLst/>
          </a:prstGeom>
          <a:noFill/>
        </p:spPr>
        <p:txBody>
          <a:bodyPr wrap="square" rtlCol="0">
            <a:spAutoFit/>
          </a:bodyPr>
          <a:lstStyle/>
          <a:p>
            <a:r>
              <a:rPr lang="en-IN" sz="2400" dirty="0" smtClean="0"/>
              <a:t>NO</a:t>
            </a:r>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pture.PNG"/>
          <p:cNvPicPr>
            <a:picLocks noChangeAspect="1"/>
          </p:cNvPicPr>
          <p:nvPr/>
        </p:nvPicPr>
        <p:blipFill>
          <a:blip r:embed="rId2" cstate="print"/>
          <a:stretch>
            <a:fillRect/>
          </a:stretch>
        </p:blipFill>
        <p:spPr>
          <a:xfrm>
            <a:off x="1132239" y="908721"/>
            <a:ext cx="6320081" cy="5616623"/>
          </a:xfrm>
          <a:prstGeom prst="rect">
            <a:avLst/>
          </a:prstGeom>
        </p:spPr>
      </p:pic>
      <p:sp>
        <p:nvSpPr>
          <p:cNvPr id="3" name="TextBox 2"/>
          <p:cNvSpPr txBox="1"/>
          <p:nvPr/>
        </p:nvSpPr>
        <p:spPr>
          <a:xfrm>
            <a:off x="467544" y="692696"/>
            <a:ext cx="4104456" cy="584775"/>
          </a:xfrm>
          <a:prstGeom prst="rect">
            <a:avLst/>
          </a:prstGeom>
          <a:noFill/>
        </p:spPr>
        <p:txBody>
          <a:bodyPr wrap="square" rtlCol="0">
            <a:spAutoFit/>
          </a:bodyPr>
          <a:lstStyle/>
          <a:p>
            <a:r>
              <a:rPr lang="en-IN" sz="3200" dirty="0" smtClean="0"/>
              <a:t>USE CASE DIAGRAM: </a:t>
            </a:r>
            <a:endParaRPr lang="en-IN"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pture.PNG"/>
          <p:cNvPicPr>
            <a:picLocks noChangeAspect="1"/>
          </p:cNvPicPr>
          <p:nvPr/>
        </p:nvPicPr>
        <p:blipFill>
          <a:blip r:embed="rId2" cstate="print"/>
          <a:stretch>
            <a:fillRect/>
          </a:stretch>
        </p:blipFill>
        <p:spPr>
          <a:xfrm>
            <a:off x="827585" y="-243408"/>
            <a:ext cx="6435604" cy="7101408"/>
          </a:xfrm>
          <a:prstGeom prst="rect">
            <a:avLst/>
          </a:prstGeom>
        </p:spPr>
      </p:pic>
      <p:sp>
        <p:nvSpPr>
          <p:cNvPr id="3" name="TextBox 2"/>
          <p:cNvSpPr txBox="1"/>
          <p:nvPr/>
        </p:nvSpPr>
        <p:spPr>
          <a:xfrm>
            <a:off x="-2268760" y="212447"/>
            <a:ext cx="2664296" cy="1200329"/>
          </a:xfrm>
          <a:prstGeom prst="rect">
            <a:avLst/>
          </a:prstGeom>
          <a:noFill/>
        </p:spPr>
        <p:txBody>
          <a:bodyPr wrap="square" rtlCol="0">
            <a:spAutoFit/>
          </a:bodyPr>
          <a:lstStyle/>
          <a:p>
            <a:r>
              <a:rPr lang="en-IN" sz="3600" dirty="0" smtClean="0"/>
              <a:t>ACTIVITY DIAGRAM</a:t>
            </a:r>
            <a:endParaRPr lang="en-IN"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pture.PNG"/>
          <p:cNvPicPr>
            <a:picLocks noChangeAspect="1"/>
          </p:cNvPicPr>
          <p:nvPr/>
        </p:nvPicPr>
        <p:blipFill>
          <a:blip r:embed="rId2" cstate="print"/>
          <a:stretch>
            <a:fillRect/>
          </a:stretch>
        </p:blipFill>
        <p:spPr>
          <a:xfrm>
            <a:off x="683568" y="692696"/>
            <a:ext cx="7560840" cy="576064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PNG"/>
          <p:cNvPicPr>
            <a:picLocks noChangeAspect="1"/>
          </p:cNvPicPr>
          <p:nvPr/>
        </p:nvPicPr>
        <p:blipFill>
          <a:blip r:embed="rId2" cstate="print"/>
          <a:stretch>
            <a:fillRect/>
          </a:stretch>
        </p:blipFill>
        <p:spPr>
          <a:xfrm>
            <a:off x="0" y="0"/>
            <a:ext cx="8748464" cy="6768752"/>
          </a:xfrm>
          <a:prstGeom prst="rect">
            <a:avLst/>
          </a:prstGeom>
        </p:spPr>
      </p:pic>
      <p:sp>
        <p:nvSpPr>
          <p:cNvPr id="5" name="TextBox 4"/>
          <p:cNvSpPr txBox="1"/>
          <p:nvPr/>
        </p:nvSpPr>
        <p:spPr>
          <a:xfrm>
            <a:off x="611560" y="476672"/>
            <a:ext cx="3600400" cy="584775"/>
          </a:xfrm>
          <a:prstGeom prst="rect">
            <a:avLst/>
          </a:prstGeom>
          <a:noFill/>
        </p:spPr>
        <p:txBody>
          <a:bodyPr wrap="square" rtlCol="0">
            <a:spAutoFit/>
          </a:bodyPr>
          <a:lstStyle/>
          <a:p>
            <a:r>
              <a:rPr lang="en-IN" sz="3200" dirty="0" smtClean="0"/>
              <a:t>CLASS DIAGRAM:</a:t>
            </a:r>
            <a:endParaRPr lang="en-IN"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alpha val="45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651</TotalTime>
  <Words>228</Words>
  <Application>Microsoft Office PowerPoint</Application>
  <PresentationFormat>On-screen Show (4:3)</PresentationFormat>
  <Paragraphs>56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ABSTRACT</vt:lpstr>
      <vt:lpstr>PROGRAMMING   LANGUAGE</vt:lpstr>
      <vt:lpstr>Slide 4</vt:lpstr>
      <vt:lpstr>Slide 5</vt:lpstr>
      <vt:lpstr>Slide 6</vt:lpstr>
      <vt:lpstr>Slide 7</vt:lpstr>
      <vt:lpstr>Slide 8</vt:lpstr>
      <vt:lpstr>Slide 9</vt:lpstr>
      <vt:lpstr>PIXEL</vt:lpstr>
      <vt:lpstr>Slide 11</vt:lpstr>
      <vt:lpstr>BUFFERED IMAGE</vt:lpstr>
      <vt:lpstr>References</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52</cp:revision>
  <dcterms:created xsi:type="dcterms:W3CDTF">2014-09-21T07:35:25Z</dcterms:created>
  <dcterms:modified xsi:type="dcterms:W3CDTF">2014-11-04T19:09:28Z</dcterms:modified>
</cp:coreProperties>
</file>