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67" r:id="rId5"/>
    <p:sldId id="264" r:id="rId6"/>
    <p:sldId id="276" r:id="rId7"/>
    <p:sldId id="277" r:id="rId8"/>
    <p:sldId id="278" r:id="rId9"/>
    <p:sldId id="279" r:id="rId10"/>
    <p:sldId id="280" r:id="rId11"/>
    <p:sldId id="281" r:id="rId12"/>
    <p:sldId id="268" r:id="rId13"/>
    <p:sldId id="269" r:id="rId14"/>
    <p:sldId id="263" r:id="rId15"/>
    <p:sldId id="259" r:id="rId16"/>
    <p:sldId id="270" r:id="rId17"/>
    <p:sldId id="274" r:id="rId18"/>
    <p:sldId id="275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34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7F6E1-56B7-5349-8EFA-2059F5782216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16C44-A7A4-1B49-A9B7-9F8192D63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4A2CF-E790-1746-81C9-BA211F8366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33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3C00D4-3E6E-F340-8351-BBC91935A6B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172254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DFCBB1-12C4-D24F-A7F8-E35E041AE32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4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FD861-A1EB-3640-A681-31176A7BCBE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559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9685867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16039"/>
            <a:ext cx="5384800" cy="4814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16039"/>
            <a:ext cx="5384800" cy="4814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951" y="6232525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Wilson Fung, Ivan Sham, George Yuan, Tor Aamodt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84033" y="6232525"/>
            <a:ext cx="5242984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Warp Formation and Scheduling</a:t>
            </a:r>
          </a:p>
          <a:p>
            <a:r>
              <a:rPr lang="en-US" altLang="en-US"/>
              <a:t>for Efficient GPU Control Flow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E2D32F5-8B68-EF45-B2BF-3ADDFCCB91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5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9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5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C283-BA99-894E-9F11-383CB47163B1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CC12-3B19-9F46-B84D-F84955E7E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Dominator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1242" cy="4351338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/>
              <a:t>post dominates </a:t>
            </a:r>
            <a:r>
              <a:rPr lang="en-US" dirty="0" smtClean="0"/>
              <a:t>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if every path from the </a:t>
            </a:r>
            <a:r>
              <a:rPr lang="en-US" dirty="0" smtClean="0"/>
              <a:t>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to the exist node must </a:t>
            </a:r>
            <a:r>
              <a:rPr lang="en-US" dirty="0" smtClean="0"/>
              <a:t>go through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</a:p>
          <a:p>
            <a:endParaRPr lang="en-US" dirty="0" smtClean="0"/>
          </a:p>
          <a:p>
            <a:r>
              <a:rPr lang="en-US" dirty="0" smtClean="0"/>
              <a:t>What node dominates node 5?</a:t>
            </a:r>
          </a:p>
          <a:p>
            <a:pPr lvl="1"/>
            <a:r>
              <a:rPr lang="en-US" dirty="0" smtClean="0"/>
              <a:t>Node 1 and node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82" y="1177446"/>
            <a:ext cx="4285678" cy="4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Post Dominator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1242" cy="4351338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/>
              <a:t>immediate post dominates </a:t>
            </a:r>
            <a:r>
              <a:rPr lang="en-US" dirty="0" smtClean="0"/>
              <a:t>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if every path from </a:t>
            </a:r>
            <a:r>
              <a:rPr lang="en-US" dirty="0" smtClean="0"/>
              <a:t>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/>
              <a:t>to the exist node must </a:t>
            </a:r>
            <a:r>
              <a:rPr lang="en-US" dirty="0" smtClean="0"/>
              <a:t>go through </a:t>
            </a:r>
            <a:r>
              <a:rPr lang="en-US" b="1" dirty="0" smtClean="0">
                <a:solidFill>
                  <a:schemeClr val="accent5"/>
                </a:solidFill>
              </a:rPr>
              <a:t>d </a:t>
            </a:r>
            <a:r>
              <a:rPr lang="en-US" dirty="0" smtClean="0"/>
              <a:t>and no other nodes post dominate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What node </a:t>
            </a:r>
            <a:r>
              <a:rPr lang="en-US" dirty="0" smtClean="0"/>
              <a:t>immediate post dominates </a:t>
            </a:r>
            <a:r>
              <a:rPr lang="en-US" dirty="0" smtClean="0"/>
              <a:t>node </a:t>
            </a:r>
            <a:r>
              <a:rPr lang="en-US" dirty="0" smtClean="0"/>
              <a:t>4?</a:t>
            </a:r>
            <a:endParaRPr lang="en-US" dirty="0" smtClean="0"/>
          </a:p>
          <a:p>
            <a:pPr lvl="1"/>
            <a:r>
              <a:rPr lang="en-US" dirty="0" smtClean="0"/>
              <a:t>Node </a:t>
            </a:r>
            <a:r>
              <a:rPr lang="en-US" dirty="0"/>
              <a:t>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82" y="1177446"/>
            <a:ext cx="4285678" cy="4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Wilson Fung, Ivan Sham, George Yuan, Tor Aamodt</a:t>
            </a:r>
            <a:endParaRPr lang="en-US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Dynamic Warp Formation and Scheduling</a:t>
            </a:r>
          </a:p>
          <a:p>
            <a:r>
              <a:rPr lang="en-US" altLang="en-US"/>
              <a:t>for Efficient GPU Control Flow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76EC-B4FC-2C48-B067-A453C7086B63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93266" name="Group 82"/>
          <p:cNvGrpSpPr>
            <a:grpSpLocks/>
          </p:cNvGrpSpPr>
          <p:nvPr/>
        </p:nvGrpSpPr>
        <p:grpSpPr bwMode="auto">
          <a:xfrm>
            <a:off x="5481638" y="3044825"/>
            <a:ext cx="4648200" cy="1143000"/>
            <a:chOff x="2541" y="1241"/>
            <a:chExt cx="2928" cy="720"/>
          </a:xfrm>
        </p:grpSpPr>
        <p:sp>
          <p:nvSpPr>
            <p:cNvPr id="93258" name="Rectangle 74"/>
            <p:cNvSpPr>
              <a:spLocks noChangeArrowheads="1"/>
            </p:cNvSpPr>
            <p:nvPr/>
          </p:nvSpPr>
          <p:spPr bwMode="auto">
            <a:xfrm>
              <a:off x="2541" y="1241"/>
              <a:ext cx="2928" cy="720"/>
            </a:xfrm>
            <a:prstGeom prst="rect">
              <a:avLst/>
            </a:prstGeom>
            <a:solidFill>
              <a:srgbClr val="FFBFD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9" name="Rectangle 75"/>
            <p:cNvSpPr>
              <a:spLocks noChangeArrowheads="1"/>
            </p:cNvSpPr>
            <p:nvPr/>
          </p:nvSpPr>
          <p:spPr bwMode="auto">
            <a:xfrm>
              <a:off x="2605" y="1280"/>
              <a:ext cx="98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300">
                  <a:solidFill>
                    <a:srgbClr val="000000"/>
                  </a:solidFill>
                </a:rPr>
                <a:t>Thread Warp</a:t>
              </a:r>
              <a:endParaRPr lang="en-US" altLang="en-US"/>
            </a:p>
          </p:txBody>
        </p:sp>
        <p:sp>
          <p:nvSpPr>
            <p:cNvPr id="93260" name="Rectangle 76"/>
            <p:cNvSpPr>
              <a:spLocks noChangeArrowheads="1"/>
            </p:cNvSpPr>
            <p:nvPr/>
          </p:nvSpPr>
          <p:spPr bwMode="auto">
            <a:xfrm>
              <a:off x="4438" y="1241"/>
              <a:ext cx="1031" cy="203"/>
            </a:xfrm>
            <a:prstGeom prst="rect">
              <a:avLst/>
            </a:prstGeom>
            <a:solidFill>
              <a:srgbClr val="FFEAF4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en-US"/>
                <a:t>Common PC</a:t>
              </a:r>
            </a:p>
          </p:txBody>
        </p:sp>
      </p:grp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7686675" cy="923925"/>
          </a:xfrm>
        </p:spPr>
        <p:txBody>
          <a:bodyPr>
            <a:normAutofit fontScale="90000"/>
          </a:bodyPr>
          <a:lstStyle/>
          <a:p>
            <a:r>
              <a:rPr lang="en-CA" altLang="en-US" sz="3800"/>
              <a:t>SPMD Execution on SIMD Hardware:</a:t>
            </a:r>
            <a:br>
              <a:rPr lang="en-CA" altLang="en-US" sz="3800"/>
            </a:br>
            <a:r>
              <a:rPr lang="en-CA" altLang="en-US" sz="3800"/>
              <a:t>The Branch Divergence Problem</a:t>
            </a:r>
            <a:endParaRPr lang="en-US" altLang="en-US" sz="3800"/>
          </a:p>
        </p:txBody>
      </p:sp>
      <p:sp>
        <p:nvSpPr>
          <p:cNvPr id="93235" name="Rectangle 51"/>
          <p:cNvSpPr>
            <a:spLocks noChangeArrowheads="1"/>
          </p:cNvSpPr>
          <p:nvPr/>
        </p:nvSpPr>
        <p:spPr bwMode="auto">
          <a:xfrm>
            <a:off x="6902450" y="3544888"/>
            <a:ext cx="838200" cy="533400"/>
          </a:xfrm>
          <a:prstGeom prst="rect">
            <a:avLst/>
          </a:prstGeom>
          <a:solidFill>
            <a:srgbClr val="FFEAF4"/>
          </a:solidFill>
          <a:ln w="17526" cap="rnd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altLang="en-US"/>
              <a:t>Thread</a:t>
            </a:r>
          </a:p>
          <a:p>
            <a:pPr algn="ctr"/>
            <a:r>
              <a:rPr lang="en-US" altLang="en-US"/>
              <a:t>2</a:t>
            </a:r>
          </a:p>
        </p:txBody>
      </p:sp>
      <p:sp>
        <p:nvSpPr>
          <p:cNvPr id="93236" name="Rectangle 52"/>
          <p:cNvSpPr>
            <a:spLocks noChangeArrowheads="1"/>
          </p:cNvSpPr>
          <p:nvPr/>
        </p:nvSpPr>
        <p:spPr bwMode="auto">
          <a:xfrm>
            <a:off x="7747000" y="3544888"/>
            <a:ext cx="838200" cy="533400"/>
          </a:xfrm>
          <a:prstGeom prst="rect">
            <a:avLst/>
          </a:prstGeom>
          <a:solidFill>
            <a:srgbClr val="FFEAF4"/>
          </a:solidFill>
          <a:ln w="17526" cap="rnd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altLang="en-US"/>
              <a:t>Thread</a:t>
            </a:r>
          </a:p>
          <a:p>
            <a:pPr algn="ctr"/>
            <a:r>
              <a:rPr lang="en-US" altLang="en-US"/>
              <a:t>3</a:t>
            </a:r>
          </a:p>
        </p:txBody>
      </p:sp>
      <p:sp>
        <p:nvSpPr>
          <p:cNvPr id="93237" name="Rectangle 53"/>
          <p:cNvSpPr>
            <a:spLocks noChangeArrowheads="1"/>
          </p:cNvSpPr>
          <p:nvPr/>
        </p:nvSpPr>
        <p:spPr bwMode="auto">
          <a:xfrm>
            <a:off x="8593138" y="3544888"/>
            <a:ext cx="838200" cy="533400"/>
          </a:xfrm>
          <a:prstGeom prst="rect">
            <a:avLst/>
          </a:prstGeom>
          <a:solidFill>
            <a:srgbClr val="FFEAF4"/>
          </a:solidFill>
          <a:ln w="17526" cap="rnd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altLang="en-US"/>
              <a:t>Thread</a:t>
            </a:r>
          </a:p>
          <a:p>
            <a:pPr algn="ctr"/>
            <a:r>
              <a:rPr lang="en-US" altLang="en-US"/>
              <a:t>4</a:t>
            </a:r>
          </a:p>
        </p:txBody>
      </p:sp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6057900" y="3544888"/>
            <a:ext cx="838200" cy="533400"/>
          </a:xfrm>
          <a:prstGeom prst="rect">
            <a:avLst/>
          </a:prstGeom>
          <a:solidFill>
            <a:srgbClr val="FFEAF4"/>
          </a:solidFill>
          <a:ln w="17526" cap="rnd">
            <a:solidFill>
              <a:srgbClr val="000000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altLang="en-US"/>
              <a:t>Thread</a:t>
            </a:r>
          </a:p>
          <a:p>
            <a:pPr algn="ctr"/>
            <a:r>
              <a:rPr lang="en-US" altLang="en-US"/>
              <a:t>1</a:t>
            </a:r>
          </a:p>
        </p:txBody>
      </p:sp>
      <p:grpSp>
        <p:nvGrpSpPr>
          <p:cNvPr id="93269" name="Group 85"/>
          <p:cNvGrpSpPr>
            <a:grpSpLocks/>
          </p:cNvGrpSpPr>
          <p:nvPr/>
        </p:nvGrpSpPr>
        <p:grpSpPr bwMode="auto">
          <a:xfrm>
            <a:off x="2600325" y="2532064"/>
            <a:ext cx="2509838" cy="2689225"/>
            <a:chOff x="678" y="1595"/>
            <a:chExt cx="1581" cy="1694"/>
          </a:xfrm>
        </p:grpSpPr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945" y="2039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en-US"/>
                <a:t>B</a:t>
              </a: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678" y="2378"/>
              <a:ext cx="468" cy="171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en-US"/>
                <a:t>C</a:t>
              </a:r>
            </a:p>
          </p:txBody>
        </p:sp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1235" y="2378"/>
              <a:ext cx="465" cy="171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en-US"/>
                <a:t>D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945" y="2765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en-US"/>
                <a:t>E</a:t>
              </a:r>
            </a:p>
          </p:txBody>
        </p:sp>
        <p:sp>
          <p:nvSpPr>
            <p:cNvPr id="93214" name="Rectangle 30"/>
            <p:cNvSpPr>
              <a:spLocks noChangeArrowheads="1"/>
            </p:cNvSpPr>
            <p:nvPr/>
          </p:nvSpPr>
          <p:spPr bwMode="auto">
            <a:xfrm>
              <a:off x="1791" y="2378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en-US"/>
                <a:t>F</a:t>
              </a:r>
            </a:p>
          </p:txBody>
        </p:sp>
        <p:sp>
          <p:nvSpPr>
            <p:cNvPr id="93217" name="Rectangle 33"/>
            <p:cNvSpPr>
              <a:spLocks noChangeArrowheads="1"/>
            </p:cNvSpPr>
            <p:nvPr/>
          </p:nvSpPr>
          <p:spPr bwMode="auto">
            <a:xfrm>
              <a:off x="1235" y="1604"/>
              <a:ext cx="468" cy="175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en-US"/>
                <a:t>A</a:t>
              </a:r>
            </a:p>
          </p:txBody>
        </p:sp>
        <p:sp>
          <p:nvSpPr>
            <p:cNvPr id="93224" name="Rectangle 40"/>
            <p:cNvSpPr>
              <a:spLocks noChangeArrowheads="1"/>
            </p:cNvSpPr>
            <p:nvPr/>
          </p:nvSpPr>
          <p:spPr bwMode="auto">
            <a:xfrm>
              <a:off x="1235" y="3104"/>
              <a:ext cx="468" cy="176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en-US"/>
                <a:t>G</a:t>
              </a:r>
            </a:p>
          </p:txBody>
        </p:sp>
        <p:cxnSp>
          <p:nvCxnSpPr>
            <p:cNvPr id="93241" name="AutoShape 57"/>
            <p:cNvCxnSpPr>
              <a:cxnSpLocks noChangeShapeType="1"/>
              <a:stCxn id="93190" idx="2"/>
              <a:endCxn id="93196" idx="0"/>
            </p:cNvCxnSpPr>
            <p:nvPr/>
          </p:nvCxnSpPr>
          <p:spPr bwMode="auto">
            <a:xfrm>
              <a:off x="1179" y="2225"/>
              <a:ext cx="289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242" name="AutoShape 58"/>
            <p:cNvCxnSpPr>
              <a:cxnSpLocks noChangeShapeType="1"/>
              <a:stCxn id="93190" idx="2"/>
              <a:endCxn id="93193" idx="0"/>
            </p:cNvCxnSpPr>
            <p:nvPr/>
          </p:nvCxnSpPr>
          <p:spPr bwMode="auto">
            <a:xfrm flipH="1">
              <a:off x="912" y="2225"/>
              <a:ext cx="267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243" name="AutoShape 59"/>
            <p:cNvCxnSpPr>
              <a:cxnSpLocks noChangeShapeType="1"/>
              <a:stCxn id="93196" idx="2"/>
              <a:endCxn id="93199" idx="0"/>
            </p:cNvCxnSpPr>
            <p:nvPr/>
          </p:nvCxnSpPr>
          <p:spPr bwMode="auto">
            <a:xfrm flipH="1">
              <a:off x="1179" y="2558"/>
              <a:ext cx="289" cy="1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244" name="AutoShape 60"/>
            <p:cNvCxnSpPr>
              <a:cxnSpLocks noChangeShapeType="1"/>
              <a:stCxn id="93193" idx="2"/>
              <a:endCxn id="93199" idx="0"/>
            </p:cNvCxnSpPr>
            <p:nvPr/>
          </p:nvCxnSpPr>
          <p:spPr bwMode="auto">
            <a:xfrm>
              <a:off x="912" y="2558"/>
              <a:ext cx="267" cy="1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245" name="AutoShape 61"/>
            <p:cNvCxnSpPr>
              <a:cxnSpLocks noChangeShapeType="1"/>
              <a:stCxn id="93217" idx="2"/>
              <a:endCxn id="93214" idx="0"/>
            </p:cNvCxnSpPr>
            <p:nvPr/>
          </p:nvCxnSpPr>
          <p:spPr bwMode="auto">
            <a:xfrm>
              <a:off x="1469" y="1788"/>
              <a:ext cx="556" cy="5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246" name="AutoShape 62"/>
            <p:cNvCxnSpPr>
              <a:cxnSpLocks noChangeShapeType="1"/>
              <a:stCxn id="93217" idx="2"/>
              <a:endCxn id="93190" idx="0"/>
            </p:cNvCxnSpPr>
            <p:nvPr/>
          </p:nvCxnSpPr>
          <p:spPr bwMode="auto">
            <a:xfrm flipH="1">
              <a:off x="1179" y="1788"/>
              <a:ext cx="290" cy="2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247" name="AutoShape 63"/>
            <p:cNvCxnSpPr>
              <a:cxnSpLocks noChangeShapeType="1"/>
              <a:stCxn id="93214" idx="2"/>
              <a:endCxn id="93224" idx="0"/>
            </p:cNvCxnSpPr>
            <p:nvPr/>
          </p:nvCxnSpPr>
          <p:spPr bwMode="auto">
            <a:xfrm flipH="1">
              <a:off x="1469" y="2564"/>
              <a:ext cx="556" cy="5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248" name="AutoShape 64"/>
            <p:cNvCxnSpPr>
              <a:cxnSpLocks noChangeShapeType="1"/>
              <a:stCxn id="93199" idx="2"/>
              <a:endCxn id="93224" idx="0"/>
            </p:cNvCxnSpPr>
            <p:nvPr/>
          </p:nvCxnSpPr>
          <p:spPr bwMode="auto">
            <a:xfrm>
              <a:off x="1179" y="2951"/>
              <a:ext cx="290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250" name="AutoShape 66"/>
            <p:cNvCxnSpPr>
              <a:cxnSpLocks noChangeShapeType="1"/>
              <a:stCxn id="93224" idx="2"/>
              <a:endCxn id="93217" idx="0"/>
            </p:cNvCxnSpPr>
            <p:nvPr/>
          </p:nvCxnSpPr>
          <p:spPr bwMode="auto">
            <a:xfrm rot="5400000" flipH="1" flipV="1">
              <a:off x="623" y="2441"/>
              <a:ext cx="1694" cy="1"/>
            </a:xfrm>
            <a:prstGeom prst="curvedConnector5">
              <a:avLst>
                <a:gd name="adj1" fmla="val -7968"/>
                <a:gd name="adj2" fmla="val -102600000"/>
                <a:gd name="adj3" fmla="val 10796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3252" name="Freeform 68"/>
          <p:cNvSpPr>
            <a:spLocks/>
          </p:cNvSpPr>
          <p:nvPr/>
        </p:nvSpPr>
        <p:spPr bwMode="auto">
          <a:xfrm>
            <a:off x="2946400" y="2698750"/>
            <a:ext cx="852488" cy="2419350"/>
          </a:xfrm>
          <a:custGeom>
            <a:avLst/>
            <a:gdLst>
              <a:gd name="T0" fmla="*/ 537 w 537"/>
              <a:gd name="T1" fmla="*/ 0 h 1524"/>
              <a:gd name="T2" fmla="*/ 246 w 537"/>
              <a:gd name="T3" fmla="*/ 436 h 1524"/>
              <a:gd name="T4" fmla="*/ 4 w 537"/>
              <a:gd name="T5" fmla="*/ 774 h 1524"/>
              <a:gd name="T6" fmla="*/ 222 w 537"/>
              <a:gd name="T7" fmla="*/ 1186 h 1524"/>
              <a:gd name="T8" fmla="*/ 537 w 537"/>
              <a:gd name="T9" fmla="*/ 152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1524">
                <a:moveTo>
                  <a:pt x="537" y="0"/>
                </a:moveTo>
                <a:cubicBezTo>
                  <a:pt x="436" y="153"/>
                  <a:pt x="335" y="307"/>
                  <a:pt x="246" y="436"/>
                </a:cubicBezTo>
                <a:cubicBezTo>
                  <a:pt x="157" y="565"/>
                  <a:pt x="8" y="649"/>
                  <a:pt x="4" y="774"/>
                </a:cubicBezTo>
                <a:cubicBezTo>
                  <a:pt x="0" y="899"/>
                  <a:pt x="133" y="1061"/>
                  <a:pt x="222" y="1186"/>
                </a:cubicBezTo>
                <a:cubicBezTo>
                  <a:pt x="311" y="1311"/>
                  <a:pt x="424" y="1417"/>
                  <a:pt x="537" y="152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55" name="Freeform 71"/>
          <p:cNvSpPr>
            <a:spLocks/>
          </p:cNvSpPr>
          <p:nvPr/>
        </p:nvSpPr>
        <p:spPr bwMode="auto">
          <a:xfrm>
            <a:off x="3368676" y="2698750"/>
            <a:ext cx="468313" cy="2381250"/>
          </a:xfrm>
          <a:custGeom>
            <a:avLst/>
            <a:gdLst>
              <a:gd name="T0" fmla="*/ 291 w 295"/>
              <a:gd name="T1" fmla="*/ 0 h 1500"/>
              <a:gd name="T2" fmla="*/ 0 w 295"/>
              <a:gd name="T3" fmla="*/ 436 h 1500"/>
              <a:gd name="T4" fmla="*/ 291 w 295"/>
              <a:gd name="T5" fmla="*/ 750 h 1500"/>
              <a:gd name="T6" fmla="*/ 25 w 295"/>
              <a:gd name="T7" fmla="*/ 1162 h 1500"/>
              <a:gd name="T8" fmla="*/ 291 w 295"/>
              <a:gd name="T9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1500">
                <a:moveTo>
                  <a:pt x="291" y="0"/>
                </a:moveTo>
                <a:cubicBezTo>
                  <a:pt x="145" y="155"/>
                  <a:pt x="0" y="311"/>
                  <a:pt x="0" y="436"/>
                </a:cubicBezTo>
                <a:cubicBezTo>
                  <a:pt x="0" y="561"/>
                  <a:pt x="287" y="629"/>
                  <a:pt x="291" y="750"/>
                </a:cubicBezTo>
                <a:cubicBezTo>
                  <a:pt x="295" y="871"/>
                  <a:pt x="25" y="1037"/>
                  <a:pt x="25" y="1162"/>
                </a:cubicBezTo>
                <a:cubicBezTo>
                  <a:pt x="25" y="1287"/>
                  <a:pt x="158" y="1393"/>
                  <a:pt x="291" y="1500"/>
                </a:cubicBezTo>
              </a:path>
            </a:pathLst>
          </a:custGeom>
          <a:noFill/>
          <a:ln w="38100" cmpd="sng">
            <a:solidFill>
              <a:srgbClr val="66FF33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56" name="Freeform 72"/>
          <p:cNvSpPr>
            <a:spLocks/>
          </p:cNvSpPr>
          <p:nvPr/>
        </p:nvSpPr>
        <p:spPr bwMode="auto">
          <a:xfrm>
            <a:off x="3868739" y="2698750"/>
            <a:ext cx="884237" cy="2381250"/>
          </a:xfrm>
          <a:custGeom>
            <a:avLst/>
            <a:gdLst>
              <a:gd name="T0" fmla="*/ 0 w 557"/>
              <a:gd name="T1" fmla="*/ 0 h 1500"/>
              <a:gd name="T2" fmla="*/ 557 w 557"/>
              <a:gd name="T3" fmla="*/ 778 h 1500"/>
              <a:gd name="T4" fmla="*/ 0 w 557"/>
              <a:gd name="T5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7" h="1500">
                <a:moveTo>
                  <a:pt x="0" y="0"/>
                </a:moveTo>
                <a:cubicBezTo>
                  <a:pt x="93" y="130"/>
                  <a:pt x="557" y="528"/>
                  <a:pt x="557" y="778"/>
                </a:cubicBezTo>
                <a:cubicBezTo>
                  <a:pt x="557" y="1028"/>
                  <a:pt x="116" y="1350"/>
                  <a:pt x="0" y="1500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68" name="Freeform 84"/>
          <p:cNvSpPr>
            <a:spLocks/>
          </p:cNvSpPr>
          <p:nvPr/>
        </p:nvSpPr>
        <p:spPr bwMode="auto">
          <a:xfrm>
            <a:off x="3446463" y="2738438"/>
            <a:ext cx="468312" cy="2381250"/>
          </a:xfrm>
          <a:custGeom>
            <a:avLst/>
            <a:gdLst>
              <a:gd name="T0" fmla="*/ 291 w 295"/>
              <a:gd name="T1" fmla="*/ 0 h 1500"/>
              <a:gd name="T2" fmla="*/ 0 w 295"/>
              <a:gd name="T3" fmla="*/ 436 h 1500"/>
              <a:gd name="T4" fmla="*/ 291 w 295"/>
              <a:gd name="T5" fmla="*/ 750 h 1500"/>
              <a:gd name="T6" fmla="*/ 25 w 295"/>
              <a:gd name="T7" fmla="*/ 1162 h 1500"/>
              <a:gd name="T8" fmla="*/ 291 w 295"/>
              <a:gd name="T9" fmla="*/ 1500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1500">
                <a:moveTo>
                  <a:pt x="291" y="0"/>
                </a:moveTo>
                <a:cubicBezTo>
                  <a:pt x="145" y="155"/>
                  <a:pt x="0" y="311"/>
                  <a:pt x="0" y="436"/>
                </a:cubicBezTo>
                <a:cubicBezTo>
                  <a:pt x="0" y="561"/>
                  <a:pt x="287" y="629"/>
                  <a:pt x="291" y="750"/>
                </a:cubicBezTo>
                <a:cubicBezTo>
                  <a:pt x="295" y="871"/>
                  <a:pt x="25" y="1037"/>
                  <a:pt x="25" y="1162"/>
                </a:cubicBezTo>
                <a:cubicBezTo>
                  <a:pt x="25" y="1287"/>
                  <a:pt x="158" y="1393"/>
                  <a:pt x="291" y="1500"/>
                </a:cubicBez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70" name="Line 86"/>
          <p:cNvSpPr>
            <a:spLocks noChangeShapeType="1"/>
          </p:cNvSpPr>
          <p:nvPr/>
        </p:nvSpPr>
        <p:spPr bwMode="auto">
          <a:xfrm>
            <a:off x="3868738" y="2162175"/>
            <a:ext cx="0" cy="344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71" name="Line 87"/>
          <p:cNvSpPr>
            <a:spLocks noChangeShapeType="1"/>
          </p:cNvSpPr>
          <p:nvPr/>
        </p:nvSpPr>
        <p:spPr bwMode="auto">
          <a:xfrm>
            <a:off x="3868738" y="5233989"/>
            <a:ext cx="0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C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C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C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932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5" grpId="0" animBg="1"/>
      <p:bldP spid="93236" grpId="0" animBg="1"/>
      <p:bldP spid="93237" grpId="0" animBg="1"/>
      <p:bldP spid="93239" grpId="0" animBg="1"/>
      <p:bldP spid="93252" grpId="0" animBg="1"/>
      <p:bldP spid="93255" grpId="0" animBg="1"/>
      <p:bldP spid="93256" grpId="0" animBg="1"/>
      <p:bldP spid="932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Wilson Fung, Ivan Sham, George Yuan, Tor Aamodt</a:t>
            </a:r>
            <a:endParaRPr lang="en-US" altLang="en-US"/>
          </a:p>
        </p:txBody>
      </p:sp>
      <p:sp>
        <p:nvSpPr>
          <p:cNvPr id="2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Dynamic Warp Formation and Scheduling</a:t>
            </a:r>
          </a:p>
          <a:p>
            <a:r>
              <a:rPr lang="en-US" altLang="en-US"/>
              <a:t>for Efficient GPU Control Flow</a:t>
            </a:r>
          </a:p>
        </p:txBody>
      </p:sp>
      <p:sp>
        <p:nvSpPr>
          <p:cNvPr id="2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AC18-600D-AD45-96E5-87BEC28B4153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58723" name="Group 355"/>
          <p:cNvGrpSpPr>
            <a:grpSpLocks/>
          </p:cNvGrpSpPr>
          <p:nvPr/>
        </p:nvGrpSpPr>
        <p:grpSpPr bwMode="auto">
          <a:xfrm>
            <a:off x="5711825" y="2084389"/>
            <a:ext cx="4300538" cy="192087"/>
            <a:chOff x="195" y="3273"/>
            <a:chExt cx="2709" cy="121"/>
          </a:xfrm>
        </p:grpSpPr>
        <p:grpSp>
          <p:nvGrpSpPr>
            <p:cNvPr id="58714" name="Group 346"/>
            <p:cNvGrpSpPr>
              <a:grpSpLocks/>
            </p:cNvGrpSpPr>
            <p:nvPr/>
          </p:nvGrpSpPr>
          <p:grpSpPr bwMode="auto">
            <a:xfrm>
              <a:off x="678" y="3273"/>
              <a:ext cx="2226" cy="121"/>
              <a:chOff x="3122" y="1652"/>
              <a:chExt cx="2226" cy="121"/>
            </a:xfrm>
          </p:grpSpPr>
          <p:sp>
            <p:nvSpPr>
              <p:cNvPr id="58715" name="Rectangle 347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-</a:t>
                </a:r>
              </a:p>
            </p:txBody>
          </p:sp>
          <p:sp>
            <p:nvSpPr>
              <p:cNvPr id="58716" name="Rectangle 348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G</a:t>
                </a:r>
              </a:p>
            </p:txBody>
          </p:sp>
          <p:sp>
            <p:nvSpPr>
              <p:cNvPr id="58717" name="Rectangle 349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1111</a:t>
                </a:r>
              </a:p>
            </p:txBody>
          </p:sp>
        </p:grpSp>
        <p:grpSp>
          <p:nvGrpSpPr>
            <p:cNvPr id="58718" name="Group 350"/>
            <p:cNvGrpSpPr>
              <a:grpSpLocks/>
            </p:cNvGrpSpPr>
            <p:nvPr/>
          </p:nvGrpSpPr>
          <p:grpSpPr bwMode="auto">
            <a:xfrm>
              <a:off x="195" y="3273"/>
              <a:ext cx="478" cy="121"/>
              <a:chOff x="2638" y="1313"/>
              <a:chExt cx="478" cy="121"/>
            </a:xfrm>
          </p:grpSpPr>
          <p:cxnSp>
            <p:nvCxnSpPr>
              <p:cNvPr id="58719" name="AutoShape 351"/>
              <p:cNvCxnSpPr>
                <a:cxnSpLocks noChangeShapeType="1"/>
                <a:stCxn id="58720" idx="3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8720" name="Rectangle 352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TOS</a:t>
                </a:r>
              </a:p>
            </p:txBody>
          </p:sp>
        </p:grpSp>
      </p:grpSp>
      <p:grpSp>
        <p:nvGrpSpPr>
          <p:cNvPr id="58486" name="Group 118"/>
          <p:cNvGrpSpPr>
            <a:grpSpLocks/>
          </p:cNvGrpSpPr>
          <p:nvPr/>
        </p:nvGrpSpPr>
        <p:grpSpPr bwMode="auto">
          <a:xfrm>
            <a:off x="2600325" y="1725614"/>
            <a:ext cx="2509838" cy="2689225"/>
            <a:chOff x="678" y="1595"/>
            <a:chExt cx="1581" cy="1694"/>
          </a:xfrm>
        </p:grpSpPr>
        <p:sp>
          <p:nvSpPr>
            <p:cNvPr id="58487" name="Rectangle 119"/>
            <p:cNvSpPr>
              <a:spLocks noChangeArrowheads="1"/>
            </p:cNvSpPr>
            <p:nvPr/>
          </p:nvSpPr>
          <p:spPr bwMode="auto">
            <a:xfrm>
              <a:off x="945" y="2039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/>
            <a:lstStyle/>
            <a:p>
              <a:r>
                <a:rPr lang="en-US" altLang="en-US" sz="1600"/>
                <a:t>B</a:t>
              </a:r>
            </a:p>
          </p:txBody>
        </p:sp>
        <p:sp>
          <p:nvSpPr>
            <p:cNvPr id="58488" name="Rectangle 120"/>
            <p:cNvSpPr>
              <a:spLocks noChangeArrowheads="1"/>
            </p:cNvSpPr>
            <p:nvPr/>
          </p:nvSpPr>
          <p:spPr bwMode="auto">
            <a:xfrm>
              <a:off x="678" y="2378"/>
              <a:ext cx="468" cy="171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/>
            <a:lstStyle/>
            <a:p>
              <a:r>
                <a:rPr lang="en-US" altLang="en-US" sz="1600"/>
                <a:t>C</a:t>
              </a:r>
            </a:p>
          </p:txBody>
        </p:sp>
        <p:sp>
          <p:nvSpPr>
            <p:cNvPr id="58489" name="Rectangle 121"/>
            <p:cNvSpPr>
              <a:spLocks noChangeArrowheads="1"/>
            </p:cNvSpPr>
            <p:nvPr/>
          </p:nvSpPr>
          <p:spPr bwMode="auto">
            <a:xfrm>
              <a:off x="1235" y="2378"/>
              <a:ext cx="465" cy="171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/>
            <a:lstStyle/>
            <a:p>
              <a:r>
                <a:rPr lang="en-US" altLang="en-US" sz="1600"/>
                <a:t>D</a:t>
              </a:r>
            </a:p>
          </p:txBody>
        </p:sp>
        <p:sp>
          <p:nvSpPr>
            <p:cNvPr id="58490" name="Rectangle 122"/>
            <p:cNvSpPr>
              <a:spLocks noChangeArrowheads="1"/>
            </p:cNvSpPr>
            <p:nvPr/>
          </p:nvSpPr>
          <p:spPr bwMode="auto">
            <a:xfrm>
              <a:off x="945" y="2765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/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58491" name="Rectangle 123"/>
            <p:cNvSpPr>
              <a:spLocks noChangeArrowheads="1"/>
            </p:cNvSpPr>
            <p:nvPr/>
          </p:nvSpPr>
          <p:spPr bwMode="auto">
            <a:xfrm>
              <a:off x="1791" y="2378"/>
              <a:ext cx="468" cy="177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/>
            <a:lstStyle/>
            <a:p>
              <a:r>
                <a:rPr lang="en-US" altLang="en-US" sz="1600"/>
                <a:t>F</a:t>
              </a:r>
            </a:p>
          </p:txBody>
        </p:sp>
        <p:sp>
          <p:nvSpPr>
            <p:cNvPr id="58492" name="Rectangle 124"/>
            <p:cNvSpPr>
              <a:spLocks noChangeArrowheads="1"/>
            </p:cNvSpPr>
            <p:nvPr/>
          </p:nvSpPr>
          <p:spPr bwMode="auto">
            <a:xfrm>
              <a:off x="1235" y="1604"/>
              <a:ext cx="468" cy="175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/>
            <a:lstStyle/>
            <a:p>
              <a:r>
                <a:rPr lang="en-US" altLang="en-US" sz="1600"/>
                <a:t>A</a:t>
              </a:r>
            </a:p>
          </p:txBody>
        </p:sp>
        <p:sp>
          <p:nvSpPr>
            <p:cNvPr id="58493" name="Rectangle 125"/>
            <p:cNvSpPr>
              <a:spLocks noChangeArrowheads="1"/>
            </p:cNvSpPr>
            <p:nvPr/>
          </p:nvSpPr>
          <p:spPr bwMode="auto">
            <a:xfrm>
              <a:off x="1235" y="3104"/>
              <a:ext cx="468" cy="176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576" tIns="0" rIns="0" bIns="0" anchor="ctr"/>
            <a:lstStyle/>
            <a:p>
              <a:r>
                <a:rPr lang="en-US" altLang="en-US" sz="1600"/>
                <a:t>G</a:t>
              </a:r>
            </a:p>
          </p:txBody>
        </p:sp>
        <p:cxnSp>
          <p:nvCxnSpPr>
            <p:cNvPr id="58494" name="AutoShape 126"/>
            <p:cNvCxnSpPr>
              <a:cxnSpLocks noChangeShapeType="1"/>
              <a:stCxn id="58487" idx="2"/>
              <a:endCxn id="58489" idx="0"/>
            </p:cNvCxnSpPr>
            <p:nvPr/>
          </p:nvCxnSpPr>
          <p:spPr bwMode="auto">
            <a:xfrm>
              <a:off x="1179" y="2225"/>
              <a:ext cx="289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495" name="AutoShape 127"/>
            <p:cNvCxnSpPr>
              <a:cxnSpLocks noChangeShapeType="1"/>
              <a:stCxn id="58487" idx="2"/>
              <a:endCxn id="58488" idx="0"/>
            </p:cNvCxnSpPr>
            <p:nvPr/>
          </p:nvCxnSpPr>
          <p:spPr bwMode="auto">
            <a:xfrm flipH="1">
              <a:off x="912" y="2225"/>
              <a:ext cx="267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496" name="AutoShape 128"/>
            <p:cNvCxnSpPr>
              <a:cxnSpLocks noChangeShapeType="1"/>
              <a:stCxn id="58489" idx="2"/>
              <a:endCxn id="58490" idx="0"/>
            </p:cNvCxnSpPr>
            <p:nvPr/>
          </p:nvCxnSpPr>
          <p:spPr bwMode="auto">
            <a:xfrm flipH="1">
              <a:off x="1179" y="2558"/>
              <a:ext cx="289" cy="1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497" name="AutoShape 129"/>
            <p:cNvCxnSpPr>
              <a:cxnSpLocks noChangeShapeType="1"/>
              <a:stCxn id="58488" idx="2"/>
              <a:endCxn id="58490" idx="0"/>
            </p:cNvCxnSpPr>
            <p:nvPr/>
          </p:nvCxnSpPr>
          <p:spPr bwMode="auto">
            <a:xfrm>
              <a:off x="912" y="2558"/>
              <a:ext cx="267" cy="1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498" name="AutoShape 130"/>
            <p:cNvCxnSpPr>
              <a:cxnSpLocks noChangeShapeType="1"/>
              <a:stCxn id="58492" idx="2"/>
              <a:endCxn id="58491" idx="0"/>
            </p:cNvCxnSpPr>
            <p:nvPr/>
          </p:nvCxnSpPr>
          <p:spPr bwMode="auto">
            <a:xfrm>
              <a:off x="1469" y="1788"/>
              <a:ext cx="556" cy="5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499" name="AutoShape 131"/>
            <p:cNvCxnSpPr>
              <a:cxnSpLocks noChangeShapeType="1"/>
              <a:stCxn id="58492" idx="2"/>
              <a:endCxn id="58487" idx="0"/>
            </p:cNvCxnSpPr>
            <p:nvPr/>
          </p:nvCxnSpPr>
          <p:spPr bwMode="auto">
            <a:xfrm flipH="1">
              <a:off x="1179" y="1788"/>
              <a:ext cx="290" cy="2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500" name="AutoShape 132"/>
            <p:cNvCxnSpPr>
              <a:cxnSpLocks noChangeShapeType="1"/>
              <a:stCxn id="58491" idx="2"/>
              <a:endCxn id="58493" idx="0"/>
            </p:cNvCxnSpPr>
            <p:nvPr/>
          </p:nvCxnSpPr>
          <p:spPr bwMode="auto">
            <a:xfrm flipH="1">
              <a:off x="1469" y="2564"/>
              <a:ext cx="556" cy="5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501" name="AutoShape 133"/>
            <p:cNvCxnSpPr>
              <a:cxnSpLocks noChangeShapeType="1"/>
              <a:stCxn id="58490" idx="2"/>
              <a:endCxn id="58493" idx="0"/>
            </p:cNvCxnSpPr>
            <p:nvPr/>
          </p:nvCxnSpPr>
          <p:spPr bwMode="auto">
            <a:xfrm>
              <a:off x="1179" y="2951"/>
              <a:ext cx="290" cy="1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8502" name="AutoShape 134"/>
            <p:cNvCxnSpPr>
              <a:cxnSpLocks noChangeShapeType="1"/>
              <a:stCxn id="58493" idx="2"/>
              <a:endCxn id="58492" idx="0"/>
            </p:cNvCxnSpPr>
            <p:nvPr/>
          </p:nvCxnSpPr>
          <p:spPr bwMode="auto">
            <a:xfrm rot="5400000" flipH="1" flipV="1">
              <a:off x="623" y="2441"/>
              <a:ext cx="1694" cy="1"/>
            </a:xfrm>
            <a:prstGeom prst="curvedConnector5">
              <a:avLst>
                <a:gd name="adj1" fmla="val -7968"/>
                <a:gd name="adj2" fmla="val -102600000"/>
                <a:gd name="adj3" fmla="val 10796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7264400" cy="885825"/>
          </a:xfrm>
        </p:spPr>
        <p:txBody>
          <a:bodyPr/>
          <a:lstStyle/>
          <a:p>
            <a:r>
              <a:rPr lang="en-US" altLang="en-US"/>
              <a:t>Baseline: PDOM</a:t>
            </a:r>
          </a:p>
        </p:txBody>
      </p:sp>
      <p:grpSp>
        <p:nvGrpSpPr>
          <p:cNvPr id="58503" name="Group 135"/>
          <p:cNvGrpSpPr>
            <a:grpSpLocks/>
          </p:cNvGrpSpPr>
          <p:nvPr/>
        </p:nvGrpSpPr>
        <p:grpSpPr bwMode="auto">
          <a:xfrm>
            <a:off x="5635625" y="3121025"/>
            <a:ext cx="4648200" cy="1143000"/>
            <a:chOff x="2590" y="1797"/>
            <a:chExt cx="2928" cy="720"/>
          </a:xfrm>
        </p:grpSpPr>
        <p:grpSp>
          <p:nvGrpSpPr>
            <p:cNvPr id="58478" name="Group 110"/>
            <p:cNvGrpSpPr>
              <a:grpSpLocks/>
            </p:cNvGrpSpPr>
            <p:nvPr/>
          </p:nvGrpSpPr>
          <p:grpSpPr bwMode="auto">
            <a:xfrm>
              <a:off x="2590" y="1797"/>
              <a:ext cx="2928" cy="720"/>
              <a:chOff x="2541" y="1241"/>
              <a:chExt cx="2928" cy="720"/>
            </a:xfrm>
          </p:grpSpPr>
          <p:sp>
            <p:nvSpPr>
              <p:cNvPr id="58479" name="Rectangle 111"/>
              <p:cNvSpPr>
                <a:spLocks noChangeArrowheads="1"/>
              </p:cNvSpPr>
              <p:nvPr/>
            </p:nvSpPr>
            <p:spPr bwMode="auto">
              <a:xfrm>
                <a:off x="2541" y="1241"/>
                <a:ext cx="2928" cy="720"/>
              </a:xfrm>
              <a:prstGeom prst="rect">
                <a:avLst/>
              </a:prstGeom>
              <a:solidFill>
                <a:srgbClr val="FFBFD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80" name="Rectangle 112"/>
              <p:cNvSpPr>
                <a:spLocks noChangeArrowheads="1"/>
              </p:cNvSpPr>
              <p:nvPr/>
            </p:nvSpPr>
            <p:spPr bwMode="auto">
              <a:xfrm>
                <a:off x="2605" y="1280"/>
                <a:ext cx="984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300">
                    <a:solidFill>
                      <a:srgbClr val="000000"/>
                    </a:solidFill>
                  </a:rPr>
                  <a:t>Thread Warp</a:t>
                </a:r>
                <a:endParaRPr lang="en-US" altLang="en-US"/>
              </a:p>
            </p:txBody>
          </p:sp>
          <p:sp>
            <p:nvSpPr>
              <p:cNvPr id="58481" name="Rectangle 113"/>
              <p:cNvSpPr>
                <a:spLocks noChangeArrowheads="1"/>
              </p:cNvSpPr>
              <p:nvPr/>
            </p:nvSpPr>
            <p:spPr bwMode="auto">
              <a:xfrm>
                <a:off x="4438" y="1241"/>
                <a:ext cx="1031" cy="203"/>
              </a:xfrm>
              <a:prstGeom prst="rect">
                <a:avLst/>
              </a:prstGeom>
              <a:solidFill>
                <a:srgbClr val="FFEAF4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en-US"/>
                  <a:t>Common PC</a:t>
                </a:r>
              </a:p>
            </p:txBody>
          </p:sp>
        </p:grpSp>
        <p:sp>
          <p:nvSpPr>
            <p:cNvPr id="58482" name="Rectangle 114"/>
            <p:cNvSpPr>
              <a:spLocks noChangeArrowheads="1"/>
            </p:cNvSpPr>
            <p:nvPr/>
          </p:nvSpPr>
          <p:spPr bwMode="auto">
            <a:xfrm>
              <a:off x="3485" y="2112"/>
              <a:ext cx="528" cy="336"/>
            </a:xfrm>
            <a:prstGeom prst="rect">
              <a:avLst/>
            </a:prstGeom>
            <a:solidFill>
              <a:srgbClr val="FFEAF4"/>
            </a:solidFill>
            <a:ln w="17526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en-US"/>
                <a:t>Thread</a:t>
              </a:r>
            </a:p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58483" name="Rectangle 115"/>
            <p:cNvSpPr>
              <a:spLocks noChangeArrowheads="1"/>
            </p:cNvSpPr>
            <p:nvPr/>
          </p:nvSpPr>
          <p:spPr bwMode="auto">
            <a:xfrm>
              <a:off x="4017" y="2112"/>
              <a:ext cx="528" cy="336"/>
            </a:xfrm>
            <a:prstGeom prst="rect">
              <a:avLst/>
            </a:prstGeom>
            <a:solidFill>
              <a:srgbClr val="FFEAF4"/>
            </a:solidFill>
            <a:ln w="17526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en-US"/>
                <a:t>Thread</a:t>
              </a:r>
            </a:p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58484" name="Rectangle 116"/>
            <p:cNvSpPr>
              <a:spLocks noChangeArrowheads="1"/>
            </p:cNvSpPr>
            <p:nvPr/>
          </p:nvSpPr>
          <p:spPr bwMode="auto">
            <a:xfrm>
              <a:off x="4550" y="2112"/>
              <a:ext cx="528" cy="336"/>
            </a:xfrm>
            <a:prstGeom prst="rect">
              <a:avLst/>
            </a:prstGeom>
            <a:solidFill>
              <a:srgbClr val="FFEAF4"/>
            </a:solidFill>
            <a:ln w="17526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en-US"/>
                <a:t>Thread</a:t>
              </a:r>
            </a:p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58485" name="Rectangle 117"/>
            <p:cNvSpPr>
              <a:spLocks noChangeArrowheads="1"/>
            </p:cNvSpPr>
            <p:nvPr/>
          </p:nvSpPr>
          <p:spPr bwMode="auto">
            <a:xfrm>
              <a:off x="2953" y="2112"/>
              <a:ext cx="528" cy="336"/>
            </a:xfrm>
            <a:prstGeom prst="rect">
              <a:avLst/>
            </a:prstGeom>
            <a:solidFill>
              <a:srgbClr val="FFEAF4"/>
            </a:solidFill>
            <a:ln w="17526" cap="rnd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en-US"/>
                <a:t>Thread</a:t>
              </a:r>
            </a:p>
            <a:p>
              <a:pPr algn="ctr"/>
              <a:r>
                <a:rPr lang="en-US" altLang="en-US"/>
                <a:t>1</a:t>
              </a:r>
            </a:p>
          </p:txBody>
        </p:sp>
      </p:grpSp>
      <p:sp>
        <p:nvSpPr>
          <p:cNvPr id="58506" name="Rectangle 138"/>
          <p:cNvSpPr>
            <a:spLocks noChangeArrowheads="1"/>
          </p:cNvSpPr>
          <p:nvPr/>
        </p:nvSpPr>
        <p:spPr bwMode="auto">
          <a:xfrm>
            <a:off x="3024188" y="2430464"/>
            <a:ext cx="742950" cy="280987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en-US" sz="1600"/>
              <a:t>B/1111</a:t>
            </a:r>
          </a:p>
        </p:txBody>
      </p:sp>
      <p:sp>
        <p:nvSpPr>
          <p:cNvPr id="58507" name="Rectangle 139"/>
          <p:cNvSpPr>
            <a:spLocks noChangeArrowheads="1"/>
          </p:cNvSpPr>
          <p:nvPr/>
        </p:nvSpPr>
        <p:spPr bwMode="auto">
          <a:xfrm>
            <a:off x="2600325" y="2968626"/>
            <a:ext cx="742950" cy="271463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en-US" sz="1600"/>
              <a:t>C/1001</a:t>
            </a:r>
          </a:p>
        </p:txBody>
      </p:sp>
      <p:sp>
        <p:nvSpPr>
          <p:cNvPr id="58508" name="Rectangle 140"/>
          <p:cNvSpPr>
            <a:spLocks noChangeArrowheads="1"/>
          </p:cNvSpPr>
          <p:nvPr/>
        </p:nvSpPr>
        <p:spPr bwMode="auto">
          <a:xfrm>
            <a:off x="3484564" y="2968626"/>
            <a:ext cx="738187" cy="271463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en-US" sz="1600"/>
              <a:t>D/0110</a:t>
            </a:r>
          </a:p>
        </p:txBody>
      </p:sp>
      <p:sp>
        <p:nvSpPr>
          <p:cNvPr id="58509" name="Rectangle 141"/>
          <p:cNvSpPr>
            <a:spLocks noChangeArrowheads="1"/>
          </p:cNvSpPr>
          <p:nvPr/>
        </p:nvSpPr>
        <p:spPr bwMode="auto">
          <a:xfrm>
            <a:off x="3024188" y="3582989"/>
            <a:ext cx="742950" cy="280987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en-US" sz="1600"/>
              <a:t>E/1111</a:t>
            </a:r>
          </a:p>
        </p:txBody>
      </p:sp>
      <p:sp>
        <p:nvSpPr>
          <p:cNvPr id="58511" name="Rectangle 143"/>
          <p:cNvSpPr>
            <a:spLocks noChangeArrowheads="1"/>
          </p:cNvSpPr>
          <p:nvPr/>
        </p:nvSpPr>
        <p:spPr bwMode="auto">
          <a:xfrm>
            <a:off x="3484563" y="1739901"/>
            <a:ext cx="742950" cy="277813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en-US" sz="1600"/>
              <a:t>A/1111</a:t>
            </a:r>
          </a:p>
        </p:txBody>
      </p:sp>
      <p:sp>
        <p:nvSpPr>
          <p:cNvPr id="58512" name="Rectangle 144"/>
          <p:cNvSpPr>
            <a:spLocks noChangeArrowheads="1"/>
          </p:cNvSpPr>
          <p:nvPr/>
        </p:nvSpPr>
        <p:spPr bwMode="auto">
          <a:xfrm>
            <a:off x="3484563" y="4121150"/>
            <a:ext cx="742950" cy="279400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en-US" sz="1600"/>
              <a:t>G/1111</a:t>
            </a:r>
          </a:p>
        </p:txBody>
      </p:sp>
      <p:grpSp>
        <p:nvGrpSpPr>
          <p:cNvPr id="58629" name="Group 261"/>
          <p:cNvGrpSpPr>
            <a:grpSpLocks/>
          </p:cNvGrpSpPr>
          <p:nvPr/>
        </p:nvGrpSpPr>
        <p:grpSpPr bwMode="auto">
          <a:xfrm>
            <a:off x="5711826" y="2084389"/>
            <a:ext cx="4302125" cy="192087"/>
            <a:chOff x="2638" y="1313"/>
            <a:chExt cx="2710" cy="121"/>
          </a:xfrm>
        </p:grpSpPr>
        <p:grpSp>
          <p:nvGrpSpPr>
            <p:cNvPr id="58593" name="Group 225"/>
            <p:cNvGrpSpPr>
              <a:grpSpLocks/>
            </p:cNvGrpSpPr>
            <p:nvPr/>
          </p:nvGrpSpPr>
          <p:grpSpPr bwMode="auto">
            <a:xfrm>
              <a:off x="3122" y="1313"/>
              <a:ext cx="2226" cy="121"/>
              <a:chOff x="3122" y="1652"/>
              <a:chExt cx="2226" cy="121"/>
            </a:xfrm>
          </p:grpSpPr>
          <p:sp>
            <p:nvSpPr>
              <p:cNvPr id="58594" name="Rectangle 226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-</a:t>
                </a:r>
              </a:p>
            </p:txBody>
          </p:sp>
          <p:sp>
            <p:nvSpPr>
              <p:cNvPr id="58595" name="Rectangle 227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A</a:t>
                </a:r>
              </a:p>
            </p:txBody>
          </p:sp>
          <p:sp>
            <p:nvSpPr>
              <p:cNvPr id="58596" name="Rectangle 228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1111</a:t>
                </a:r>
              </a:p>
            </p:txBody>
          </p:sp>
        </p:grpSp>
        <p:grpSp>
          <p:nvGrpSpPr>
            <p:cNvPr id="58600" name="Group 232"/>
            <p:cNvGrpSpPr>
              <a:grpSpLocks/>
            </p:cNvGrpSpPr>
            <p:nvPr/>
          </p:nvGrpSpPr>
          <p:grpSpPr bwMode="auto">
            <a:xfrm>
              <a:off x="2638" y="1313"/>
              <a:ext cx="478" cy="121"/>
              <a:chOff x="2638" y="1313"/>
              <a:chExt cx="478" cy="121"/>
            </a:xfrm>
          </p:grpSpPr>
          <p:cxnSp>
            <p:nvCxnSpPr>
              <p:cNvPr id="58587" name="AutoShape 219"/>
              <p:cNvCxnSpPr>
                <a:cxnSpLocks noChangeShapeType="1"/>
                <a:stCxn id="58597" idx="3"/>
                <a:endCxn id="58594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8597" name="Rectangle 229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TOS</a:t>
                </a:r>
              </a:p>
            </p:txBody>
          </p:sp>
        </p:grpSp>
      </p:grpSp>
      <p:grpSp>
        <p:nvGrpSpPr>
          <p:cNvPr id="58630" name="Group 262"/>
          <p:cNvGrpSpPr>
            <a:grpSpLocks/>
          </p:cNvGrpSpPr>
          <p:nvPr/>
        </p:nvGrpSpPr>
        <p:grpSpPr bwMode="auto">
          <a:xfrm>
            <a:off x="5711826" y="2084388"/>
            <a:ext cx="4302125" cy="576262"/>
            <a:chOff x="2638" y="1434"/>
            <a:chExt cx="2710" cy="363"/>
          </a:xfrm>
        </p:grpSpPr>
        <p:grpSp>
          <p:nvGrpSpPr>
            <p:cNvPr id="58601" name="Group 233"/>
            <p:cNvGrpSpPr>
              <a:grpSpLocks/>
            </p:cNvGrpSpPr>
            <p:nvPr/>
          </p:nvGrpSpPr>
          <p:grpSpPr bwMode="auto">
            <a:xfrm>
              <a:off x="3122" y="1555"/>
              <a:ext cx="2226" cy="121"/>
              <a:chOff x="3122" y="1652"/>
              <a:chExt cx="2226" cy="121"/>
            </a:xfrm>
          </p:grpSpPr>
          <p:sp>
            <p:nvSpPr>
              <p:cNvPr id="58602" name="Rectangle 234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603" name="Rectangle 235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D</a:t>
                </a:r>
              </a:p>
            </p:txBody>
          </p:sp>
          <p:sp>
            <p:nvSpPr>
              <p:cNvPr id="58604" name="Rectangle 236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0110</a:t>
                </a:r>
              </a:p>
            </p:txBody>
          </p:sp>
        </p:grpSp>
        <p:grpSp>
          <p:nvGrpSpPr>
            <p:cNvPr id="58608" name="Group 240"/>
            <p:cNvGrpSpPr>
              <a:grpSpLocks/>
            </p:cNvGrpSpPr>
            <p:nvPr/>
          </p:nvGrpSpPr>
          <p:grpSpPr bwMode="auto">
            <a:xfrm>
              <a:off x="3122" y="1676"/>
              <a:ext cx="2226" cy="121"/>
              <a:chOff x="3122" y="1652"/>
              <a:chExt cx="2226" cy="121"/>
            </a:xfrm>
          </p:grpSpPr>
          <p:sp>
            <p:nvSpPr>
              <p:cNvPr id="58609" name="Rectangle 241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610" name="Rectangle 242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C</a:t>
                </a:r>
              </a:p>
            </p:txBody>
          </p:sp>
          <p:sp>
            <p:nvSpPr>
              <p:cNvPr id="58611" name="Rectangle 243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1001</a:t>
                </a:r>
              </a:p>
            </p:txBody>
          </p:sp>
        </p:grpSp>
        <p:grpSp>
          <p:nvGrpSpPr>
            <p:cNvPr id="58612" name="Group 244"/>
            <p:cNvGrpSpPr>
              <a:grpSpLocks/>
            </p:cNvGrpSpPr>
            <p:nvPr/>
          </p:nvGrpSpPr>
          <p:grpSpPr bwMode="auto">
            <a:xfrm>
              <a:off x="2638" y="1676"/>
              <a:ext cx="478" cy="121"/>
              <a:chOff x="2638" y="1313"/>
              <a:chExt cx="478" cy="121"/>
            </a:xfrm>
          </p:grpSpPr>
          <p:cxnSp>
            <p:nvCxnSpPr>
              <p:cNvPr id="58613" name="AutoShape 245"/>
              <p:cNvCxnSpPr>
                <a:cxnSpLocks noChangeShapeType="1"/>
                <a:stCxn id="58614" idx="3"/>
                <a:endCxn id="58609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8614" name="Rectangle 246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TOS</a:t>
                </a:r>
              </a:p>
            </p:txBody>
          </p:sp>
        </p:grpSp>
        <p:grpSp>
          <p:nvGrpSpPr>
            <p:cNvPr id="58591" name="Group 223"/>
            <p:cNvGrpSpPr>
              <a:grpSpLocks/>
            </p:cNvGrpSpPr>
            <p:nvPr/>
          </p:nvGrpSpPr>
          <p:grpSpPr bwMode="auto">
            <a:xfrm>
              <a:off x="3122" y="1434"/>
              <a:ext cx="2226" cy="121"/>
              <a:chOff x="3122" y="1652"/>
              <a:chExt cx="2226" cy="121"/>
            </a:xfrm>
          </p:grpSpPr>
          <p:sp>
            <p:nvSpPr>
              <p:cNvPr id="58588" name="Rectangle 220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-</a:t>
                </a:r>
              </a:p>
            </p:txBody>
          </p:sp>
          <p:sp>
            <p:nvSpPr>
              <p:cNvPr id="58589" name="Rectangle 221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590" name="Rectangle 222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1111</a:t>
                </a:r>
              </a:p>
            </p:txBody>
          </p:sp>
        </p:grpSp>
      </p:grpSp>
      <p:grpSp>
        <p:nvGrpSpPr>
          <p:cNvPr id="58722" name="Group 354"/>
          <p:cNvGrpSpPr>
            <a:grpSpLocks/>
          </p:cNvGrpSpPr>
          <p:nvPr/>
        </p:nvGrpSpPr>
        <p:grpSpPr bwMode="auto">
          <a:xfrm>
            <a:off x="5711826" y="2084389"/>
            <a:ext cx="4302125" cy="384175"/>
            <a:chOff x="291" y="2934"/>
            <a:chExt cx="2710" cy="242"/>
          </a:xfrm>
        </p:grpSpPr>
        <p:grpSp>
          <p:nvGrpSpPr>
            <p:cNvPr id="58699" name="Group 331"/>
            <p:cNvGrpSpPr>
              <a:grpSpLocks/>
            </p:cNvGrpSpPr>
            <p:nvPr/>
          </p:nvGrpSpPr>
          <p:grpSpPr bwMode="auto">
            <a:xfrm>
              <a:off x="775" y="3055"/>
              <a:ext cx="2226" cy="121"/>
              <a:chOff x="3122" y="1652"/>
              <a:chExt cx="2226" cy="121"/>
            </a:xfrm>
          </p:grpSpPr>
          <p:sp>
            <p:nvSpPr>
              <p:cNvPr id="58700" name="Rectangle 332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701" name="Rectangle 333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D</a:t>
                </a:r>
              </a:p>
            </p:txBody>
          </p:sp>
          <p:sp>
            <p:nvSpPr>
              <p:cNvPr id="58702" name="Rectangle 334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0110</a:t>
                </a:r>
              </a:p>
            </p:txBody>
          </p:sp>
        </p:grpSp>
        <p:grpSp>
          <p:nvGrpSpPr>
            <p:cNvPr id="58707" name="Group 339"/>
            <p:cNvGrpSpPr>
              <a:grpSpLocks/>
            </p:cNvGrpSpPr>
            <p:nvPr/>
          </p:nvGrpSpPr>
          <p:grpSpPr bwMode="auto">
            <a:xfrm>
              <a:off x="291" y="3055"/>
              <a:ext cx="478" cy="121"/>
              <a:chOff x="2638" y="1313"/>
              <a:chExt cx="478" cy="121"/>
            </a:xfrm>
          </p:grpSpPr>
          <p:cxnSp>
            <p:nvCxnSpPr>
              <p:cNvPr id="58708" name="AutoShape 340"/>
              <p:cNvCxnSpPr>
                <a:cxnSpLocks noChangeShapeType="1"/>
                <a:stCxn id="58709" idx="3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8709" name="Rectangle 341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TOS</a:t>
                </a:r>
              </a:p>
            </p:txBody>
          </p:sp>
        </p:grpSp>
        <p:grpSp>
          <p:nvGrpSpPr>
            <p:cNvPr id="58710" name="Group 342"/>
            <p:cNvGrpSpPr>
              <a:grpSpLocks/>
            </p:cNvGrpSpPr>
            <p:nvPr/>
          </p:nvGrpSpPr>
          <p:grpSpPr bwMode="auto">
            <a:xfrm>
              <a:off x="775" y="2934"/>
              <a:ext cx="2226" cy="121"/>
              <a:chOff x="3122" y="1652"/>
              <a:chExt cx="2226" cy="121"/>
            </a:xfrm>
          </p:grpSpPr>
          <p:sp>
            <p:nvSpPr>
              <p:cNvPr id="58711" name="Rectangle 343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-</a:t>
                </a:r>
              </a:p>
            </p:txBody>
          </p:sp>
          <p:sp>
            <p:nvSpPr>
              <p:cNvPr id="58712" name="Rectangle 344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713" name="Rectangle 345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1111</a:t>
                </a:r>
              </a:p>
            </p:txBody>
          </p:sp>
        </p:grpSp>
      </p:grpSp>
      <p:grpSp>
        <p:nvGrpSpPr>
          <p:cNvPr id="58820" name="Group 452"/>
          <p:cNvGrpSpPr>
            <a:grpSpLocks/>
          </p:cNvGrpSpPr>
          <p:nvPr/>
        </p:nvGrpSpPr>
        <p:grpSpPr bwMode="auto">
          <a:xfrm>
            <a:off x="3711576" y="4735514"/>
            <a:ext cx="481013" cy="1069975"/>
            <a:chOff x="1384" y="2855"/>
            <a:chExt cx="303" cy="674"/>
          </a:xfrm>
        </p:grpSpPr>
        <p:sp>
          <p:nvSpPr>
            <p:cNvPr id="58730" name="Rectangle 362"/>
            <p:cNvSpPr>
              <a:spLocks noChangeArrowheads="1"/>
            </p:cNvSpPr>
            <p:nvPr/>
          </p:nvSpPr>
          <p:spPr bwMode="auto">
            <a:xfrm>
              <a:off x="1387" y="3005"/>
              <a:ext cx="297" cy="5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31" name="Freeform 363"/>
            <p:cNvSpPr>
              <a:spLocks noEditPoints="1"/>
            </p:cNvSpPr>
            <p:nvPr/>
          </p:nvSpPr>
          <p:spPr bwMode="auto">
            <a:xfrm>
              <a:off x="1384" y="3002"/>
              <a:ext cx="303" cy="527"/>
            </a:xfrm>
            <a:custGeom>
              <a:avLst/>
              <a:gdLst>
                <a:gd name="T0" fmla="*/ 8 w 809"/>
                <a:gd name="T1" fmla="*/ 144 h 1406"/>
                <a:gd name="T2" fmla="*/ 8 w 809"/>
                <a:gd name="T3" fmla="*/ 16 h 1406"/>
                <a:gd name="T4" fmla="*/ 16 w 809"/>
                <a:gd name="T5" fmla="*/ 328 h 1406"/>
                <a:gd name="T6" fmla="*/ 0 w 809"/>
                <a:gd name="T7" fmla="*/ 216 h 1406"/>
                <a:gd name="T8" fmla="*/ 16 w 809"/>
                <a:gd name="T9" fmla="*/ 408 h 1406"/>
                <a:gd name="T10" fmla="*/ 0 w 809"/>
                <a:gd name="T11" fmla="*/ 520 h 1406"/>
                <a:gd name="T12" fmla="*/ 16 w 809"/>
                <a:gd name="T13" fmla="*/ 408 h 1406"/>
                <a:gd name="T14" fmla="*/ 8 w 809"/>
                <a:gd name="T15" fmla="*/ 720 h 1406"/>
                <a:gd name="T16" fmla="*/ 8 w 809"/>
                <a:gd name="T17" fmla="*/ 592 h 1406"/>
                <a:gd name="T18" fmla="*/ 16 w 809"/>
                <a:gd name="T19" fmla="*/ 904 h 1406"/>
                <a:gd name="T20" fmla="*/ 0 w 809"/>
                <a:gd name="T21" fmla="*/ 792 h 1406"/>
                <a:gd name="T22" fmla="*/ 16 w 809"/>
                <a:gd name="T23" fmla="*/ 984 h 1406"/>
                <a:gd name="T24" fmla="*/ 0 w 809"/>
                <a:gd name="T25" fmla="*/ 1096 h 1406"/>
                <a:gd name="T26" fmla="*/ 16 w 809"/>
                <a:gd name="T27" fmla="*/ 984 h 1406"/>
                <a:gd name="T28" fmla="*/ 8 w 809"/>
                <a:gd name="T29" fmla="*/ 1296 h 1406"/>
                <a:gd name="T30" fmla="*/ 8 w 809"/>
                <a:gd name="T31" fmla="*/ 1168 h 1406"/>
                <a:gd name="T32" fmla="*/ 16 w 809"/>
                <a:gd name="T33" fmla="*/ 1398 h 1406"/>
                <a:gd name="T34" fmla="*/ 98 w 809"/>
                <a:gd name="T35" fmla="*/ 1398 h 1406"/>
                <a:gd name="T36" fmla="*/ 0 w 809"/>
                <a:gd name="T37" fmla="*/ 1398 h 1406"/>
                <a:gd name="T38" fmla="*/ 16 w 809"/>
                <a:gd name="T39" fmla="*/ 1368 h 1406"/>
                <a:gd name="T40" fmla="*/ 290 w 809"/>
                <a:gd name="T41" fmla="*/ 1398 h 1406"/>
                <a:gd name="T42" fmla="*/ 162 w 809"/>
                <a:gd name="T43" fmla="*/ 1398 h 1406"/>
                <a:gd name="T44" fmla="*/ 474 w 809"/>
                <a:gd name="T45" fmla="*/ 1390 h 1406"/>
                <a:gd name="T46" fmla="*/ 362 w 809"/>
                <a:gd name="T47" fmla="*/ 1406 h 1406"/>
                <a:gd name="T48" fmla="*/ 554 w 809"/>
                <a:gd name="T49" fmla="*/ 1390 h 1406"/>
                <a:gd name="T50" fmla="*/ 666 w 809"/>
                <a:gd name="T51" fmla="*/ 1406 h 1406"/>
                <a:gd name="T52" fmla="*/ 554 w 809"/>
                <a:gd name="T53" fmla="*/ 1390 h 1406"/>
                <a:gd name="T54" fmla="*/ 793 w 809"/>
                <a:gd name="T55" fmla="*/ 1398 h 1406"/>
                <a:gd name="T56" fmla="*/ 809 w 809"/>
                <a:gd name="T57" fmla="*/ 1340 h 1406"/>
                <a:gd name="T58" fmla="*/ 746 w 809"/>
                <a:gd name="T59" fmla="*/ 1406 h 1406"/>
                <a:gd name="T60" fmla="*/ 793 w 809"/>
                <a:gd name="T61" fmla="*/ 1260 h 1406"/>
                <a:gd name="T62" fmla="*/ 809 w 809"/>
                <a:gd name="T63" fmla="*/ 1148 h 1406"/>
                <a:gd name="T64" fmla="*/ 793 w 809"/>
                <a:gd name="T65" fmla="*/ 1260 h 1406"/>
                <a:gd name="T66" fmla="*/ 801 w 809"/>
                <a:gd name="T67" fmla="*/ 948 h 1406"/>
                <a:gd name="T68" fmla="*/ 801 w 809"/>
                <a:gd name="T69" fmla="*/ 1076 h 1406"/>
                <a:gd name="T70" fmla="*/ 793 w 809"/>
                <a:gd name="T71" fmla="*/ 764 h 1406"/>
                <a:gd name="T72" fmla="*/ 809 w 809"/>
                <a:gd name="T73" fmla="*/ 876 h 1406"/>
                <a:gd name="T74" fmla="*/ 793 w 809"/>
                <a:gd name="T75" fmla="*/ 684 h 1406"/>
                <a:gd name="T76" fmla="*/ 809 w 809"/>
                <a:gd name="T77" fmla="*/ 572 h 1406"/>
                <a:gd name="T78" fmla="*/ 793 w 809"/>
                <a:gd name="T79" fmla="*/ 684 h 1406"/>
                <a:gd name="T80" fmla="*/ 801 w 809"/>
                <a:gd name="T81" fmla="*/ 372 h 1406"/>
                <a:gd name="T82" fmla="*/ 801 w 809"/>
                <a:gd name="T83" fmla="*/ 500 h 1406"/>
                <a:gd name="T84" fmla="*/ 793 w 809"/>
                <a:gd name="T85" fmla="*/ 188 h 1406"/>
                <a:gd name="T86" fmla="*/ 809 w 809"/>
                <a:gd name="T87" fmla="*/ 300 h 1406"/>
                <a:gd name="T88" fmla="*/ 793 w 809"/>
                <a:gd name="T89" fmla="*/ 108 h 1406"/>
                <a:gd name="T90" fmla="*/ 789 w 809"/>
                <a:gd name="T91" fmla="*/ 16 h 1406"/>
                <a:gd name="T92" fmla="*/ 801 w 809"/>
                <a:gd name="T93" fmla="*/ 0 h 1406"/>
                <a:gd name="T94" fmla="*/ 801 w 809"/>
                <a:gd name="T95" fmla="*/ 116 h 1406"/>
                <a:gd name="T96" fmla="*/ 597 w 809"/>
                <a:gd name="T97" fmla="*/ 16 h 1406"/>
                <a:gd name="T98" fmla="*/ 709 w 809"/>
                <a:gd name="T99" fmla="*/ 0 h 1406"/>
                <a:gd name="T100" fmla="*/ 517 w 809"/>
                <a:gd name="T101" fmla="*/ 16 h 1406"/>
                <a:gd name="T102" fmla="*/ 405 w 809"/>
                <a:gd name="T103" fmla="*/ 0 h 1406"/>
                <a:gd name="T104" fmla="*/ 517 w 809"/>
                <a:gd name="T105" fmla="*/ 16 h 1406"/>
                <a:gd name="T106" fmla="*/ 205 w 809"/>
                <a:gd name="T107" fmla="*/ 8 h 1406"/>
                <a:gd name="T108" fmla="*/ 333 w 809"/>
                <a:gd name="T109" fmla="*/ 8 h 1406"/>
                <a:gd name="T110" fmla="*/ 21 w 809"/>
                <a:gd name="T111" fmla="*/ 16 h 1406"/>
                <a:gd name="T112" fmla="*/ 133 w 809"/>
                <a:gd name="T113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2" y="144"/>
                    <a:pt x="8" y="144"/>
                  </a:cubicBezTo>
                  <a:cubicBezTo>
                    <a:pt x="3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3" y="16"/>
                    <a:pt x="8" y="16"/>
                  </a:cubicBezTo>
                  <a:cubicBezTo>
                    <a:pt x="12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2" y="336"/>
                    <a:pt x="8" y="336"/>
                  </a:cubicBezTo>
                  <a:cubicBezTo>
                    <a:pt x="3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3" y="208"/>
                    <a:pt x="8" y="208"/>
                  </a:cubicBezTo>
                  <a:cubicBezTo>
                    <a:pt x="12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2" y="528"/>
                    <a:pt x="8" y="528"/>
                  </a:cubicBezTo>
                  <a:cubicBezTo>
                    <a:pt x="3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3" y="400"/>
                    <a:pt x="8" y="400"/>
                  </a:cubicBezTo>
                  <a:cubicBezTo>
                    <a:pt x="12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2" y="720"/>
                    <a:pt x="8" y="720"/>
                  </a:cubicBezTo>
                  <a:cubicBezTo>
                    <a:pt x="3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3" y="592"/>
                    <a:pt x="8" y="592"/>
                  </a:cubicBezTo>
                  <a:cubicBezTo>
                    <a:pt x="12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2" y="912"/>
                    <a:pt x="8" y="912"/>
                  </a:cubicBezTo>
                  <a:cubicBezTo>
                    <a:pt x="3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3" y="784"/>
                    <a:pt x="8" y="784"/>
                  </a:cubicBezTo>
                  <a:cubicBezTo>
                    <a:pt x="12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2" y="1104"/>
                    <a:pt x="8" y="1104"/>
                  </a:cubicBezTo>
                  <a:cubicBezTo>
                    <a:pt x="3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3" y="976"/>
                    <a:pt x="8" y="976"/>
                  </a:cubicBezTo>
                  <a:cubicBezTo>
                    <a:pt x="12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2" y="1296"/>
                    <a:pt x="8" y="1296"/>
                  </a:cubicBezTo>
                  <a:cubicBezTo>
                    <a:pt x="3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3" y="1168"/>
                    <a:pt x="8" y="1168"/>
                  </a:cubicBezTo>
                  <a:cubicBezTo>
                    <a:pt x="12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4" y="1390"/>
                    <a:pt x="98" y="1393"/>
                    <a:pt x="98" y="1398"/>
                  </a:cubicBezTo>
                  <a:cubicBezTo>
                    <a:pt x="98" y="1402"/>
                    <a:pt x="94" y="1406"/>
                    <a:pt x="90" y="1406"/>
                  </a:cubicBezTo>
                  <a:lnTo>
                    <a:pt x="8" y="1406"/>
                  </a:lnTo>
                  <a:cubicBezTo>
                    <a:pt x="3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3" y="1360"/>
                    <a:pt x="8" y="1360"/>
                  </a:cubicBezTo>
                  <a:cubicBezTo>
                    <a:pt x="12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6" y="1390"/>
                    <a:pt x="290" y="1393"/>
                    <a:pt x="290" y="1398"/>
                  </a:cubicBezTo>
                  <a:cubicBezTo>
                    <a:pt x="290" y="1402"/>
                    <a:pt x="286" y="1406"/>
                    <a:pt x="282" y="1406"/>
                  </a:cubicBezTo>
                  <a:lnTo>
                    <a:pt x="170" y="1406"/>
                  </a:lnTo>
                  <a:cubicBezTo>
                    <a:pt x="165" y="1406"/>
                    <a:pt x="162" y="1402"/>
                    <a:pt x="162" y="1398"/>
                  </a:cubicBezTo>
                  <a:cubicBezTo>
                    <a:pt x="162" y="1393"/>
                    <a:pt x="165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8" y="1390"/>
                    <a:pt x="482" y="1393"/>
                    <a:pt x="482" y="1398"/>
                  </a:cubicBezTo>
                  <a:cubicBezTo>
                    <a:pt x="482" y="1402"/>
                    <a:pt x="478" y="1406"/>
                    <a:pt x="474" y="1406"/>
                  </a:cubicBezTo>
                  <a:lnTo>
                    <a:pt x="362" y="1406"/>
                  </a:lnTo>
                  <a:cubicBezTo>
                    <a:pt x="357" y="1406"/>
                    <a:pt x="354" y="1402"/>
                    <a:pt x="354" y="1398"/>
                  </a:cubicBezTo>
                  <a:cubicBezTo>
                    <a:pt x="354" y="1393"/>
                    <a:pt x="357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0" y="1390"/>
                    <a:pt x="674" y="1393"/>
                    <a:pt x="674" y="1398"/>
                  </a:cubicBezTo>
                  <a:cubicBezTo>
                    <a:pt x="674" y="1402"/>
                    <a:pt x="670" y="1406"/>
                    <a:pt x="666" y="1406"/>
                  </a:cubicBezTo>
                  <a:lnTo>
                    <a:pt x="554" y="1406"/>
                  </a:lnTo>
                  <a:cubicBezTo>
                    <a:pt x="549" y="1406"/>
                    <a:pt x="546" y="1402"/>
                    <a:pt x="546" y="1398"/>
                  </a:cubicBezTo>
                  <a:cubicBezTo>
                    <a:pt x="546" y="1393"/>
                    <a:pt x="549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6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1" y="1406"/>
                    <a:pt x="738" y="1402"/>
                    <a:pt x="738" y="1398"/>
                  </a:cubicBezTo>
                  <a:cubicBezTo>
                    <a:pt x="738" y="1393"/>
                    <a:pt x="741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6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6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6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6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6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6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6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6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6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6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6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6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89" y="16"/>
                  </a:lnTo>
                  <a:cubicBezTo>
                    <a:pt x="785" y="16"/>
                    <a:pt x="781" y="12"/>
                    <a:pt x="781" y="8"/>
                  </a:cubicBezTo>
                  <a:cubicBezTo>
                    <a:pt x="781" y="3"/>
                    <a:pt x="785" y="0"/>
                    <a:pt x="789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6" y="116"/>
                    <a:pt x="793" y="113"/>
                    <a:pt x="793" y="108"/>
                  </a:cubicBezTo>
                  <a:close/>
                  <a:moveTo>
                    <a:pt x="709" y="16"/>
                  </a:moveTo>
                  <a:lnTo>
                    <a:pt x="597" y="16"/>
                  </a:lnTo>
                  <a:cubicBezTo>
                    <a:pt x="593" y="16"/>
                    <a:pt x="589" y="12"/>
                    <a:pt x="589" y="8"/>
                  </a:cubicBezTo>
                  <a:cubicBezTo>
                    <a:pt x="589" y="3"/>
                    <a:pt x="593" y="0"/>
                    <a:pt x="597" y="0"/>
                  </a:cubicBezTo>
                  <a:lnTo>
                    <a:pt x="709" y="0"/>
                  </a:lnTo>
                  <a:cubicBezTo>
                    <a:pt x="714" y="0"/>
                    <a:pt x="717" y="3"/>
                    <a:pt x="717" y="8"/>
                  </a:cubicBezTo>
                  <a:cubicBezTo>
                    <a:pt x="717" y="12"/>
                    <a:pt x="714" y="16"/>
                    <a:pt x="709" y="16"/>
                  </a:cubicBezTo>
                  <a:close/>
                  <a:moveTo>
                    <a:pt x="517" y="16"/>
                  </a:moveTo>
                  <a:lnTo>
                    <a:pt x="405" y="16"/>
                  </a:lnTo>
                  <a:cubicBezTo>
                    <a:pt x="401" y="16"/>
                    <a:pt x="397" y="12"/>
                    <a:pt x="397" y="8"/>
                  </a:cubicBezTo>
                  <a:cubicBezTo>
                    <a:pt x="397" y="3"/>
                    <a:pt x="401" y="0"/>
                    <a:pt x="405" y="0"/>
                  </a:cubicBezTo>
                  <a:lnTo>
                    <a:pt x="517" y="0"/>
                  </a:lnTo>
                  <a:cubicBezTo>
                    <a:pt x="522" y="0"/>
                    <a:pt x="525" y="3"/>
                    <a:pt x="525" y="8"/>
                  </a:cubicBezTo>
                  <a:cubicBezTo>
                    <a:pt x="525" y="12"/>
                    <a:pt x="522" y="16"/>
                    <a:pt x="517" y="16"/>
                  </a:cubicBezTo>
                  <a:close/>
                  <a:moveTo>
                    <a:pt x="325" y="16"/>
                  </a:moveTo>
                  <a:lnTo>
                    <a:pt x="213" y="16"/>
                  </a:lnTo>
                  <a:cubicBezTo>
                    <a:pt x="209" y="16"/>
                    <a:pt x="205" y="12"/>
                    <a:pt x="205" y="8"/>
                  </a:cubicBezTo>
                  <a:cubicBezTo>
                    <a:pt x="205" y="3"/>
                    <a:pt x="209" y="0"/>
                    <a:pt x="213" y="0"/>
                  </a:cubicBezTo>
                  <a:lnTo>
                    <a:pt x="325" y="0"/>
                  </a:lnTo>
                  <a:cubicBezTo>
                    <a:pt x="330" y="0"/>
                    <a:pt x="333" y="3"/>
                    <a:pt x="333" y="8"/>
                  </a:cubicBezTo>
                  <a:cubicBezTo>
                    <a:pt x="333" y="12"/>
                    <a:pt x="330" y="16"/>
                    <a:pt x="325" y="16"/>
                  </a:cubicBezTo>
                  <a:close/>
                  <a:moveTo>
                    <a:pt x="133" y="16"/>
                  </a:moveTo>
                  <a:lnTo>
                    <a:pt x="21" y="16"/>
                  </a:lnTo>
                  <a:cubicBezTo>
                    <a:pt x="17" y="16"/>
                    <a:pt x="13" y="12"/>
                    <a:pt x="13" y="8"/>
                  </a:cubicBezTo>
                  <a:cubicBezTo>
                    <a:pt x="13" y="3"/>
                    <a:pt x="17" y="0"/>
                    <a:pt x="21" y="0"/>
                  </a:cubicBezTo>
                  <a:lnTo>
                    <a:pt x="133" y="0"/>
                  </a:lnTo>
                  <a:cubicBezTo>
                    <a:pt x="138" y="0"/>
                    <a:pt x="141" y="3"/>
                    <a:pt x="141" y="8"/>
                  </a:cubicBezTo>
                  <a:cubicBezTo>
                    <a:pt x="141" y="12"/>
                    <a:pt x="138" y="16"/>
                    <a:pt x="133" y="1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32" name="Rectangle 364"/>
            <p:cNvSpPr>
              <a:spLocks noChangeArrowheads="1"/>
            </p:cNvSpPr>
            <p:nvPr/>
          </p:nvSpPr>
          <p:spPr bwMode="auto">
            <a:xfrm>
              <a:off x="1497" y="2855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58733" name="Line 365"/>
            <p:cNvSpPr>
              <a:spLocks noChangeShapeType="1"/>
            </p:cNvSpPr>
            <p:nvPr/>
          </p:nvSpPr>
          <p:spPr bwMode="auto">
            <a:xfrm>
              <a:off x="1461" y="3079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34" name="Freeform 366"/>
            <p:cNvSpPr>
              <a:spLocks/>
            </p:cNvSpPr>
            <p:nvPr/>
          </p:nvSpPr>
          <p:spPr bwMode="auto">
            <a:xfrm>
              <a:off x="1555" y="304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35" name="Line 367"/>
            <p:cNvSpPr>
              <a:spLocks noChangeShapeType="1"/>
            </p:cNvSpPr>
            <p:nvPr/>
          </p:nvSpPr>
          <p:spPr bwMode="auto">
            <a:xfrm>
              <a:off x="1455" y="3432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36" name="Freeform 368"/>
            <p:cNvSpPr>
              <a:spLocks/>
            </p:cNvSpPr>
            <p:nvPr/>
          </p:nvSpPr>
          <p:spPr bwMode="auto">
            <a:xfrm>
              <a:off x="1549" y="3401"/>
              <a:ext cx="92" cy="62"/>
            </a:xfrm>
            <a:custGeom>
              <a:avLst/>
              <a:gdLst>
                <a:gd name="T0" fmla="*/ 0 w 92"/>
                <a:gd name="T1" fmla="*/ 0 h 62"/>
                <a:gd name="T2" fmla="*/ 92 w 92"/>
                <a:gd name="T3" fmla="*/ 31 h 62"/>
                <a:gd name="T4" fmla="*/ 0 w 92"/>
                <a:gd name="T5" fmla="*/ 62 h 62"/>
                <a:gd name="T6" fmla="*/ 0 w 92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2">
                  <a:moveTo>
                    <a:pt x="0" y="0"/>
                  </a:moveTo>
                  <a:lnTo>
                    <a:pt x="9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37" name="Line 369"/>
            <p:cNvSpPr>
              <a:spLocks noChangeShapeType="1"/>
            </p:cNvSpPr>
            <p:nvPr/>
          </p:nvSpPr>
          <p:spPr bwMode="auto">
            <a:xfrm>
              <a:off x="1455" y="3206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38" name="Freeform 370"/>
            <p:cNvSpPr>
              <a:spLocks/>
            </p:cNvSpPr>
            <p:nvPr/>
          </p:nvSpPr>
          <p:spPr bwMode="auto">
            <a:xfrm>
              <a:off x="1549" y="317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39" name="Line 371"/>
            <p:cNvSpPr>
              <a:spLocks noChangeShapeType="1"/>
            </p:cNvSpPr>
            <p:nvPr/>
          </p:nvSpPr>
          <p:spPr bwMode="auto">
            <a:xfrm>
              <a:off x="1455" y="3319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40" name="Freeform 372"/>
            <p:cNvSpPr>
              <a:spLocks/>
            </p:cNvSpPr>
            <p:nvPr/>
          </p:nvSpPr>
          <p:spPr bwMode="auto">
            <a:xfrm>
              <a:off x="1549" y="328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823" name="Group 455"/>
          <p:cNvGrpSpPr>
            <a:grpSpLocks/>
          </p:cNvGrpSpPr>
          <p:nvPr/>
        </p:nvGrpSpPr>
        <p:grpSpPr bwMode="auto">
          <a:xfrm>
            <a:off x="5383213" y="4735514"/>
            <a:ext cx="482600" cy="1069975"/>
            <a:chOff x="2437" y="2855"/>
            <a:chExt cx="304" cy="674"/>
          </a:xfrm>
        </p:grpSpPr>
        <p:sp>
          <p:nvSpPr>
            <p:cNvPr id="58763" name="Rectangle 395"/>
            <p:cNvSpPr>
              <a:spLocks noChangeArrowheads="1"/>
            </p:cNvSpPr>
            <p:nvPr/>
          </p:nvSpPr>
          <p:spPr bwMode="auto">
            <a:xfrm>
              <a:off x="2440" y="3005"/>
              <a:ext cx="298" cy="5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64" name="Freeform 396"/>
            <p:cNvSpPr>
              <a:spLocks noEditPoints="1"/>
            </p:cNvSpPr>
            <p:nvPr/>
          </p:nvSpPr>
          <p:spPr bwMode="auto">
            <a:xfrm>
              <a:off x="2437" y="3002"/>
              <a:ext cx="304" cy="527"/>
            </a:xfrm>
            <a:custGeom>
              <a:avLst/>
              <a:gdLst>
                <a:gd name="T0" fmla="*/ 8 w 809"/>
                <a:gd name="T1" fmla="*/ 144 h 1406"/>
                <a:gd name="T2" fmla="*/ 8 w 809"/>
                <a:gd name="T3" fmla="*/ 16 h 1406"/>
                <a:gd name="T4" fmla="*/ 16 w 809"/>
                <a:gd name="T5" fmla="*/ 328 h 1406"/>
                <a:gd name="T6" fmla="*/ 0 w 809"/>
                <a:gd name="T7" fmla="*/ 216 h 1406"/>
                <a:gd name="T8" fmla="*/ 16 w 809"/>
                <a:gd name="T9" fmla="*/ 408 h 1406"/>
                <a:gd name="T10" fmla="*/ 0 w 809"/>
                <a:gd name="T11" fmla="*/ 520 h 1406"/>
                <a:gd name="T12" fmla="*/ 16 w 809"/>
                <a:gd name="T13" fmla="*/ 408 h 1406"/>
                <a:gd name="T14" fmla="*/ 8 w 809"/>
                <a:gd name="T15" fmla="*/ 720 h 1406"/>
                <a:gd name="T16" fmla="*/ 8 w 809"/>
                <a:gd name="T17" fmla="*/ 592 h 1406"/>
                <a:gd name="T18" fmla="*/ 16 w 809"/>
                <a:gd name="T19" fmla="*/ 904 h 1406"/>
                <a:gd name="T20" fmla="*/ 0 w 809"/>
                <a:gd name="T21" fmla="*/ 792 h 1406"/>
                <a:gd name="T22" fmla="*/ 16 w 809"/>
                <a:gd name="T23" fmla="*/ 984 h 1406"/>
                <a:gd name="T24" fmla="*/ 0 w 809"/>
                <a:gd name="T25" fmla="*/ 1096 h 1406"/>
                <a:gd name="T26" fmla="*/ 16 w 809"/>
                <a:gd name="T27" fmla="*/ 984 h 1406"/>
                <a:gd name="T28" fmla="*/ 8 w 809"/>
                <a:gd name="T29" fmla="*/ 1296 h 1406"/>
                <a:gd name="T30" fmla="*/ 8 w 809"/>
                <a:gd name="T31" fmla="*/ 1168 h 1406"/>
                <a:gd name="T32" fmla="*/ 16 w 809"/>
                <a:gd name="T33" fmla="*/ 1398 h 1406"/>
                <a:gd name="T34" fmla="*/ 98 w 809"/>
                <a:gd name="T35" fmla="*/ 1398 h 1406"/>
                <a:gd name="T36" fmla="*/ 0 w 809"/>
                <a:gd name="T37" fmla="*/ 1398 h 1406"/>
                <a:gd name="T38" fmla="*/ 16 w 809"/>
                <a:gd name="T39" fmla="*/ 1368 h 1406"/>
                <a:gd name="T40" fmla="*/ 290 w 809"/>
                <a:gd name="T41" fmla="*/ 1398 h 1406"/>
                <a:gd name="T42" fmla="*/ 162 w 809"/>
                <a:gd name="T43" fmla="*/ 1398 h 1406"/>
                <a:gd name="T44" fmla="*/ 474 w 809"/>
                <a:gd name="T45" fmla="*/ 1390 h 1406"/>
                <a:gd name="T46" fmla="*/ 362 w 809"/>
                <a:gd name="T47" fmla="*/ 1406 h 1406"/>
                <a:gd name="T48" fmla="*/ 554 w 809"/>
                <a:gd name="T49" fmla="*/ 1390 h 1406"/>
                <a:gd name="T50" fmla="*/ 666 w 809"/>
                <a:gd name="T51" fmla="*/ 1406 h 1406"/>
                <a:gd name="T52" fmla="*/ 554 w 809"/>
                <a:gd name="T53" fmla="*/ 1390 h 1406"/>
                <a:gd name="T54" fmla="*/ 793 w 809"/>
                <a:gd name="T55" fmla="*/ 1398 h 1406"/>
                <a:gd name="T56" fmla="*/ 809 w 809"/>
                <a:gd name="T57" fmla="*/ 1340 h 1406"/>
                <a:gd name="T58" fmla="*/ 746 w 809"/>
                <a:gd name="T59" fmla="*/ 1406 h 1406"/>
                <a:gd name="T60" fmla="*/ 793 w 809"/>
                <a:gd name="T61" fmla="*/ 1260 h 1406"/>
                <a:gd name="T62" fmla="*/ 809 w 809"/>
                <a:gd name="T63" fmla="*/ 1148 h 1406"/>
                <a:gd name="T64" fmla="*/ 793 w 809"/>
                <a:gd name="T65" fmla="*/ 1260 h 1406"/>
                <a:gd name="T66" fmla="*/ 801 w 809"/>
                <a:gd name="T67" fmla="*/ 948 h 1406"/>
                <a:gd name="T68" fmla="*/ 801 w 809"/>
                <a:gd name="T69" fmla="*/ 1076 h 1406"/>
                <a:gd name="T70" fmla="*/ 793 w 809"/>
                <a:gd name="T71" fmla="*/ 764 h 1406"/>
                <a:gd name="T72" fmla="*/ 809 w 809"/>
                <a:gd name="T73" fmla="*/ 876 h 1406"/>
                <a:gd name="T74" fmla="*/ 793 w 809"/>
                <a:gd name="T75" fmla="*/ 684 h 1406"/>
                <a:gd name="T76" fmla="*/ 809 w 809"/>
                <a:gd name="T77" fmla="*/ 572 h 1406"/>
                <a:gd name="T78" fmla="*/ 793 w 809"/>
                <a:gd name="T79" fmla="*/ 684 h 1406"/>
                <a:gd name="T80" fmla="*/ 801 w 809"/>
                <a:gd name="T81" fmla="*/ 372 h 1406"/>
                <a:gd name="T82" fmla="*/ 801 w 809"/>
                <a:gd name="T83" fmla="*/ 500 h 1406"/>
                <a:gd name="T84" fmla="*/ 793 w 809"/>
                <a:gd name="T85" fmla="*/ 188 h 1406"/>
                <a:gd name="T86" fmla="*/ 809 w 809"/>
                <a:gd name="T87" fmla="*/ 300 h 1406"/>
                <a:gd name="T88" fmla="*/ 793 w 809"/>
                <a:gd name="T89" fmla="*/ 108 h 1406"/>
                <a:gd name="T90" fmla="*/ 790 w 809"/>
                <a:gd name="T91" fmla="*/ 16 h 1406"/>
                <a:gd name="T92" fmla="*/ 801 w 809"/>
                <a:gd name="T93" fmla="*/ 0 h 1406"/>
                <a:gd name="T94" fmla="*/ 801 w 809"/>
                <a:gd name="T95" fmla="*/ 116 h 1406"/>
                <a:gd name="T96" fmla="*/ 598 w 809"/>
                <a:gd name="T97" fmla="*/ 16 h 1406"/>
                <a:gd name="T98" fmla="*/ 710 w 809"/>
                <a:gd name="T99" fmla="*/ 0 h 1406"/>
                <a:gd name="T100" fmla="*/ 518 w 809"/>
                <a:gd name="T101" fmla="*/ 16 h 1406"/>
                <a:gd name="T102" fmla="*/ 406 w 809"/>
                <a:gd name="T103" fmla="*/ 0 h 1406"/>
                <a:gd name="T104" fmla="*/ 518 w 809"/>
                <a:gd name="T105" fmla="*/ 16 h 1406"/>
                <a:gd name="T106" fmla="*/ 206 w 809"/>
                <a:gd name="T107" fmla="*/ 8 h 1406"/>
                <a:gd name="T108" fmla="*/ 334 w 809"/>
                <a:gd name="T109" fmla="*/ 8 h 1406"/>
                <a:gd name="T110" fmla="*/ 22 w 809"/>
                <a:gd name="T111" fmla="*/ 16 h 1406"/>
                <a:gd name="T112" fmla="*/ 134 w 809"/>
                <a:gd name="T113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3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4" y="16"/>
                    <a:pt x="8" y="16"/>
                  </a:cubicBezTo>
                  <a:cubicBezTo>
                    <a:pt x="13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3" y="336"/>
                    <a:pt x="8" y="336"/>
                  </a:cubicBezTo>
                  <a:cubicBezTo>
                    <a:pt x="4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4" y="208"/>
                    <a:pt x="8" y="208"/>
                  </a:cubicBezTo>
                  <a:cubicBezTo>
                    <a:pt x="13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3" y="528"/>
                    <a:pt x="8" y="528"/>
                  </a:cubicBezTo>
                  <a:cubicBezTo>
                    <a:pt x="4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4" y="400"/>
                    <a:pt x="8" y="400"/>
                  </a:cubicBezTo>
                  <a:cubicBezTo>
                    <a:pt x="13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3" y="720"/>
                    <a:pt x="8" y="720"/>
                  </a:cubicBezTo>
                  <a:cubicBezTo>
                    <a:pt x="4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4" y="592"/>
                    <a:pt x="8" y="592"/>
                  </a:cubicBezTo>
                  <a:cubicBezTo>
                    <a:pt x="13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3" y="912"/>
                    <a:pt x="8" y="912"/>
                  </a:cubicBezTo>
                  <a:cubicBezTo>
                    <a:pt x="4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4" y="784"/>
                    <a:pt x="8" y="784"/>
                  </a:cubicBezTo>
                  <a:cubicBezTo>
                    <a:pt x="13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3" y="1104"/>
                    <a:pt x="8" y="1104"/>
                  </a:cubicBezTo>
                  <a:cubicBezTo>
                    <a:pt x="4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4" y="976"/>
                    <a:pt x="8" y="976"/>
                  </a:cubicBezTo>
                  <a:cubicBezTo>
                    <a:pt x="13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3" y="1296"/>
                    <a:pt x="8" y="1296"/>
                  </a:cubicBezTo>
                  <a:cubicBezTo>
                    <a:pt x="4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4" y="1168"/>
                    <a:pt x="8" y="1168"/>
                  </a:cubicBezTo>
                  <a:cubicBezTo>
                    <a:pt x="13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5" y="1390"/>
                    <a:pt x="98" y="1393"/>
                    <a:pt x="98" y="1398"/>
                  </a:cubicBezTo>
                  <a:cubicBezTo>
                    <a:pt x="98" y="1402"/>
                    <a:pt x="95" y="1406"/>
                    <a:pt x="90" y="1406"/>
                  </a:cubicBezTo>
                  <a:lnTo>
                    <a:pt x="8" y="1406"/>
                  </a:lnTo>
                  <a:cubicBezTo>
                    <a:pt x="4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4" y="1360"/>
                    <a:pt x="8" y="1360"/>
                  </a:cubicBezTo>
                  <a:cubicBezTo>
                    <a:pt x="13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7" y="1390"/>
                    <a:pt x="290" y="1393"/>
                    <a:pt x="290" y="1398"/>
                  </a:cubicBezTo>
                  <a:cubicBezTo>
                    <a:pt x="290" y="1402"/>
                    <a:pt x="287" y="1406"/>
                    <a:pt x="282" y="1406"/>
                  </a:cubicBezTo>
                  <a:lnTo>
                    <a:pt x="170" y="1406"/>
                  </a:lnTo>
                  <a:cubicBezTo>
                    <a:pt x="166" y="1406"/>
                    <a:pt x="162" y="1402"/>
                    <a:pt x="162" y="1398"/>
                  </a:cubicBezTo>
                  <a:cubicBezTo>
                    <a:pt x="162" y="1393"/>
                    <a:pt x="166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9" y="1390"/>
                    <a:pt x="482" y="1393"/>
                    <a:pt x="482" y="1398"/>
                  </a:cubicBezTo>
                  <a:cubicBezTo>
                    <a:pt x="482" y="1402"/>
                    <a:pt x="479" y="1406"/>
                    <a:pt x="474" y="1406"/>
                  </a:cubicBezTo>
                  <a:lnTo>
                    <a:pt x="362" y="1406"/>
                  </a:lnTo>
                  <a:cubicBezTo>
                    <a:pt x="358" y="1406"/>
                    <a:pt x="354" y="1402"/>
                    <a:pt x="354" y="1398"/>
                  </a:cubicBezTo>
                  <a:cubicBezTo>
                    <a:pt x="354" y="1393"/>
                    <a:pt x="358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1" y="1390"/>
                    <a:pt x="674" y="1393"/>
                    <a:pt x="674" y="1398"/>
                  </a:cubicBezTo>
                  <a:cubicBezTo>
                    <a:pt x="674" y="1402"/>
                    <a:pt x="671" y="1406"/>
                    <a:pt x="666" y="1406"/>
                  </a:cubicBezTo>
                  <a:lnTo>
                    <a:pt x="554" y="1406"/>
                  </a:lnTo>
                  <a:cubicBezTo>
                    <a:pt x="550" y="1406"/>
                    <a:pt x="546" y="1402"/>
                    <a:pt x="546" y="1398"/>
                  </a:cubicBezTo>
                  <a:cubicBezTo>
                    <a:pt x="546" y="1393"/>
                    <a:pt x="550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7" y="1332"/>
                    <a:pt x="801" y="1332"/>
                  </a:cubicBezTo>
                  <a:cubicBezTo>
                    <a:pt x="806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6" y="1406"/>
                    <a:pt x="801" y="1406"/>
                  </a:cubicBezTo>
                  <a:lnTo>
                    <a:pt x="746" y="1406"/>
                  </a:lnTo>
                  <a:cubicBezTo>
                    <a:pt x="742" y="1406"/>
                    <a:pt x="738" y="1402"/>
                    <a:pt x="738" y="1398"/>
                  </a:cubicBezTo>
                  <a:cubicBezTo>
                    <a:pt x="738" y="1393"/>
                    <a:pt x="742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7" y="1140"/>
                    <a:pt x="801" y="1140"/>
                  </a:cubicBezTo>
                  <a:cubicBezTo>
                    <a:pt x="806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6" y="1268"/>
                    <a:pt x="801" y="1268"/>
                  </a:cubicBezTo>
                  <a:cubicBezTo>
                    <a:pt x="797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7" y="948"/>
                    <a:pt x="801" y="948"/>
                  </a:cubicBezTo>
                  <a:cubicBezTo>
                    <a:pt x="806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6" y="1076"/>
                    <a:pt x="801" y="1076"/>
                  </a:cubicBezTo>
                  <a:cubicBezTo>
                    <a:pt x="797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7" y="756"/>
                    <a:pt x="801" y="756"/>
                  </a:cubicBezTo>
                  <a:cubicBezTo>
                    <a:pt x="806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6" y="884"/>
                    <a:pt x="801" y="884"/>
                  </a:cubicBezTo>
                  <a:cubicBezTo>
                    <a:pt x="797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7" y="564"/>
                    <a:pt x="801" y="564"/>
                  </a:cubicBezTo>
                  <a:cubicBezTo>
                    <a:pt x="806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6" y="692"/>
                    <a:pt x="801" y="692"/>
                  </a:cubicBezTo>
                  <a:cubicBezTo>
                    <a:pt x="797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7" y="372"/>
                    <a:pt x="801" y="372"/>
                  </a:cubicBezTo>
                  <a:cubicBezTo>
                    <a:pt x="806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6" y="500"/>
                    <a:pt x="801" y="500"/>
                  </a:cubicBezTo>
                  <a:cubicBezTo>
                    <a:pt x="797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7" y="180"/>
                    <a:pt x="801" y="180"/>
                  </a:cubicBezTo>
                  <a:cubicBezTo>
                    <a:pt x="806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6" y="308"/>
                    <a:pt x="801" y="308"/>
                  </a:cubicBezTo>
                  <a:cubicBezTo>
                    <a:pt x="797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6" y="16"/>
                    <a:pt x="782" y="12"/>
                    <a:pt x="782" y="8"/>
                  </a:cubicBezTo>
                  <a:cubicBezTo>
                    <a:pt x="782" y="3"/>
                    <a:pt x="786" y="0"/>
                    <a:pt x="790" y="0"/>
                  </a:cubicBezTo>
                  <a:lnTo>
                    <a:pt x="801" y="0"/>
                  </a:lnTo>
                  <a:cubicBezTo>
                    <a:pt x="806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6" y="116"/>
                    <a:pt x="801" y="116"/>
                  </a:cubicBezTo>
                  <a:cubicBezTo>
                    <a:pt x="797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4" y="16"/>
                    <a:pt x="590" y="12"/>
                    <a:pt x="590" y="8"/>
                  </a:cubicBezTo>
                  <a:cubicBezTo>
                    <a:pt x="590" y="3"/>
                    <a:pt x="594" y="0"/>
                    <a:pt x="598" y="0"/>
                  </a:cubicBezTo>
                  <a:lnTo>
                    <a:pt x="710" y="0"/>
                  </a:lnTo>
                  <a:cubicBezTo>
                    <a:pt x="715" y="0"/>
                    <a:pt x="718" y="3"/>
                    <a:pt x="718" y="8"/>
                  </a:cubicBezTo>
                  <a:cubicBezTo>
                    <a:pt x="718" y="12"/>
                    <a:pt x="715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2" y="16"/>
                    <a:pt x="398" y="12"/>
                    <a:pt x="398" y="8"/>
                  </a:cubicBezTo>
                  <a:cubicBezTo>
                    <a:pt x="398" y="3"/>
                    <a:pt x="402" y="0"/>
                    <a:pt x="406" y="0"/>
                  </a:cubicBezTo>
                  <a:lnTo>
                    <a:pt x="518" y="0"/>
                  </a:lnTo>
                  <a:cubicBezTo>
                    <a:pt x="523" y="0"/>
                    <a:pt x="526" y="3"/>
                    <a:pt x="526" y="8"/>
                  </a:cubicBezTo>
                  <a:cubicBezTo>
                    <a:pt x="526" y="12"/>
                    <a:pt x="523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10" y="16"/>
                    <a:pt x="206" y="12"/>
                    <a:pt x="206" y="8"/>
                  </a:cubicBezTo>
                  <a:cubicBezTo>
                    <a:pt x="206" y="3"/>
                    <a:pt x="210" y="0"/>
                    <a:pt x="214" y="0"/>
                  </a:cubicBezTo>
                  <a:lnTo>
                    <a:pt x="326" y="0"/>
                  </a:lnTo>
                  <a:cubicBezTo>
                    <a:pt x="331" y="0"/>
                    <a:pt x="334" y="3"/>
                    <a:pt x="334" y="8"/>
                  </a:cubicBezTo>
                  <a:cubicBezTo>
                    <a:pt x="334" y="12"/>
                    <a:pt x="331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8" y="16"/>
                    <a:pt x="14" y="12"/>
                    <a:pt x="14" y="8"/>
                  </a:cubicBezTo>
                  <a:cubicBezTo>
                    <a:pt x="14" y="3"/>
                    <a:pt x="18" y="0"/>
                    <a:pt x="22" y="0"/>
                  </a:cubicBezTo>
                  <a:lnTo>
                    <a:pt x="134" y="0"/>
                  </a:lnTo>
                  <a:cubicBezTo>
                    <a:pt x="139" y="0"/>
                    <a:pt x="142" y="3"/>
                    <a:pt x="142" y="8"/>
                  </a:cubicBezTo>
                  <a:cubicBezTo>
                    <a:pt x="142" y="12"/>
                    <a:pt x="139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65" name="Rectangle 397"/>
            <p:cNvSpPr>
              <a:spLocks noChangeArrowheads="1"/>
            </p:cNvSpPr>
            <p:nvPr/>
          </p:nvSpPr>
          <p:spPr bwMode="auto">
            <a:xfrm>
              <a:off x="2547" y="2855"/>
              <a:ext cx="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58770" name="Line 402"/>
            <p:cNvSpPr>
              <a:spLocks noChangeShapeType="1"/>
            </p:cNvSpPr>
            <p:nvPr/>
          </p:nvSpPr>
          <p:spPr bwMode="auto">
            <a:xfrm>
              <a:off x="2509" y="3206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71" name="Freeform 403"/>
            <p:cNvSpPr>
              <a:spLocks/>
            </p:cNvSpPr>
            <p:nvPr/>
          </p:nvSpPr>
          <p:spPr bwMode="auto">
            <a:xfrm>
              <a:off x="2602" y="3176"/>
              <a:ext cx="93" cy="61"/>
            </a:xfrm>
            <a:custGeom>
              <a:avLst/>
              <a:gdLst>
                <a:gd name="T0" fmla="*/ 0 w 93"/>
                <a:gd name="T1" fmla="*/ 0 h 61"/>
                <a:gd name="T2" fmla="*/ 93 w 93"/>
                <a:gd name="T3" fmla="*/ 30 h 61"/>
                <a:gd name="T4" fmla="*/ 0 w 93"/>
                <a:gd name="T5" fmla="*/ 61 h 61"/>
                <a:gd name="T6" fmla="*/ 0 w 93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1">
                  <a:moveTo>
                    <a:pt x="0" y="0"/>
                  </a:moveTo>
                  <a:lnTo>
                    <a:pt x="9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72" name="Line 404"/>
            <p:cNvSpPr>
              <a:spLocks noChangeShapeType="1"/>
            </p:cNvSpPr>
            <p:nvPr/>
          </p:nvSpPr>
          <p:spPr bwMode="auto">
            <a:xfrm>
              <a:off x="2509" y="3319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73" name="Freeform 405"/>
            <p:cNvSpPr>
              <a:spLocks/>
            </p:cNvSpPr>
            <p:nvPr/>
          </p:nvSpPr>
          <p:spPr bwMode="auto">
            <a:xfrm>
              <a:off x="2602" y="3289"/>
              <a:ext cx="93" cy="61"/>
            </a:xfrm>
            <a:custGeom>
              <a:avLst/>
              <a:gdLst>
                <a:gd name="T0" fmla="*/ 0 w 93"/>
                <a:gd name="T1" fmla="*/ 0 h 61"/>
                <a:gd name="T2" fmla="*/ 93 w 93"/>
                <a:gd name="T3" fmla="*/ 30 h 61"/>
                <a:gd name="T4" fmla="*/ 0 w 93"/>
                <a:gd name="T5" fmla="*/ 61 h 61"/>
                <a:gd name="T6" fmla="*/ 0 w 93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1">
                  <a:moveTo>
                    <a:pt x="0" y="0"/>
                  </a:moveTo>
                  <a:lnTo>
                    <a:pt x="9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826" name="Group 458"/>
          <p:cNvGrpSpPr>
            <a:grpSpLocks/>
          </p:cNvGrpSpPr>
          <p:nvPr/>
        </p:nvGrpSpPr>
        <p:grpSpPr bwMode="auto">
          <a:xfrm>
            <a:off x="6480175" y="4735514"/>
            <a:ext cx="482600" cy="1069975"/>
            <a:chOff x="3491" y="2855"/>
            <a:chExt cx="304" cy="674"/>
          </a:xfrm>
        </p:grpSpPr>
        <p:sp>
          <p:nvSpPr>
            <p:cNvPr id="58796" name="Rectangle 428"/>
            <p:cNvSpPr>
              <a:spLocks noChangeArrowheads="1"/>
            </p:cNvSpPr>
            <p:nvPr/>
          </p:nvSpPr>
          <p:spPr bwMode="auto">
            <a:xfrm>
              <a:off x="3494" y="3005"/>
              <a:ext cx="298" cy="5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97" name="Freeform 429"/>
            <p:cNvSpPr>
              <a:spLocks noEditPoints="1"/>
            </p:cNvSpPr>
            <p:nvPr/>
          </p:nvSpPr>
          <p:spPr bwMode="auto">
            <a:xfrm>
              <a:off x="3491" y="3002"/>
              <a:ext cx="304" cy="527"/>
            </a:xfrm>
            <a:custGeom>
              <a:avLst/>
              <a:gdLst>
                <a:gd name="T0" fmla="*/ 8 w 809"/>
                <a:gd name="T1" fmla="*/ 144 h 1406"/>
                <a:gd name="T2" fmla="*/ 8 w 809"/>
                <a:gd name="T3" fmla="*/ 16 h 1406"/>
                <a:gd name="T4" fmla="*/ 16 w 809"/>
                <a:gd name="T5" fmla="*/ 328 h 1406"/>
                <a:gd name="T6" fmla="*/ 0 w 809"/>
                <a:gd name="T7" fmla="*/ 216 h 1406"/>
                <a:gd name="T8" fmla="*/ 16 w 809"/>
                <a:gd name="T9" fmla="*/ 408 h 1406"/>
                <a:gd name="T10" fmla="*/ 0 w 809"/>
                <a:gd name="T11" fmla="*/ 520 h 1406"/>
                <a:gd name="T12" fmla="*/ 16 w 809"/>
                <a:gd name="T13" fmla="*/ 408 h 1406"/>
                <a:gd name="T14" fmla="*/ 8 w 809"/>
                <a:gd name="T15" fmla="*/ 720 h 1406"/>
                <a:gd name="T16" fmla="*/ 8 w 809"/>
                <a:gd name="T17" fmla="*/ 592 h 1406"/>
                <a:gd name="T18" fmla="*/ 16 w 809"/>
                <a:gd name="T19" fmla="*/ 904 h 1406"/>
                <a:gd name="T20" fmla="*/ 0 w 809"/>
                <a:gd name="T21" fmla="*/ 792 h 1406"/>
                <a:gd name="T22" fmla="*/ 16 w 809"/>
                <a:gd name="T23" fmla="*/ 984 h 1406"/>
                <a:gd name="T24" fmla="*/ 0 w 809"/>
                <a:gd name="T25" fmla="*/ 1096 h 1406"/>
                <a:gd name="T26" fmla="*/ 16 w 809"/>
                <a:gd name="T27" fmla="*/ 984 h 1406"/>
                <a:gd name="T28" fmla="*/ 8 w 809"/>
                <a:gd name="T29" fmla="*/ 1296 h 1406"/>
                <a:gd name="T30" fmla="*/ 8 w 809"/>
                <a:gd name="T31" fmla="*/ 1168 h 1406"/>
                <a:gd name="T32" fmla="*/ 16 w 809"/>
                <a:gd name="T33" fmla="*/ 1398 h 1406"/>
                <a:gd name="T34" fmla="*/ 98 w 809"/>
                <a:gd name="T35" fmla="*/ 1398 h 1406"/>
                <a:gd name="T36" fmla="*/ 0 w 809"/>
                <a:gd name="T37" fmla="*/ 1398 h 1406"/>
                <a:gd name="T38" fmla="*/ 16 w 809"/>
                <a:gd name="T39" fmla="*/ 1368 h 1406"/>
                <a:gd name="T40" fmla="*/ 290 w 809"/>
                <a:gd name="T41" fmla="*/ 1398 h 1406"/>
                <a:gd name="T42" fmla="*/ 162 w 809"/>
                <a:gd name="T43" fmla="*/ 1398 h 1406"/>
                <a:gd name="T44" fmla="*/ 474 w 809"/>
                <a:gd name="T45" fmla="*/ 1390 h 1406"/>
                <a:gd name="T46" fmla="*/ 362 w 809"/>
                <a:gd name="T47" fmla="*/ 1406 h 1406"/>
                <a:gd name="T48" fmla="*/ 554 w 809"/>
                <a:gd name="T49" fmla="*/ 1390 h 1406"/>
                <a:gd name="T50" fmla="*/ 666 w 809"/>
                <a:gd name="T51" fmla="*/ 1406 h 1406"/>
                <a:gd name="T52" fmla="*/ 554 w 809"/>
                <a:gd name="T53" fmla="*/ 1390 h 1406"/>
                <a:gd name="T54" fmla="*/ 793 w 809"/>
                <a:gd name="T55" fmla="*/ 1398 h 1406"/>
                <a:gd name="T56" fmla="*/ 809 w 809"/>
                <a:gd name="T57" fmla="*/ 1340 h 1406"/>
                <a:gd name="T58" fmla="*/ 746 w 809"/>
                <a:gd name="T59" fmla="*/ 1406 h 1406"/>
                <a:gd name="T60" fmla="*/ 793 w 809"/>
                <a:gd name="T61" fmla="*/ 1260 h 1406"/>
                <a:gd name="T62" fmla="*/ 809 w 809"/>
                <a:gd name="T63" fmla="*/ 1148 h 1406"/>
                <a:gd name="T64" fmla="*/ 793 w 809"/>
                <a:gd name="T65" fmla="*/ 1260 h 1406"/>
                <a:gd name="T66" fmla="*/ 801 w 809"/>
                <a:gd name="T67" fmla="*/ 948 h 1406"/>
                <a:gd name="T68" fmla="*/ 801 w 809"/>
                <a:gd name="T69" fmla="*/ 1076 h 1406"/>
                <a:gd name="T70" fmla="*/ 793 w 809"/>
                <a:gd name="T71" fmla="*/ 764 h 1406"/>
                <a:gd name="T72" fmla="*/ 809 w 809"/>
                <a:gd name="T73" fmla="*/ 876 h 1406"/>
                <a:gd name="T74" fmla="*/ 793 w 809"/>
                <a:gd name="T75" fmla="*/ 684 h 1406"/>
                <a:gd name="T76" fmla="*/ 809 w 809"/>
                <a:gd name="T77" fmla="*/ 572 h 1406"/>
                <a:gd name="T78" fmla="*/ 793 w 809"/>
                <a:gd name="T79" fmla="*/ 684 h 1406"/>
                <a:gd name="T80" fmla="*/ 801 w 809"/>
                <a:gd name="T81" fmla="*/ 372 h 1406"/>
                <a:gd name="T82" fmla="*/ 801 w 809"/>
                <a:gd name="T83" fmla="*/ 500 h 1406"/>
                <a:gd name="T84" fmla="*/ 793 w 809"/>
                <a:gd name="T85" fmla="*/ 188 h 1406"/>
                <a:gd name="T86" fmla="*/ 809 w 809"/>
                <a:gd name="T87" fmla="*/ 300 h 1406"/>
                <a:gd name="T88" fmla="*/ 793 w 809"/>
                <a:gd name="T89" fmla="*/ 108 h 1406"/>
                <a:gd name="T90" fmla="*/ 790 w 809"/>
                <a:gd name="T91" fmla="*/ 16 h 1406"/>
                <a:gd name="T92" fmla="*/ 801 w 809"/>
                <a:gd name="T93" fmla="*/ 0 h 1406"/>
                <a:gd name="T94" fmla="*/ 801 w 809"/>
                <a:gd name="T95" fmla="*/ 116 h 1406"/>
                <a:gd name="T96" fmla="*/ 598 w 809"/>
                <a:gd name="T97" fmla="*/ 16 h 1406"/>
                <a:gd name="T98" fmla="*/ 710 w 809"/>
                <a:gd name="T99" fmla="*/ 0 h 1406"/>
                <a:gd name="T100" fmla="*/ 518 w 809"/>
                <a:gd name="T101" fmla="*/ 16 h 1406"/>
                <a:gd name="T102" fmla="*/ 406 w 809"/>
                <a:gd name="T103" fmla="*/ 0 h 1406"/>
                <a:gd name="T104" fmla="*/ 518 w 809"/>
                <a:gd name="T105" fmla="*/ 16 h 1406"/>
                <a:gd name="T106" fmla="*/ 206 w 809"/>
                <a:gd name="T107" fmla="*/ 8 h 1406"/>
                <a:gd name="T108" fmla="*/ 334 w 809"/>
                <a:gd name="T109" fmla="*/ 8 h 1406"/>
                <a:gd name="T110" fmla="*/ 22 w 809"/>
                <a:gd name="T111" fmla="*/ 16 h 1406"/>
                <a:gd name="T112" fmla="*/ 134 w 809"/>
                <a:gd name="T113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3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4" y="16"/>
                    <a:pt x="8" y="16"/>
                  </a:cubicBezTo>
                  <a:cubicBezTo>
                    <a:pt x="13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3" y="336"/>
                    <a:pt x="8" y="336"/>
                  </a:cubicBezTo>
                  <a:cubicBezTo>
                    <a:pt x="4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4" y="208"/>
                    <a:pt x="8" y="208"/>
                  </a:cubicBezTo>
                  <a:cubicBezTo>
                    <a:pt x="13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3" y="528"/>
                    <a:pt x="8" y="528"/>
                  </a:cubicBezTo>
                  <a:cubicBezTo>
                    <a:pt x="4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4" y="400"/>
                    <a:pt x="8" y="400"/>
                  </a:cubicBezTo>
                  <a:cubicBezTo>
                    <a:pt x="13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3" y="720"/>
                    <a:pt x="8" y="720"/>
                  </a:cubicBezTo>
                  <a:cubicBezTo>
                    <a:pt x="4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4" y="592"/>
                    <a:pt x="8" y="592"/>
                  </a:cubicBezTo>
                  <a:cubicBezTo>
                    <a:pt x="13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3" y="912"/>
                    <a:pt x="8" y="912"/>
                  </a:cubicBezTo>
                  <a:cubicBezTo>
                    <a:pt x="4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4" y="784"/>
                    <a:pt x="8" y="784"/>
                  </a:cubicBezTo>
                  <a:cubicBezTo>
                    <a:pt x="13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3" y="1104"/>
                    <a:pt x="8" y="1104"/>
                  </a:cubicBezTo>
                  <a:cubicBezTo>
                    <a:pt x="4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4" y="976"/>
                    <a:pt x="8" y="976"/>
                  </a:cubicBezTo>
                  <a:cubicBezTo>
                    <a:pt x="13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3" y="1296"/>
                    <a:pt x="8" y="1296"/>
                  </a:cubicBezTo>
                  <a:cubicBezTo>
                    <a:pt x="4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4" y="1168"/>
                    <a:pt x="8" y="1168"/>
                  </a:cubicBezTo>
                  <a:cubicBezTo>
                    <a:pt x="13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5" y="1390"/>
                    <a:pt x="98" y="1393"/>
                    <a:pt x="98" y="1398"/>
                  </a:cubicBezTo>
                  <a:cubicBezTo>
                    <a:pt x="98" y="1402"/>
                    <a:pt x="95" y="1406"/>
                    <a:pt x="90" y="1406"/>
                  </a:cubicBezTo>
                  <a:lnTo>
                    <a:pt x="8" y="1406"/>
                  </a:lnTo>
                  <a:cubicBezTo>
                    <a:pt x="4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4" y="1360"/>
                    <a:pt x="8" y="1360"/>
                  </a:cubicBezTo>
                  <a:cubicBezTo>
                    <a:pt x="13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7" y="1390"/>
                    <a:pt x="290" y="1393"/>
                    <a:pt x="290" y="1398"/>
                  </a:cubicBezTo>
                  <a:cubicBezTo>
                    <a:pt x="290" y="1402"/>
                    <a:pt x="287" y="1406"/>
                    <a:pt x="282" y="1406"/>
                  </a:cubicBezTo>
                  <a:lnTo>
                    <a:pt x="170" y="1406"/>
                  </a:lnTo>
                  <a:cubicBezTo>
                    <a:pt x="166" y="1406"/>
                    <a:pt x="162" y="1402"/>
                    <a:pt x="162" y="1398"/>
                  </a:cubicBezTo>
                  <a:cubicBezTo>
                    <a:pt x="162" y="1393"/>
                    <a:pt x="166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9" y="1390"/>
                    <a:pt x="482" y="1393"/>
                    <a:pt x="482" y="1398"/>
                  </a:cubicBezTo>
                  <a:cubicBezTo>
                    <a:pt x="482" y="1402"/>
                    <a:pt x="479" y="1406"/>
                    <a:pt x="474" y="1406"/>
                  </a:cubicBezTo>
                  <a:lnTo>
                    <a:pt x="362" y="1406"/>
                  </a:lnTo>
                  <a:cubicBezTo>
                    <a:pt x="358" y="1406"/>
                    <a:pt x="354" y="1402"/>
                    <a:pt x="354" y="1398"/>
                  </a:cubicBezTo>
                  <a:cubicBezTo>
                    <a:pt x="354" y="1393"/>
                    <a:pt x="358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1" y="1390"/>
                    <a:pt x="674" y="1393"/>
                    <a:pt x="674" y="1398"/>
                  </a:cubicBezTo>
                  <a:cubicBezTo>
                    <a:pt x="674" y="1402"/>
                    <a:pt x="671" y="1406"/>
                    <a:pt x="666" y="1406"/>
                  </a:cubicBezTo>
                  <a:lnTo>
                    <a:pt x="554" y="1406"/>
                  </a:lnTo>
                  <a:cubicBezTo>
                    <a:pt x="550" y="1406"/>
                    <a:pt x="546" y="1402"/>
                    <a:pt x="546" y="1398"/>
                  </a:cubicBezTo>
                  <a:cubicBezTo>
                    <a:pt x="546" y="1393"/>
                    <a:pt x="550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7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2" y="1406"/>
                    <a:pt x="738" y="1402"/>
                    <a:pt x="738" y="1398"/>
                  </a:cubicBezTo>
                  <a:cubicBezTo>
                    <a:pt x="738" y="1393"/>
                    <a:pt x="742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7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7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7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7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7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7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7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7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7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7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7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7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6" y="16"/>
                    <a:pt x="782" y="12"/>
                    <a:pt x="782" y="8"/>
                  </a:cubicBezTo>
                  <a:cubicBezTo>
                    <a:pt x="782" y="3"/>
                    <a:pt x="786" y="0"/>
                    <a:pt x="790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7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4" y="16"/>
                    <a:pt x="590" y="12"/>
                    <a:pt x="590" y="8"/>
                  </a:cubicBezTo>
                  <a:cubicBezTo>
                    <a:pt x="590" y="3"/>
                    <a:pt x="594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2" y="16"/>
                    <a:pt x="398" y="12"/>
                    <a:pt x="398" y="8"/>
                  </a:cubicBezTo>
                  <a:cubicBezTo>
                    <a:pt x="398" y="3"/>
                    <a:pt x="402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10" y="16"/>
                    <a:pt x="206" y="12"/>
                    <a:pt x="206" y="8"/>
                  </a:cubicBezTo>
                  <a:cubicBezTo>
                    <a:pt x="206" y="3"/>
                    <a:pt x="210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8" y="16"/>
                    <a:pt x="14" y="12"/>
                    <a:pt x="14" y="8"/>
                  </a:cubicBezTo>
                  <a:cubicBezTo>
                    <a:pt x="14" y="3"/>
                    <a:pt x="18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98" name="Rectangle 430"/>
            <p:cNvSpPr>
              <a:spLocks noChangeArrowheads="1"/>
            </p:cNvSpPr>
            <p:nvPr/>
          </p:nvSpPr>
          <p:spPr bwMode="auto">
            <a:xfrm>
              <a:off x="3597" y="2855"/>
              <a:ext cx="7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58799" name="Line 431"/>
            <p:cNvSpPr>
              <a:spLocks noChangeShapeType="1"/>
            </p:cNvSpPr>
            <p:nvPr/>
          </p:nvSpPr>
          <p:spPr bwMode="auto">
            <a:xfrm>
              <a:off x="3568" y="3079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0" name="Freeform 432"/>
            <p:cNvSpPr>
              <a:spLocks/>
            </p:cNvSpPr>
            <p:nvPr/>
          </p:nvSpPr>
          <p:spPr bwMode="auto">
            <a:xfrm>
              <a:off x="3662" y="304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1" name="Line 433"/>
            <p:cNvSpPr>
              <a:spLocks noChangeShapeType="1"/>
            </p:cNvSpPr>
            <p:nvPr/>
          </p:nvSpPr>
          <p:spPr bwMode="auto">
            <a:xfrm>
              <a:off x="3562" y="3432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2" name="Freeform 434"/>
            <p:cNvSpPr>
              <a:spLocks/>
            </p:cNvSpPr>
            <p:nvPr/>
          </p:nvSpPr>
          <p:spPr bwMode="auto">
            <a:xfrm>
              <a:off x="3656" y="3401"/>
              <a:ext cx="92" cy="62"/>
            </a:xfrm>
            <a:custGeom>
              <a:avLst/>
              <a:gdLst>
                <a:gd name="T0" fmla="*/ 0 w 92"/>
                <a:gd name="T1" fmla="*/ 0 h 62"/>
                <a:gd name="T2" fmla="*/ 92 w 92"/>
                <a:gd name="T3" fmla="*/ 31 h 62"/>
                <a:gd name="T4" fmla="*/ 0 w 92"/>
                <a:gd name="T5" fmla="*/ 62 h 62"/>
                <a:gd name="T6" fmla="*/ 0 w 92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2">
                  <a:moveTo>
                    <a:pt x="0" y="0"/>
                  </a:moveTo>
                  <a:lnTo>
                    <a:pt x="9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3" name="Line 435"/>
            <p:cNvSpPr>
              <a:spLocks noChangeShapeType="1"/>
            </p:cNvSpPr>
            <p:nvPr/>
          </p:nvSpPr>
          <p:spPr bwMode="auto">
            <a:xfrm>
              <a:off x="3562" y="3206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4" name="Freeform 436"/>
            <p:cNvSpPr>
              <a:spLocks/>
            </p:cNvSpPr>
            <p:nvPr/>
          </p:nvSpPr>
          <p:spPr bwMode="auto">
            <a:xfrm>
              <a:off x="3656" y="317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5" name="Line 437"/>
            <p:cNvSpPr>
              <a:spLocks noChangeShapeType="1"/>
            </p:cNvSpPr>
            <p:nvPr/>
          </p:nvSpPr>
          <p:spPr bwMode="auto">
            <a:xfrm>
              <a:off x="3562" y="3319"/>
              <a:ext cx="102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6" name="Freeform 438"/>
            <p:cNvSpPr>
              <a:spLocks/>
            </p:cNvSpPr>
            <p:nvPr/>
          </p:nvSpPr>
          <p:spPr bwMode="auto">
            <a:xfrm>
              <a:off x="3656" y="328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827" name="Group 459"/>
          <p:cNvGrpSpPr>
            <a:grpSpLocks/>
          </p:cNvGrpSpPr>
          <p:nvPr/>
        </p:nvGrpSpPr>
        <p:grpSpPr bwMode="auto">
          <a:xfrm>
            <a:off x="7038976" y="4735514"/>
            <a:ext cx="481013" cy="1069975"/>
            <a:chOff x="3843" y="2855"/>
            <a:chExt cx="303" cy="674"/>
          </a:xfrm>
        </p:grpSpPr>
        <p:sp>
          <p:nvSpPr>
            <p:cNvPr id="58807" name="Rectangle 439"/>
            <p:cNvSpPr>
              <a:spLocks noChangeArrowheads="1"/>
            </p:cNvSpPr>
            <p:nvPr/>
          </p:nvSpPr>
          <p:spPr bwMode="auto">
            <a:xfrm>
              <a:off x="3846" y="3005"/>
              <a:ext cx="297" cy="5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08" name="Freeform 440"/>
            <p:cNvSpPr>
              <a:spLocks noEditPoints="1"/>
            </p:cNvSpPr>
            <p:nvPr/>
          </p:nvSpPr>
          <p:spPr bwMode="auto">
            <a:xfrm>
              <a:off x="3843" y="3002"/>
              <a:ext cx="303" cy="527"/>
            </a:xfrm>
            <a:custGeom>
              <a:avLst/>
              <a:gdLst>
                <a:gd name="T0" fmla="*/ 8 w 809"/>
                <a:gd name="T1" fmla="*/ 144 h 1406"/>
                <a:gd name="T2" fmla="*/ 8 w 809"/>
                <a:gd name="T3" fmla="*/ 16 h 1406"/>
                <a:gd name="T4" fmla="*/ 16 w 809"/>
                <a:gd name="T5" fmla="*/ 328 h 1406"/>
                <a:gd name="T6" fmla="*/ 0 w 809"/>
                <a:gd name="T7" fmla="*/ 216 h 1406"/>
                <a:gd name="T8" fmla="*/ 16 w 809"/>
                <a:gd name="T9" fmla="*/ 408 h 1406"/>
                <a:gd name="T10" fmla="*/ 0 w 809"/>
                <a:gd name="T11" fmla="*/ 520 h 1406"/>
                <a:gd name="T12" fmla="*/ 16 w 809"/>
                <a:gd name="T13" fmla="*/ 408 h 1406"/>
                <a:gd name="T14" fmla="*/ 8 w 809"/>
                <a:gd name="T15" fmla="*/ 720 h 1406"/>
                <a:gd name="T16" fmla="*/ 8 w 809"/>
                <a:gd name="T17" fmla="*/ 592 h 1406"/>
                <a:gd name="T18" fmla="*/ 16 w 809"/>
                <a:gd name="T19" fmla="*/ 904 h 1406"/>
                <a:gd name="T20" fmla="*/ 0 w 809"/>
                <a:gd name="T21" fmla="*/ 792 h 1406"/>
                <a:gd name="T22" fmla="*/ 16 w 809"/>
                <a:gd name="T23" fmla="*/ 984 h 1406"/>
                <a:gd name="T24" fmla="*/ 0 w 809"/>
                <a:gd name="T25" fmla="*/ 1096 h 1406"/>
                <a:gd name="T26" fmla="*/ 16 w 809"/>
                <a:gd name="T27" fmla="*/ 984 h 1406"/>
                <a:gd name="T28" fmla="*/ 8 w 809"/>
                <a:gd name="T29" fmla="*/ 1296 h 1406"/>
                <a:gd name="T30" fmla="*/ 8 w 809"/>
                <a:gd name="T31" fmla="*/ 1168 h 1406"/>
                <a:gd name="T32" fmla="*/ 16 w 809"/>
                <a:gd name="T33" fmla="*/ 1398 h 1406"/>
                <a:gd name="T34" fmla="*/ 98 w 809"/>
                <a:gd name="T35" fmla="*/ 1398 h 1406"/>
                <a:gd name="T36" fmla="*/ 0 w 809"/>
                <a:gd name="T37" fmla="*/ 1398 h 1406"/>
                <a:gd name="T38" fmla="*/ 16 w 809"/>
                <a:gd name="T39" fmla="*/ 1368 h 1406"/>
                <a:gd name="T40" fmla="*/ 290 w 809"/>
                <a:gd name="T41" fmla="*/ 1398 h 1406"/>
                <a:gd name="T42" fmla="*/ 162 w 809"/>
                <a:gd name="T43" fmla="*/ 1398 h 1406"/>
                <a:gd name="T44" fmla="*/ 474 w 809"/>
                <a:gd name="T45" fmla="*/ 1390 h 1406"/>
                <a:gd name="T46" fmla="*/ 362 w 809"/>
                <a:gd name="T47" fmla="*/ 1406 h 1406"/>
                <a:gd name="T48" fmla="*/ 554 w 809"/>
                <a:gd name="T49" fmla="*/ 1390 h 1406"/>
                <a:gd name="T50" fmla="*/ 666 w 809"/>
                <a:gd name="T51" fmla="*/ 1406 h 1406"/>
                <a:gd name="T52" fmla="*/ 554 w 809"/>
                <a:gd name="T53" fmla="*/ 1390 h 1406"/>
                <a:gd name="T54" fmla="*/ 793 w 809"/>
                <a:gd name="T55" fmla="*/ 1398 h 1406"/>
                <a:gd name="T56" fmla="*/ 809 w 809"/>
                <a:gd name="T57" fmla="*/ 1340 h 1406"/>
                <a:gd name="T58" fmla="*/ 746 w 809"/>
                <a:gd name="T59" fmla="*/ 1406 h 1406"/>
                <a:gd name="T60" fmla="*/ 793 w 809"/>
                <a:gd name="T61" fmla="*/ 1260 h 1406"/>
                <a:gd name="T62" fmla="*/ 809 w 809"/>
                <a:gd name="T63" fmla="*/ 1148 h 1406"/>
                <a:gd name="T64" fmla="*/ 793 w 809"/>
                <a:gd name="T65" fmla="*/ 1260 h 1406"/>
                <a:gd name="T66" fmla="*/ 801 w 809"/>
                <a:gd name="T67" fmla="*/ 948 h 1406"/>
                <a:gd name="T68" fmla="*/ 801 w 809"/>
                <a:gd name="T69" fmla="*/ 1076 h 1406"/>
                <a:gd name="T70" fmla="*/ 793 w 809"/>
                <a:gd name="T71" fmla="*/ 764 h 1406"/>
                <a:gd name="T72" fmla="*/ 809 w 809"/>
                <a:gd name="T73" fmla="*/ 876 h 1406"/>
                <a:gd name="T74" fmla="*/ 793 w 809"/>
                <a:gd name="T75" fmla="*/ 684 h 1406"/>
                <a:gd name="T76" fmla="*/ 809 w 809"/>
                <a:gd name="T77" fmla="*/ 572 h 1406"/>
                <a:gd name="T78" fmla="*/ 793 w 809"/>
                <a:gd name="T79" fmla="*/ 684 h 1406"/>
                <a:gd name="T80" fmla="*/ 801 w 809"/>
                <a:gd name="T81" fmla="*/ 372 h 1406"/>
                <a:gd name="T82" fmla="*/ 801 w 809"/>
                <a:gd name="T83" fmla="*/ 500 h 1406"/>
                <a:gd name="T84" fmla="*/ 793 w 809"/>
                <a:gd name="T85" fmla="*/ 188 h 1406"/>
                <a:gd name="T86" fmla="*/ 809 w 809"/>
                <a:gd name="T87" fmla="*/ 300 h 1406"/>
                <a:gd name="T88" fmla="*/ 793 w 809"/>
                <a:gd name="T89" fmla="*/ 108 h 1406"/>
                <a:gd name="T90" fmla="*/ 790 w 809"/>
                <a:gd name="T91" fmla="*/ 16 h 1406"/>
                <a:gd name="T92" fmla="*/ 801 w 809"/>
                <a:gd name="T93" fmla="*/ 0 h 1406"/>
                <a:gd name="T94" fmla="*/ 801 w 809"/>
                <a:gd name="T95" fmla="*/ 116 h 1406"/>
                <a:gd name="T96" fmla="*/ 598 w 809"/>
                <a:gd name="T97" fmla="*/ 16 h 1406"/>
                <a:gd name="T98" fmla="*/ 710 w 809"/>
                <a:gd name="T99" fmla="*/ 0 h 1406"/>
                <a:gd name="T100" fmla="*/ 518 w 809"/>
                <a:gd name="T101" fmla="*/ 16 h 1406"/>
                <a:gd name="T102" fmla="*/ 406 w 809"/>
                <a:gd name="T103" fmla="*/ 0 h 1406"/>
                <a:gd name="T104" fmla="*/ 518 w 809"/>
                <a:gd name="T105" fmla="*/ 16 h 1406"/>
                <a:gd name="T106" fmla="*/ 206 w 809"/>
                <a:gd name="T107" fmla="*/ 8 h 1406"/>
                <a:gd name="T108" fmla="*/ 334 w 809"/>
                <a:gd name="T109" fmla="*/ 8 h 1406"/>
                <a:gd name="T110" fmla="*/ 22 w 809"/>
                <a:gd name="T111" fmla="*/ 16 h 1406"/>
                <a:gd name="T112" fmla="*/ 134 w 809"/>
                <a:gd name="T113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2" y="144"/>
                    <a:pt x="8" y="144"/>
                  </a:cubicBezTo>
                  <a:cubicBezTo>
                    <a:pt x="3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3" y="16"/>
                    <a:pt x="8" y="16"/>
                  </a:cubicBezTo>
                  <a:cubicBezTo>
                    <a:pt x="12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2" y="336"/>
                    <a:pt x="8" y="336"/>
                  </a:cubicBezTo>
                  <a:cubicBezTo>
                    <a:pt x="3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3" y="208"/>
                    <a:pt x="8" y="208"/>
                  </a:cubicBezTo>
                  <a:cubicBezTo>
                    <a:pt x="12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2" y="528"/>
                    <a:pt x="8" y="528"/>
                  </a:cubicBezTo>
                  <a:cubicBezTo>
                    <a:pt x="3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3" y="400"/>
                    <a:pt x="8" y="400"/>
                  </a:cubicBezTo>
                  <a:cubicBezTo>
                    <a:pt x="12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2" y="720"/>
                    <a:pt x="8" y="720"/>
                  </a:cubicBezTo>
                  <a:cubicBezTo>
                    <a:pt x="3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3" y="592"/>
                    <a:pt x="8" y="592"/>
                  </a:cubicBezTo>
                  <a:cubicBezTo>
                    <a:pt x="12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2" y="912"/>
                    <a:pt x="8" y="912"/>
                  </a:cubicBezTo>
                  <a:cubicBezTo>
                    <a:pt x="3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3" y="784"/>
                    <a:pt x="8" y="784"/>
                  </a:cubicBezTo>
                  <a:cubicBezTo>
                    <a:pt x="12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2" y="1104"/>
                    <a:pt x="8" y="1104"/>
                  </a:cubicBezTo>
                  <a:cubicBezTo>
                    <a:pt x="3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3" y="976"/>
                    <a:pt x="8" y="976"/>
                  </a:cubicBezTo>
                  <a:cubicBezTo>
                    <a:pt x="12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2" y="1296"/>
                    <a:pt x="8" y="1296"/>
                  </a:cubicBezTo>
                  <a:cubicBezTo>
                    <a:pt x="3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3" y="1168"/>
                    <a:pt x="8" y="1168"/>
                  </a:cubicBezTo>
                  <a:cubicBezTo>
                    <a:pt x="12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4" y="1390"/>
                    <a:pt x="98" y="1393"/>
                    <a:pt x="98" y="1398"/>
                  </a:cubicBezTo>
                  <a:cubicBezTo>
                    <a:pt x="98" y="1402"/>
                    <a:pt x="94" y="1406"/>
                    <a:pt x="90" y="1406"/>
                  </a:cubicBezTo>
                  <a:lnTo>
                    <a:pt x="8" y="1406"/>
                  </a:lnTo>
                  <a:cubicBezTo>
                    <a:pt x="3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3" y="1360"/>
                    <a:pt x="8" y="1360"/>
                  </a:cubicBezTo>
                  <a:cubicBezTo>
                    <a:pt x="12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6" y="1390"/>
                    <a:pt x="290" y="1393"/>
                    <a:pt x="290" y="1398"/>
                  </a:cubicBezTo>
                  <a:cubicBezTo>
                    <a:pt x="290" y="1402"/>
                    <a:pt x="286" y="1406"/>
                    <a:pt x="282" y="1406"/>
                  </a:cubicBezTo>
                  <a:lnTo>
                    <a:pt x="170" y="1406"/>
                  </a:lnTo>
                  <a:cubicBezTo>
                    <a:pt x="165" y="1406"/>
                    <a:pt x="162" y="1402"/>
                    <a:pt x="162" y="1398"/>
                  </a:cubicBezTo>
                  <a:cubicBezTo>
                    <a:pt x="162" y="1393"/>
                    <a:pt x="165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8" y="1390"/>
                    <a:pt x="482" y="1393"/>
                    <a:pt x="482" y="1398"/>
                  </a:cubicBezTo>
                  <a:cubicBezTo>
                    <a:pt x="482" y="1402"/>
                    <a:pt x="478" y="1406"/>
                    <a:pt x="474" y="1406"/>
                  </a:cubicBezTo>
                  <a:lnTo>
                    <a:pt x="362" y="1406"/>
                  </a:lnTo>
                  <a:cubicBezTo>
                    <a:pt x="357" y="1406"/>
                    <a:pt x="354" y="1402"/>
                    <a:pt x="354" y="1398"/>
                  </a:cubicBezTo>
                  <a:cubicBezTo>
                    <a:pt x="354" y="1393"/>
                    <a:pt x="357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0" y="1390"/>
                    <a:pt x="674" y="1393"/>
                    <a:pt x="674" y="1398"/>
                  </a:cubicBezTo>
                  <a:cubicBezTo>
                    <a:pt x="674" y="1402"/>
                    <a:pt x="670" y="1406"/>
                    <a:pt x="666" y="1406"/>
                  </a:cubicBezTo>
                  <a:lnTo>
                    <a:pt x="554" y="1406"/>
                  </a:lnTo>
                  <a:cubicBezTo>
                    <a:pt x="549" y="1406"/>
                    <a:pt x="546" y="1402"/>
                    <a:pt x="546" y="1398"/>
                  </a:cubicBezTo>
                  <a:cubicBezTo>
                    <a:pt x="546" y="1393"/>
                    <a:pt x="549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6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1" y="1406"/>
                    <a:pt x="738" y="1402"/>
                    <a:pt x="738" y="1398"/>
                  </a:cubicBezTo>
                  <a:cubicBezTo>
                    <a:pt x="738" y="1393"/>
                    <a:pt x="741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6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6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6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6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6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6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6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6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6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6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6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6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5" y="16"/>
                    <a:pt x="782" y="12"/>
                    <a:pt x="782" y="8"/>
                  </a:cubicBezTo>
                  <a:cubicBezTo>
                    <a:pt x="782" y="3"/>
                    <a:pt x="785" y="0"/>
                    <a:pt x="790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6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3" y="16"/>
                    <a:pt x="590" y="12"/>
                    <a:pt x="590" y="8"/>
                  </a:cubicBezTo>
                  <a:cubicBezTo>
                    <a:pt x="590" y="3"/>
                    <a:pt x="593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1" y="16"/>
                    <a:pt x="398" y="12"/>
                    <a:pt x="398" y="8"/>
                  </a:cubicBezTo>
                  <a:cubicBezTo>
                    <a:pt x="398" y="3"/>
                    <a:pt x="401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09" y="16"/>
                    <a:pt x="206" y="12"/>
                    <a:pt x="206" y="8"/>
                  </a:cubicBezTo>
                  <a:cubicBezTo>
                    <a:pt x="206" y="3"/>
                    <a:pt x="209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7" y="16"/>
                    <a:pt x="14" y="12"/>
                    <a:pt x="14" y="8"/>
                  </a:cubicBezTo>
                  <a:cubicBezTo>
                    <a:pt x="14" y="3"/>
                    <a:pt x="17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09" name="Rectangle 441"/>
            <p:cNvSpPr>
              <a:spLocks noChangeArrowheads="1"/>
            </p:cNvSpPr>
            <p:nvPr/>
          </p:nvSpPr>
          <p:spPr bwMode="auto">
            <a:xfrm>
              <a:off x="3957" y="2855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58810" name="Line 442"/>
            <p:cNvSpPr>
              <a:spLocks noChangeShapeType="1"/>
            </p:cNvSpPr>
            <p:nvPr/>
          </p:nvSpPr>
          <p:spPr bwMode="auto">
            <a:xfrm>
              <a:off x="3920" y="3079"/>
              <a:ext cx="101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11" name="Freeform 443"/>
            <p:cNvSpPr>
              <a:spLocks/>
            </p:cNvSpPr>
            <p:nvPr/>
          </p:nvSpPr>
          <p:spPr bwMode="auto">
            <a:xfrm>
              <a:off x="4014" y="304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12" name="Line 444"/>
            <p:cNvSpPr>
              <a:spLocks noChangeShapeType="1"/>
            </p:cNvSpPr>
            <p:nvPr/>
          </p:nvSpPr>
          <p:spPr bwMode="auto">
            <a:xfrm>
              <a:off x="3914" y="3432"/>
              <a:ext cx="101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13" name="Freeform 445"/>
            <p:cNvSpPr>
              <a:spLocks/>
            </p:cNvSpPr>
            <p:nvPr/>
          </p:nvSpPr>
          <p:spPr bwMode="auto">
            <a:xfrm>
              <a:off x="4008" y="3401"/>
              <a:ext cx="92" cy="62"/>
            </a:xfrm>
            <a:custGeom>
              <a:avLst/>
              <a:gdLst>
                <a:gd name="T0" fmla="*/ 0 w 92"/>
                <a:gd name="T1" fmla="*/ 0 h 62"/>
                <a:gd name="T2" fmla="*/ 92 w 92"/>
                <a:gd name="T3" fmla="*/ 31 h 62"/>
                <a:gd name="T4" fmla="*/ 0 w 92"/>
                <a:gd name="T5" fmla="*/ 62 h 62"/>
                <a:gd name="T6" fmla="*/ 0 w 92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2">
                  <a:moveTo>
                    <a:pt x="0" y="0"/>
                  </a:moveTo>
                  <a:lnTo>
                    <a:pt x="92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14" name="Line 446"/>
            <p:cNvSpPr>
              <a:spLocks noChangeShapeType="1"/>
            </p:cNvSpPr>
            <p:nvPr/>
          </p:nvSpPr>
          <p:spPr bwMode="auto">
            <a:xfrm>
              <a:off x="3914" y="3206"/>
              <a:ext cx="101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15" name="Freeform 447"/>
            <p:cNvSpPr>
              <a:spLocks/>
            </p:cNvSpPr>
            <p:nvPr/>
          </p:nvSpPr>
          <p:spPr bwMode="auto">
            <a:xfrm>
              <a:off x="4008" y="317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16" name="Line 448"/>
            <p:cNvSpPr>
              <a:spLocks noChangeShapeType="1"/>
            </p:cNvSpPr>
            <p:nvPr/>
          </p:nvSpPr>
          <p:spPr bwMode="auto">
            <a:xfrm>
              <a:off x="3914" y="3319"/>
              <a:ext cx="101" cy="0"/>
            </a:xfrm>
            <a:prstGeom prst="line">
              <a:avLst/>
            </a:prstGeom>
            <a:noFill/>
            <a:ln w="15875" cap="rnd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17" name="Freeform 449"/>
            <p:cNvSpPr>
              <a:spLocks/>
            </p:cNvSpPr>
            <p:nvPr/>
          </p:nvSpPr>
          <p:spPr bwMode="auto">
            <a:xfrm>
              <a:off x="4008" y="3289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828" name="Group 460"/>
          <p:cNvGrpSpPr>
            <a:grpSpLocks/>
          </p:cNvGrpSpPr>
          <p:nvPr/>
        </p:nvGrpSpPr>
        <p:grpSpPr bwMode="auto">
          <a:xfrm>
            <a:off x="2974976" y="5360989"/>
            <a:ext cx="6429375" cy="777875"/>
            <a:chOff x="983" y="3228"/>
            <a:chExt cx="4050" cy="490"/>
          </a:xfrm>
        </p:grpSpPr>
        <p:sp>
          <p:nvSpPr>
            <p:cNvPr id="58728" name="Freeform 360"/>
            <p:cNvSpPr>
              <a:spLocks/>
            </p:cNvSpPr>
            <p:nvPr/>
          </p:nvSpPr>
          <p:spPr bwMode="auto">
            <a:xfrm>
              <a:off x="983" y="3569"/>
              <a:ext cx="3630" cy="149"/>
            </a:xfrm>
            <a:custGeom>
              <a:avLst/>
              <a:gdLst>
                <a:gd name="T0" fmla="*/ 3630 w 3630"/>
                <a:gd name="T1" fmla="*/ 74 h 149"/>
                <a:gd name="T2" fmla="*/ 3555 w 3630"/>
                <a:gd name="T3" fmla="*/ 0 h 149"/>
                <a:gd name="T4" fmla="*/ 3555 w 3630"/>
                <a:gd name="T5" fmla="*/ 49 h 149"/>
                <a:gd name="T6" fmla="*/ 0 w 3630"/>
                <a:gd name="T7" fmla="*/ 49 h 149"/>
                <a:gd name="T8" fmla="*/ 0 w 3630"/>
                <a:gd name="T9" fmla="*/ 100 h 149"/>
                <a:gd name="T10" fmla="*/ 3555 w 3630"/>
                <a:gd name="T11" fmla="*/ 100 h 149"/>
                <a:gd name="T12" fmla="*/ 3555 w 3630"/>
                <a:gd name="T13" fmla="*/ 149 h 149"/>
                <a:gd name="T14" fmla="*/ 3630 w 3630"/>
                <a:gd name="T15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30" h="149">
                  <a:moveTo>
                    <a:pt x="3630" y="74"/>
                  </a:moveTo>
                  <a:lnTo>
                    <a:pt x="3555" y="0"/>
                  </a:lnTo>
                  <a:lnTo>
                    <a:pt x="3555" y="49"/>
                  </a:lnTo>
                  <a:lnTo>
                    <a:pt x="0" y="49"/>
                  </a:lnTo>
                  <a:lnTo>
                    <a:pt x="0" y="100"/>
                  </a:lnTo>
                  <a:lnTo>
                    <a:pt x="3555" y="100"/>
                  </a:lnTo>
                  <a:lnTo>
                    <a:pt x="3555" y="149"/>
                  </a:lnTo>
                  <a:lnTo>
                    <a:pt x="3630" y="74"/>
                  </a:lnTo>
                  <a:close/>
                </a:path>
              </a:pathLst>
            </a:custGeom>
            <a:solidFill>
              <a:srgbClr val="CCFFCC"/>
            </a:solidFill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29" name="Rectangle 361"/>
            <p:cNvSpPr>
              <a:spLocks noChangeArrowheads="1"/>
            </p:cNvSpPr>
            <p:nvPr/>
          </p:nvSpPr>
          <p:spPr bwMode="auto">
            <a:xfrm>
              <a:off x="4671" y="3539"/>
              <a:ext cx="3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</a:rPr>
                <a:t>Time</a:t>
              </a:r>
              <a:endParaRPr lang="en-US" altLang="en-US"/>
            </a:p>
          </p:txBody>
        </p:sp>
        <p:sp>
          <p:nvSpPr>
            <p:cNvPr id="58818" name="Freeform 450"/>
            <p:cNvSpPr>
              <a:spLocks noEditPoints="1"/>
            </p:cNvSpPr>
            <p:nvPr/>
          </p:nvSpPr>
          <p:spPr bwMode="auto">
            <a:xfrm>
              <a:off x="1014" y="3228"/>
              <a:ext cx="330" cy="33"/>
            </a:xfrm>
            <a:custGeom>
              <a:avLst/>
              <a:gdLst>
                <a:gd name="T0" fmla="*/ 44 w 882"/>
                <a:gd name="T1" fmla="*/ 0 h 88"/>
                <a:gd name="T2" fmla="*/ 44 w 882"/>
                <a:gd name="T3" fmla="*/ 0 h 88"/>
                <a:gd name="T4" fmla="*/ 88 w 882"/>
                <a:gd name="T5" fmla="*/ 44 h 88"/>
                <a:gd name="T6" fmla="*/ 44 w 882"/>
                <a:gd name="T7" fmla="*/ 88 h 88"/>
                <a:gd name="T8" fmla="*/ 44 w 882"/>
                <a:gd name="T9" fmla="*/ 88 h 88"/>
                <a:gd name="T10" fmla="*/ 0 w 882"/>
                <a:gd name="T11" fmla="*/ 44 h 88"/>
                <a:gd name="T12" fmla="*/ 44 w 882"/>
                <a:gd name="T13" fmla="*/ 0 h 88"/>
                <a:gd name="T14" fmla="*/ 309 w 882"/>
                <a:gd name="T15" fmla="*/ 0 h 88"/>
                <a:gd name="T16" fmla="*/ 309 w 882"/>
                <a:gd name="T17" fmla="*/ 0 h 88"/>
                <a:gd name="T18" fmla="*/ 353 w 882"/>
                <a:gd name="T19" fmla="*/ 44 h 88"/>
                <a:gd name="T20" fmla="*/ 309 w 882"/>
                <a:gd name="T21" fmla="*/ 88 h 88"/>
                <a:gd name="T22" fmla="*/ 309 w 882"/>
                <a:gd name="T23" fmla="*/ 88 h 88"/>
                <a:gd name="T24" fmla="*/ 265 w 882"/>
                <a:gd name="T25" fmla="*/ 44 h 88"/>
                <a:gd name="T26" fmla="*/ 309 w 882"/>
                <a:gd name="T27" fmla="*/ 0 h 88"/>
                <a:gd name="T28" fmla="*/ 573 w 882"/>
                <a:gd name="T29" fmla="*/ 0 h 88"/>
                <a:gd name="T30" fmla="*/ 573 w 882"/>
                <a:gd name="T31" fmla="*/ 0 h 88"/>
                <a:gd name="T32" fmla="*/ 617 w 882"/>
                <a:gd name="T33" fmla="*/ 44 h 88"/>
                <a:gd name="T34" fmla="*/ 573 w 882"/>
                <a:gd name="T35" fmla="*/ 88 h 88"/>
                <a:gd name="T36" fmla="*/ 573 w 882"/>
                <a:gd name="T37" fmla="*/ 88 h 88"/>
                <a:gd name="T38" fmla="*/ 529 w 882"/>
                <a:gd name="T39" fmla="*/ 44 h 88"/>
                <a:gd name="T40" fmla="*/ 573 w 882"/>
                <a:gd name="T41" fmla="*/ 0 h 88"/>
                <a:gd name="T42" fmla="*/ 838 w 882"/>
                <a:gd name="T43" fmla="*/ 0 h 88"/>
                <a:gd name="T44" fmla="*/ 838 w 882"/>
                <a:gd name="T45" fmla="*/ 0 h 88"/>
                <a:gd name="T46" fmla="*/ 882 w 882"/>
                <a:gd name="T47" fmla="*/ 44 h 88"/>
                <a:gd name="T48" fmla="*/ 838 w 882"/>
                <a:gd name="T49" fmla="*/ 88 h 88"/>
                <a:gd name="T50" fmla="*/ 838 w 882"/>
                <a:gd name="T51" fmla="*/ 88 h 88"/>
                <a:gd name="T52" fmla="*/ 794 w 882"/>
                <a:gd name="T53" fmla="*/ 44 h 88"/>
                <a:gd name="T54" fmla="*/ 838 w 882"/>
                <a:gd name="T5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2" h="88">
                  <a:moveTo>
                    <a:pt x="44" y="0"/>
                  </a:moveTo>
                  <a:lnTo>
                    <a:pt x="44" y="0"/>
                  </a:lnTo>
                  <a:cubicBezTo>
                    <a:pt x="69" y="0"/>
                    <a:pt x="88" y="20"/>
                    <a:pt x="88" y="44"/>
                  </a:cubicBezTo>
                  <a:cubicBezTo>
                    <a:pt x="88" y="68"/>
                    <a:pt x="69" y="88"/>
                    <a:pt x="44" y="88"/>
                  </a:cubicBezTo>
                  <a:lnTo>
                    <a:pt x="44" y="88"/>
                  </a:ln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lose/>
                  <a:moveTo>
                    <a:pt x="309" y="0"/>
                  </a:moveTo>
                  <a:lnTo>
                    <a:pt x="309" y="0"/>
                  </a:lnTo>
                  <a:cubicBezTo>
                    <a:pt x="333" y="0"/>
                    <a:pt x="353" y="20"/>
                    <a:pt x="353" y="44"/>
                  </a:cubicBezTo>
                  <a:cubicBezTo>
                    <a:pt x="353" y="68"/>
                    <a:pt x="333" y="88"/>
                    <a:pt x="309" y="88"/>
                  </a:cubicBezTo>
                  <a:lnTo>
                    <a:pt x="309" y="88"/>
                  </a:lnTo>
                  <a:cubicBezTo>
                    <a:pt x="284" y="88"/>
                    <a:pt x="265" y="68"/>
                    <a:pt x="265" y="44"/>
                  </a:cubicBezTo>
                  <a:cubicBezTo>
                    <a:pt x="265" y="20"/>
                    <a:pt x="284" y="0"/>
                    <a:pt x="309" y="0"/>
                  </a:cubicBezTo>
                  <a:close/>
                  <a:moveTo>
                    <a:pt x="573" y="0"/>
                  </a:moveTo>
                  <a:lnTo>
                    <a:pt x="573" y="0"/>
                  </a:lnTo>
                  <a:cubicBezTo>
                    <a:pt x="598" y="0"/>
                    <a:pt x="617" y="20"/>
                    <a:pt x="617" y="44"/>
                  </a:cubicBezTo>
                  <a:cubicBezTo>
                    <a:pt x="617" y="68"/>
                    <a:pt x="598" y="88"/>
                    <a:pt x="573" y="88"/>
                  </a:cubicBezTo>
                  <a:lnTo>
                    <a:pt x="573" y="88"/>
                  </a:lnTo>
                  <a:cubicBezTo>
                    <a:pt x="549" y="88"/>
                    <a:pt x="529" y="68"/>
                    <a:pt x="529" y="44"/>
                  </a:cubicBezTo>
                  <a:cubicBezTo>
                    <a:pt x="529" y="20"/>
                    <a:pt x="549" y="0"/>
                    <a:pt x="573" y="0"/>
                  </a:cubicBezTo>
                  <a:close/>
                  <a:moveTo>
                    <a:pt x="838" y="0"/>
                  </a:moveTo>
                  <a:lnTo>
                    <a:pt x="838" y="0"/>
                  </a:lnTo>
                  <a:cubicBezTo>
                    <a:pt x="862" y="0"/>
                    <a:pt x="882" y="20"/>
                    <a:pt x="882" y="44"/>
                  </a:cubicBezTo>
                  <a:cubicBezTo>
                    <a:pt x="882" y="68"/>
                    <a:pt x="862" y="88"/>
                    <a:pt x="838" y="88"/>
                  </a:cubicBezTo>
                  <a:lnTo>
                    <a:pt x="838" y="88"/>
                  </a:lnTo>
                  <a:cubicBezTo>
                    <a:pt x="813" y="88"/>
                    <a:pt x="794" y="68"/>
                    <a:pt x="794" y="44"/>
                  </a:cubicBezTo>
                  <a:cubicBezTo>
                    <a:pt x="794" y="20"/>
                    <a:pt x="813" y="0"/>
                    <a:pt x="8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830" name="Rectangle 462"/>
          <p:cNvSpPr>
            <a:spLocks noChangeArrowheads="1"/>
          </p:cNvSpPr>
          <p:nvPr/>
        </p:nvSpPr>
        <p:spPr bwMode="auto">
          <a:xfrm>
            <a:off x="3676651" y="4695826"/>
            <a:ext cx="538163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31" name="Rectangle 463"/>
          <p:cNvSpPr>
            <a:spLocks noChangeArrowheads="1"/>
          </p:cNvSpPr>
          <p:nvPr/>
        </p:nvSpPr>
        <p:spPr bwMode="auto">
          <a:xfrm>
            <a:off x="4252913" y="4695826"/>
            <a:ext cx="538162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32" name="Rectangle 464"/>
          <p:cNvSpPr>
            <a:spLocks noChangeArrowheads="1"/>
          </p:cNvSpPr>
          <p:nvPr/>
        </p:nvSpPr>
        <p:spPr bwMode="auto">
          <a:xfrm>
            <a:off x="4789488" y="4695826"/>
            <a:ext cx="538162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33" name="Rectangle 465"/>
          <p:cNvSpPr>
            <a:spLocks noChangeArrowheads="1"/>
          </p:cNvSpPr>
          <p:nvPr/>
        </p:nvSpPr>
        <p:spPr bwMode="auto">
          <a:xfrm>
            <a:off x="5365751" y="4695826"/>
            <a:ext cx="538163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34" name="Rectangle 466"/>
          <p:cNvSpPr>
            <a:spLocks noChangeArrowheads="1"/>
          </p:cNvSpPr>
          <p:nvPr/>
        </p:nvSpPr>
        <p:spPr bwMode="auto">
          <a:xfrm>
            <a:off x="5903913" y="4695826"/>
            <a:ext cx="538162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836" name="Rectangle 468"/>
          <p:cNvSpPr>
            <a:spLocks noChangeArrowheads="1"/>
          </p:cNvSpPr>
          <p:nvPr/>
        </p:nvSpPr>
        <p:spPr bwMode="auto">
          <a:xfrm>
            <a:off x="6442076" y="4695826"/>
            <a:ext cx="538163" cy="1152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842" name="Group 474"/>
          <p:cNvGrpSpPr>
            <a:grpSpLocks/>
          </p:cNvGrpSpPr>
          <p:nvPr/>
        </p:nvGrpSpPr>
        <p:grpSpPr bwMode="auto">
          <a:xfrm>
            <a:off x="4826000" y="4735514"/>
            <a:ext cx="482600" cy="1069975"/>
            <a:chOff x="2080" y="2983"/>
            <a:chExt cx="304" cy="674"/>
          </a:xfrm>
        </p:grpSpPr>
        <p:sp>
          <p:nvSpPr>
            <p:cNvPr id="58752" name="Rectangle 384"/>
            <p:cNvSpPr>
              <a:spLocks noChangeArrowheads="1"/>
            </p:cNvSpPr>
            <p:nvPr/>
          </p:nvSpPr>
          <p:spPr bwMode="auto">
            <a:xfrm>
              <a:off x="2083" y="3133"/>
              <a:ext cx="298" cy="5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53" name="Freeform 385"/>
            <p:cNvSpPr>
              <a:spLocks noEditPoints="1"/>
            </p:cNvSpPr>
            <p:nvPr/>
          </p:nvSpPr>
          <p:spPr bwMode="auto">
            <a:xfrm>
              <a:off x="2080" y="3130"/>
              <a:ext cx="304" cy="527"/>
            </a:xfrm>
            <a:custGeom>
              <a:avLst/>
              <a:gdLst>
                <a:gd name="T0" fmla="*/ 8 w 809"/>
                <a:gd name="T1" fmla="*/ 144 h 1406"/>
                <a:gd name="T2" fmla="*/ 8 w 809"/>
                <a:gd name="T3" fmla="*/ 16 h 1406"/>
                <a:gd name="T4" fmla="*/ 16 w 809"/>
                <a:gd name="T5" fmla="*/ 328 h 1406"/>
                <a:gd name="T6" fmla="*/ 0 w 809"/>
                <a:gd name="T7" fmla="*/ 216 h 1406"/>
                <a:gd name="T8" fmla="*/ 16 w 809"/>
                <a:gd name="T9" fmla="*/ 408 h 1406"/>
                <a:gd name="T10" fmla="*/ 0 w 809"/>
                <a:gd name="T11" fmla="*/ 520 h 1406"/>
                <a:gd name="T12" fmla="*/ 16 w 809"/>
                <a:gd name="T13" fmla="*/ 408 h 1406"/>
                <a:gd name="T14" fmla="*/ 8 w 809"/>
                <a:gd name="T15" fmla="*/ 720 h 1406"/>
                <a:gd name="T16" fmla="*/ 8 w 809"/>
                <a:gd name="T17" fmla="*/ 592 h 1406"/>
                <a:gd name="T18" fmla="*/ 16 w 809"/>
                <a:gd name="T19" fmla="*/ 904 h 1406"/>
                <a:gd name="T20" fmla="*/ 0 w 809"/>
                <a:gd name="T21" fmla="*/ 792 h 1406"/>
                <a:gd name="T22" fmla="*/ 16 w 809"/>
                <a:gd name="T23" fmla="*/ 984 h 1406"/>
                <a:gd name="T24" fmla="*/ 0 w 809"/>
                <a:gd name="T25" fmla="*/ 1096 h 1406"/>
                <a:gd name="T26" fmla="*/ 16 w 809"/>
                <a:gd name="T27" fmla="*/ 984 h 1406"/>
                <a:gd name="T28" fmla="*/ 8 w 809"/>
                <a:gd name="T29" fmla="*/ 1296 h 1406"/>
                <a:gd name="T30" fmla="*/ 8 w 809"/>
                <a:gd name="T31" fmla="*/ 1168 h 1406"/>
                <a:gd name="T32" fmla="*/ 16 w 809"/>
                <a:gd name="T33" fmla="*/ 1398 h 1406"/>
                <a:gd name="T34" fmla="*/ 98 w 809"/>
                <a:gd name="T35" fmla="*/ 1398 h 1406"/>
                <a:gd name="T36" fmla="*/ 0 w 809"/>
                <a:gd name="T37" fmla="*/ 1398 h 1406"/>
                <a:gd name="T38" fmla="*/ 16 w 809"/>
                <a:gd name="T39" fmla="*/ 1368 h 1406"/>
                <a:gd name="T40" fmla="*/ 290 w 809"/>
                <a:gd name="T41" fmla="*/ 1398 h 1406"/>
                <a:gd name="T42" fmla="*/ 162 w 809"/>
                <a:gd name="T43" fmla="*/ 1398 h 1406"/>
                <a:gd name="T44" fmla="*/ 474 w 809"/>
                <a:gd name="T45" fmla="*/ 1390 h 1406"/>
                <a:gd name="T46" fmla="*/ 362 w 809"/>
                <a:gd name="T47" fmla="*/ 1406 h 1406"/>
                <a:gd name="T48" fmla="*/ 554 w 809"/>
                <a:gd name="T49" fmla="*/ 1390 h 1406"/>
                <a:gd name="T50" fmla="*/ 666 w 809"/>
                <a:gd name="T51" fmla="*/ 1406 h 1406"/>
                <a:gd name="T52" fmla="*/ 554 w 809"/>
                <a:gd name="T53" fmla="*/ 1390 h 1406"/>
                <a:gd name="T54" fmla="*/ 793 w 809"/>
                <a:gd name="T55" fmla="*/ 1398 h 1406"/>
                <a:gd name="T56" fmla="*/ 809 w 809"/>
                <a:gd name="T57" fmla="*/ 1340 h 1406"/>
                <a:gd name="T58" fmla="*/ 746 w 809"/>
                <a:gd name="T59" fmla="*/ 1406 h 1406"/>
                <a:gd name="T60" fmla="*/ 793 w 809"/>
                <a:gd name="T61" fmla="*/ 1260 h 1406"/>
                <a:gd name="T62" fmla="*/ 809 w 809"/>
                <a:gd name="T63" fmla="*/ 1148 h 1406"/>
                <a:gd name="T64" fmla="*/ 793 w 809"/>
                <a:gd name="T65" fmla="*/ 1260 h 1406"/>
                <a:gd name="T66" fmla="*/ 801 w 809"/>
                <a:gd name="T67" fmla="*/ 948 h 1406"/>
                <a:gd name="T68" fmla="*/ 801 w 809"/>
                <a:gd name="T69" fmla="*/ 1076 h 1406"/>
                <a:gd name="T70" fmla="*/ 793 w 809"/>
                <a:gd name="T71" fmla="*/ 764 h 1406"/>
                <a:gd name="T72" fmla="*/ 809 w 809"/>
                <a:gd name="T73" fmla="*/ 876 h 1406"/>
                <a:gd name="T74" fmla="*/ 793 w 809"/>
                <a:gd name="T75" fmla="*/ 684 h 1406"/>
                <a:gd name="T76" fmla="*/ 809 w 809"/>
                <a:gd name="T77" fmla="*/ 572 h 1406"/>
                <a:gd name="T78" fmla="*/ 793 w 809"/>
                <a:gd name="T79" fmla="*/ 684 h 1406"/>
                <a:gd name="T80" fmla="*/ 801 w 809"/>
                <a:gd name="T81" fmla="*/ 372 h 1406"/>
                <a:gd name="T82" fmla="*/ 801 w 809"/>
                <a:gd name="T83" fmla="*/ 500 h 1406"/>
                <a:gd name="T84" fmla="*/ 793 w 809"/>
                <a:gd name="T85" fmla="*/ 188 h 1406"/>
                <a:gd name="T86" fmla="*/ 809 w 809"/>
                <a:gd name="T87" fmla="*/ 300 h 1406"/>
                <a:gd name="T88" fmla="*/ 793 w 809"/>
                <a:gd name="T89" fmla="*/ 108 h 1406"/>
                <a:gd name="T90" fmla="*/ 790 w 809"/>
                <a:gd name="T91" fmla="*/ 16 h 1406"/>
                <a:gd name="T92" fmla="*/ 801 w 809"/>
                <a:gd name="T93" fmla="*/ 0 h 1406"/>
                <a:gd name="T94" fmla="*/ 801 w 809"/>
                <a:gd name="T95" fmla="*/ 116 h 1406"/>
                <a:gd name="T96" fmla="*/ 598 w 809"/>
                <a:gd name="T97" fmla="*/ 16 h 1406"/>
                <a:gd name="T98" fmla="*/ 710 w 809"/>
                <a:gd name="T99" fmla="*/ 0 h 1406"/>
                <a:gd name="T100" fmla="*/ 518 w 809"/>
                <a:gd name="T101" fmla="*/ 16 h 1406"/>
                <a:gd name="T102" fmla="*/ 406 w 809"/>
                <a:gd name="T103" fmla="*/ 0 h 1406"/>
                <a:gd name="T104" fmla="*/ 518 w 809"/>
                <a:gd name="T105" fmla="*/ 16 h 1406"/>
                <a:gd name="T106" fmla="*/ 206 w 809"/>
                <a:gd name="T107" fmla="*/ 8 h 1406"/>
                <a:gd name="T108" fmla="*/ 334 w 809"/>
                <a:gd name="T109" fmla="*/ 8 h 1406"/>
                <a:gd name="T110" fmla="*/ 22 w 809"/>
                <a:gd name="T111" fmla="*/ 16 h 1406"/>
                <a:gd name="T112" fmla="*/ 134 w 809"/>
                <a:gd name="T113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2" y="144"/>
                    <a:pt x="8" y="144"/>
                  </a:cubicBezTo>
                  <a:cubicBezTo>
                    <a:pt x="3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3" y="16"/>
                    <a:pt x="8" y="16"/>
                  </a:cubicBezTo>
                  <a:cubicBezTo>
                    <a:pt x="12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2" y="336"/>
                    <a:pt x="8" y="336"/>
                  </a:cubicBezTo>
                  <a:cubicBezTo>
                    <a:pt x="3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3" y="208"/>
                    <a:pt x="8" y="208"/>
                  </a:cubicBezTo>
                  <a:cubicBezTo>
                    <a:pt x="12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2" y="528"/>
                    <a:pt x="8" y="528"/>
                  </a:cubicBezTo>
                  <a:cubicBezTo>
                    <a:pt x="3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3" y="400"/>
                    <a:pt x="8" y="400"/>
                  </a:cubicBezTo>
                  <a:cubicBezTo>
                    <a:pt x="12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2" y="720"/>
                    <a:pt x="8" y="720"/>
                  </a:cubicBezTo>
                  <a:cubicBezTo>
                    <a:pt x="3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3" y="592"/>
                    <a:pt x="8" y="592"/>
                  </a:cubicBezTo>
                  <a:cubicBezTo>
                    <a:pt x="12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2" y="912"/>
                    <a:pt x="8" y="912"/>
                  </a:cubicBezTo>
                  <a:cubicBezTo>
                    <a:pt x="3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3" y="784"/>
                    <a:pt x="8" y="784"/>
                  </a:cubicBezTo>
                  <a:cubicBezTo>
                    <a:pt x="12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2" y="1104"/>
                    <a:pt x="8" y="1104"/>
                  </a:cubicBezTo>
                  <a:cubicBezTo>
                    <a:pt x="3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3" y="976"/>
                    <a:pt x="8" y="976"/>
                  </a:cubicBezTo>
                  <a:cubicBezTo>
                    <a:pt x="12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2" y="1296"/>
                    <a:pt x="8" y="1296"/>
                  </a:cubicBezTo>
                  <a:cubicBezTo>
                    <a:pt x="3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3" y="1168"/>
                    <a:pt x="8" y="1168"/>
                  </a:cubicBezTo>
                  <a:cubicBezTo>
                    <a:pt x="12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4" y="1390"/>
                    <a:pt x="98" y="1393"/>
                    <a:pt x="98" y="1398"/>
                  </a:cubicBezTo>
                  <a:cubicBezTo>
                    <a:pt x="98" y="1402"/>
                    <a:pt x="94" y="1406"/>
                    <a:pt x="90" y="1406"/>
                  </a:cubicBezTo>
                  <a:lnTo>
                    <a:pt x="8" y="1406"/>
                  </a:lnTo>
                  <a:cubicBezTo>
                    <a:pt x="3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3" y="1360"/>
                    <a:pt x="8" y="1360"/>
                  </a:cubicBezTo>
                  <a:cubicBezTo>
                    <a:pt x="12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6" y="1390"/>
                    <a:pt x="290" y="1393"/>
                    <a:pt x="290" y="1398"/>
                  </a:cubicBezTo>
                  <a:cubicBezTo>
                    <a:pt x="290" y="1402"/>
                    <a:pt x="286" y="1406"/>
                    <a:pt x="282" y="1406"/>
                  </a:cubicBezTo>
                  <a:lnTo>
                    <a:pt x="170" y="1406"/>
                  </a:lnTo>
                  <a:cubicBezTo>
                    <a:pt x="165" y="1406"/>
                    <a:pt x="162" y="1402"/>
                    <a:pt x="162" y="1398"/>
                  </a:cubicBezTo>
                  <a:cubicBezTo>
                    <a:pt x="162" y="1393"/>
                    <a:pt x="165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8" y="1390"/>
                    <a:pt x="482" y="1393"/>
                    <a:pt x="482" y="1398"/>
                  </a:cubicBezTo>
                  <a:cubicBezTo>
                    <a:pt x="482" y="1402"/>
                    <a:pt x="478" y="1406"/>
                    <a:pt x="474" y="1406"/>
                  </a:cubicBezTo>
                  <a:lnTo>
                    <a:pt x="362" y="1406"/>
                  </a:lnTo>
                  <a:cubicBezTo>
                    <a:pt x="357" y="1406"/>
                    <a:pt x="354" y="1402"/>
                    <a:pt x="354" y="1398"/>
                  </a:cubicBezTo>
                  <a:cubicBezTo>
                    <a:pt x="354" y="1393"/>
                    <a:pt x="357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0" y="1390"/>
                    <a:pt x="674" y="1393"/>
                    <a:pt x="674" y="1398"/>
                  </a:cubicBezTo>
                  <a:cubicBezTo>
                    <a:pt x="674" y="1402"/>
                    <a:pt x="670" y="1406"/>
                    <a:pt x="666" y="1406"/>
                  </a:cubicBezTo>
                  <a:lnTo>
                    <a:pt x="554" y="1406"/>
                  </a:lnTo>
                  <a:cubicBezTo>
                    <a:pt x="549" y="1406"/>
                    <a:pt x="546" y="1402"/>
                    <a:pt x="546" y="1398"/>
                  </a:cubicBezTo>
                  <a:cubicBezTo>
                    <a:pt x="546" y="1393"/>
                    <a:pt x="549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6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1" y="1406"/>
                    <a:pt x="738" y="1402"/>
                    <a:pt x="738" y="1398"/>
                  </a:cubicBezTo>
                  <a:cubicBezTo>
                    <a:pt x="738" y="1393"/>
                    <a:pt x="741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6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6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6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6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6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6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6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6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6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6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6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6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5" y="16"/>
                    <a:pt x="782" y="12"/>
                    <a:pt x="782" y="8"/>
                  </a:cubicBezTo>
                  <a:cubicBezTo>
                    <a:pt x="782" y="3"/>
                    <a:pt x="785" y="0"/>
                    <a:pt x="790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6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3" y="16"/>
                    <a:pt x="590" y="12"/>
                    <a:pt x="590" y="8"/>
                  </a:cubicBezTo>
                  <a:cubicBezTo>
                    <a:pt x="590" y="3"/>
                    <a:pt x="593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1" y="16"/>
                    <a:pt x="398" y="12"/>
                    <a:pt x="398" y="8"/>
                  </a:cubicBezTo>
                  <a:cubicBezTo>
                    <a:pt x="398" y="3"/>
                    <a:pt x="401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09" y="16"/>
                    <a:pt x="206" y="12"/>
                    <a:pt x="206" y="8"/>
                  </a:cubicBezTo>
                  <a:cubicBezTo>
                    <a:pt x="206" y="3"/>
                    <a:pt x="209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7" y="16"/>
                    <a:pt x="14" y="12"/>
                    <a:pt x="14" y="8"/>
                  </a:cubicBezTo>
                  <a:cubicBezTo>
                    <a:pt x="14" y="3"/>
                    <a:pt x="17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54" name="Rectangle 386"/>
            <p:cNvSpPr>
              <a:spLocks noChangeArrowheads="1"/>
            </p:cNvSpPr>
            <p:nvPr/>
          </p:nvSpPr>
          <p:spPr bwMode="auto">
            <a:xfrm>
              <a:off x="2193" y="2983"/>
              <a:ext cx="6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58755" name="Line 387"/>
            <p:cNvSpPr>
              <a:spLocks noChangeShapeType="1"/>
            </p:cNvSpPr>
            <p:nvPr/>
          </p:nvSpPr>
          <p:spPr bwMode="auto">
            <a:xfrm>
              <a:off x="2158" y="3207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56" name="Freeform 388"/>
            <p:cNvSpPr>
              <a:spLocks/>
            </p:cNvSpPr>
            <p:nvPr/>
          </p:nvSpPr>
          <p:spPr bwMode="auto">
            <a:xfrm>
              <a:off x="2251" y="3177"/>
              <a:ext cx="93" cy="61"/>
            </a:xfrm>
            <a:custGeom>
              <a:avLst/>
              <a:gdLst>
                <a:gd name="T0" fmla="*/ 0 w 93"/>
                <a:gd name="T1" fmla="*/ 0 h 61"/>
                <a:gd name="T2" fmla="*/ 93 w 93"/>
                <a:gd name="T3" fmla="*/ 30 h 61"/>
                <a:gd name="T4" fmla="*/ 0 w 93"/>
                <a:gd name="T5" fmla="*/ 61 h 61"/>
                <a:gd name="T6" fmla="*/ 0 w 93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1">
                  <a:moveTo>
                    <a:pt x="0" y="0"/>
                  </a:moveTo>
                  <a:lnTo>
                    <a:pt x="9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38" name="Line 470"/>
            <p:cNvSpPr>
              <a:spLocks noChangeShapeType="1"/>
            </p:cNvSpPr>
            <p:nvPr/>
          </p:nvSpPr>
          <p:spPr bwMode="auto">
            <a:xfrm>
              <a:off x="2154" y="3556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39" name="Freeform 471"/>
            <p:cNvSpPr>
              <a:spLocks/>
            </p:cNvSpPr>
            <p:nvPr/>
          </p:nvSpPr>
          <p:spPr bwMode="auto">
            <a:xfrm>
              <a:off x="2247" y="3526"/>
              <a:ext cx="93" cy="61"/>
            </a:xfrm>
            <a:custGeom>
              <a:avLst/>
              <a:gdLst>
                <a:gd name="T0" fmla="*/ 0 w 93"/>
                <a:gd name="T1" fmla="*/ 0 h 61"/>
                <a:gd name="T2" fmla="*/ 93 w 93"/>
                <a:gd name="T3" fmla="*/ 30 h 61"/>
                <a:gd name="T4" fmla="*/ 0 w 93"/>
                <a:gd name="T5" fmla="*/ 61 h 61"/>
                <a:gd name="T6" fmla="*/ 0 w 93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61">
                  <a:moveTo>
                    <a:pt x="0" y="0"/>
                  </a:moveTo>
                  <a:lnTo>
                    <a:pt x="93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845" name="Group 477"/>
          <p:cNvGrpSpPr>
            <a:grpSpLocks/>
          </p:cNvGrpSpPr>
          <p:nvPr/>
        </p:nvGrpSpPr>
        <p:grpSpPr bwMode="auto">
          <a:xfrm>
            <a:off x="4268788" y="4735514"/>
            <a:ext cx="481012" cy="1069975"/>
            <a:chOff x="1729" y="2983"/>
            <a:chExt cx="303" cy="674"/>
          </a:xfrm>
        </p:grpSpPr>
        <p:sp>
          <p:nvSpPr>
            <p:cNvPr id="58741" name="Rectangle 373"/>
            <p:cNvSpPr>
              <a:spLocks noChangeArrowheads="1"/>
            </p:cNvSpPr>
            <p:nvPr/>
          </p:nvSpPr>
          <p:spPr bwMode="auto">
            <a:xfrm>
              <a:off x="1732" y="3133"/>
              <a:ext cx="297" cy="5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42" name="Freeform 374"/>
            <p:cNvSpPr>
              <a:spLocks noEditPoints="1"/>
            </p:cNvSpPr>
            <p:nvPr/>
          </p:nvSpPr>
          <p:spPr bwMode="auto">
            <a:xfrm>
              <a:off x="1729" y="3130"/>
              <a:ext cx="303" cy="527"/>
            </a:xfrm>
            <a:custGeom>
              <a:avLst/>
              <a:gdLst>
                <a:gd name="T0" fmla="*/ 8 w 809"/>
                <a:gd name="T1" fmla="*/ 144 h 1406"/>
                <a:gd name="T2" fmla="*/ 8 w 809"/>
                <a:gd name="T3" fmla="*/ 16 h 1406"/>
                <a:gd name="T4" fmla="*/ 16 w 809"/>
                <a:gd name="T5" fmla="*/ 328 h 1406"/>
                <a:gd name="T6" fmla="*/ 0 w 809"/>
                <a:gd name="T7" fmla="*/ 216 h 1406"/>
                <a:gd name="T8" fmla="*/ 16 w 809"/>
                <a:gd name="T9" fmla="*/ 408 h 1406"/>
                <a:gd name="T10" fmla="*/ 0 w 809"/>
                <a:gd name="T11" fmla="*/ 520 h 1406"/>
                <a:gd name="T12" fmla="*/ 16 w 809"/>
                <a:gd name="T13" fmla="*/ 408 h 1406"/>
                <a:gd name="T14" fmla="*/ 8 w 809"/>
                <a:gd name="T15" fmla="*/ 720 h 1406"/>
                <a:gd name="T16" fmla="*/ 8 w 809"/>
                <a:gd name="T17" fmla="*/ 592 h 1406"/>
                <a:gd name="T18" fmla="*/ 16 w 809"/>
                <a:gd name="T19" fmla="*/ 904 h 1406"/>
                <a:gd name="T20" fmla="*/ 0 w 809"/>
                <a:gd name="T21" fmla="*/ 792 h 1406"/>
                <a:gd name="T22" fmla="*/ 16 w 809"/>
                <a:gd name="T23" fmla="*/ 984 h 1406"/>
                <a:gd name="T24" fmla="*/ 0 w 809"/>
                <a:gd name="T25" fmla="*/ 1096 h 1406"/>
                <a:gd name="T26" fmla="*/ 16 w 809"/>
                <a:gd name="T27" fmla="*/ 984 h 1406"/>
                <a:gd name="T28" fmla="*/ 8 w 809"/>
                <a:gd name="T29" fmla="*/ 1296 h 1406"/>
                <a:gd name="T30" fmla="*/ 8 w 809"/>
                <a:gd name="T31" fmla="*/ 1168 h 1406"/>
                <a:gd name="T32" fmla="*/ 16 w 809"/>
                <a:gd name="T33" fmla="*/ 1398 h 1406"/>
                <a:gd name="T34" fmla="*/ 98 w 809"/>
                <a:gd name="T35" fmla="*/ 1398 h 1406"/>
                <a:gd name="T36" fmla="*/ 0 w 809"/>
                <a:gd name="T37" fmla="*/ 1398 h 1406"/>
                <a:gd name="T38" fmla="*/ 16 w 809"/>
                <a:gd name="T39" fmla="*/ 1368 h 1406"/>
                <a:gd name="T40" fmla="*/ 290 w 809"/>
                <a:gd name="T41" fmla="*/ 1398 h 1406"/>
                <a:gd name="T42" fmla="*/ 162 w 809"/>
                <a:gd name="T43" fmla="*/ 1398 h 1406"/>
                <a:gd name="T44" fmla="*/ 474 w 809"/>
                <a:gd name="T45" fmla="*/ 1390 h 1406"/>
                <a:gd name="T46" fmla="*/ 362 w 809"/>
                <a:gd name="T47" fmla="*/ 1406 h 1406"/>
                <a:gd name="T48" fmla="*/ 554 w 809"/>
                <a:gd name="T49" fmla="*/ 1390 h 1406"/>
                <a:gd name="T50" fmla="*/ 666 w 809"/>
                <a:gd name="T51" fmla="*/ 1406 h 1406"/>
                <a:gd name="T52" fmla="*/ 554 w 809"/>
                <a:gd name="T53" fmla="*/ 1390 h 1406"/>
                <a:gd name="T54" fmla="*/ 793 w 809"/>
                <a:gd name="T55" fmla="*/ 1398 h 1406"/>
                <a:gd name="T56" fmla="*/ 809 w 809"/>
                <a:gd name="T57" fmla="*/ 1340 h 1406"/>
                <a:gd name="T58" fmla="*/ 746 w 809"/>
                <a:gd name="T59" fmla="*/ 1406 h 1406"/>
                <a:gd name="T60" fmla="*/ 793 w 809"/>
                <a:gd name="T61" fmla="*/ 1260 h 1406"/>
                <a:gd name="T62" fmla="*/ 809 w 809"/>
                <a:gd name="T63" fmla="*/ 1148 h 1406"/>
                <a:gd name="T64" fmla="*/ 793 w 809"/>
                <a:gd name="T65" fmla="*/ 1260 h 1406"/>
                <a:gd name="T66" fmla="*/ 801 w 809"/>
                <a:gd name="T67" fmla="*/ 948 h 1406"/>
                <a:gd name="T68" fmla="*/ 801 w 809"/>
                <a:gd name="T69" fmla="*/ 1076 h 1406"/>
                <a:gd name="T70" fmla="*/ 793 w 809"/>
                <a:gd name="T71" fmla="*/ 764 h 1406"/>
                <a:gd name="T72" fmla="*/ 809 w 809"/>
                <a:gd name="T73" fmla="*/ 876 h 1406"/>
                <a:gd name="T74" fmla="*/ 793 w 809"/>
                <a:gd name="T75" fmla="*/ 684 h 1406"/>
                <a:gd name="T76" fmla="*/ 809 w 809"/>
                <a:gd name="T77" fmla="*/ 572 h 1406"/>
                <a:gd name="T78" fmla="*/ 793 w 809"/>
                <a:gd name="T79" fmla="*/ 684 h 1406"/>
                <a:gd name="T80" fmla="*/ 801 w 809"/>
                <a:gd name="T81" fmla="*/ 372 h 1406"/>
                <a:gd name="T82" fmla="*/ 801 w 809"/>
                <a:gd name="T83" fmla="*/ 500 h 1406"/>
                <a:gd name="T84" fmla="*/ 793 w 809"/>
                <a:gd name="T85" fmla="*/ 188 h 1406"/>
                <a:gd name="T86" fmla="*/ 809 w 809"/>
                <a:gd name="T87" fmla="*/ 300 h 1406"/>
                <a:gd name="T88" fmla="*/ 793 w 809"/>
                <a:gd name="T89" fmla="*/ 108 h 1406"/>
                <a:gd name="T90" fmla="*/ 790 w 809"/>
                <a:gd name="T91" fmla="*/ 16 h 1406"/>
                <a:gd name="T92" fmla="*/ 801 w 809"/>
                <a:gd name="T93" fmla="*/ 0 h 1406"/>
                <a:gd name="T94" fmla="*/ 801 w 809"/>
                <a:gd name="T95" fmla="*/ 116 h 1406"/>
                <a:gd name="T96" fmla="*/ 598 w 809"/>
                <a:gd name="T97" fmla="*/ 16 h 1406"/>
                <a:gd name="T98" fmla="*/ 710 w 809"/>
                <a:gd name="T99" fmla="*/ 0 h 1406"/>
                <a:gd name="T100" fmla="*/ 518 w 809"/>
                <a:gd name="T101" fmla="*/ 16 h 1406"/>
                <a:gd name="T102" fmla="*/ 406 w 809"/>
                <a:gd name="T103" fmla="*/ 0 h 1406"/>
                <a:gd name="T104" fmla="*/ 518 w 809"/>
                <a:gd name="T105" fmla="*/ 16 h 1406"/>
                <a:gd name="T106" fmla="*/ 206 w 809"/>
                <a:gd name="T107" fmla="*/ 8 h 1406"/>
                <a:gd name="T108" fmla="*/ 334 w 809"/>
                <a:gd name="T109" fmla="*/ 8 h 1406"/>
                <a:gd name="T110" fmla="*/ 22 w 809"/>
                <a:gd name="T111" fmla="*/ 16 h 1406"/>
                <a:gd name="T112" fmla="*/ 134 w 809"/>
                <a:gd name="T113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3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4" y="16"/>
                    <a:pt x="8" y="16"/>
                  </a:cubicBezTo>
                  <a:cubicBezTo>
                    <a:pt x="13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3" y="336"/>
                    <a:pt x="8" y="336"/>
                  </a:cubicBezTo>
                  <a:cubicBezTo>
                    <a:pt x="4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4" y="208"/>
                    <a:pt x="8" y="208"/>
                  </a:cubicBezTo>
                  <a:cubicBezTo>
                    <a:pt x="13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3" y="528"/>
                    <a:pt x="8" y="528"/>
                  </a:cubicBezTo>
                  <a:cubicBezTo>
                    <a:pt x="4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4" y="400"/>
                    <a:pt x="8" y="400"/>
                  </a:cubicBezTo>
                  <a:cubicBezTo>
                    <a:pt x="13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3" y="720"/>
                    <a:pt x="8" y="720"/>
                  </a:cubicBezTo>
                  <a:cubicBezTo>
                    <a:pt x="4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4" y="592"/>
                    <a:pt x="8" y="592"/>
                  </a:cubicBezTo>
                  <a:cubicBezTo>
                    <a:pt x="13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3" y="912"/>
                    <a:pt x="8" y="912"/>
                  </a:cubicBezTo>
                  <a:cubicBezTo>
                    <a:pt x="4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4" y="784"/>
                    <a:pt x="8" y="784"/>
                  </a:cubicBezTo>
                  <a:cubicBezTo>
                    <a:pt x="13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3" y="1104"/>
                    <a:pt x="8" y="1104"/>
                  </a:cubicBezTo>
                  <a:cubicBezTo>
                    <a:pt x="4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4" y="976"/>
                    <a:pt x="8" y="976"/>
                  </a:cubicBezTo>
                  <a:cubicBezTo>
                    <a:pt x="13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3" y="1296"/>
                    <a:pt x="8" y="1296"/>
                  </a:cubicBezTo>
                  <a:cubicBezTo>
                    <a:pt x="4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4" y="1168"/>
                    <a:pt x="8" y="1168"/>
                  </a:cubicBezTo>
                  <a:cubicBezTo>
                    <a:pt x="13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5" y="1390"/>
                    <a:pt x="98" y="1393"/>
                    <a:pt x="98" y="1398"/>
                  </a:cubicBezTo>
                  <a:cubicBezTo>
                    <a:pt x="98" y="1402"/>
                    <a:pt x="95" y="1406"/>
                    <a:pt x="90" y="1406"/>
                  </a:cubicBezTo>
                  <a:lnTo>
                    <a:pt x="8" y="1406"/>
                  </a:lnTo>
                  <a:cubicBezTo>
                    <a:pt x="4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4" y="1360"/>
                    <a:pt x="8" y="1360"/>
                  </a:cubicBezTo>
                  <a:cubicBezTo>
                    <a:pt x="13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7" y="1390"/>
                    <a:pt x="290" y="1393"/>
                    <a:pt x="290" y="1398"/>
                  </a:cubicBezTo>
                  <a:cubicBezTo>
                    <a:pt x="290" y="1402"/>
                    <a:pt x="287" y="1406"/>
                    <a:pt x="282" y="1406"/>
                  </a:cubicBezTo>
                  <a:lnTo>
                    <a:pt x="170" y="1406"/>
                  </a:lnTo>
                  <a:cubicBezTo>
                    <a:pt x="166" y="1406"/>
                    <a:pt x="162" y="1402"/>
                    <a:pt x="162" y="1398"/>
                  </a:cubicBezTo>
                  <a:cubicBezTo>
                    <a:pt x="162" y="1393"/>
                    <a:pt x="166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9" y="1390"/>
                    <a:pt x="482" y="1393"/>
                    <a:pt x="482" y="1398"/>
                  </a:cubicBezTo>
                  <a:cubicBezTo>
                    <a:pt x="482" y="1402"/>
                    <a:pt x="479" y="1406"/>
                    <a:pt x="474" y="1406"/>
                  </a:cubicBezTo>
                  <a:lnTo>
                    <a:pt x="362" y="1406"/>
                  </a:lnTo>
                  <a:cubicBezTo>
                    <a:pt x="358" y="1406"/>
                    <a:pt x="354" y="1402"/>
                    <a:pt x="354" y="1398"/>
                  </a:cubicBezTo>
                  <a:cubicBezTo>
                    <a:pt x="354" y="1393"/>
                    <a:pt x="358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1" y="1390"/>
                    <a:pt x="674" y="1393"/>
                    <a:pt x="674" y="1398"/>
                  </a:cubicBezTo>
                  <a:cubicBezTo>
                    <a:pt x="674" y="1402"/>
                    <a:pt x="671" y="1406"/>
                    <a:pt x="666" y="1406"/>
                  </a:cubicBezTo>
                  <a:lnTo>
                    <a:pt x="554" y="1406"/>
                  </a:lnTo>
                  <a:cubicBezTo>
                    <a:pt x="550" y="1406"/>
                    <a:pt x="546" y="1402"/>
                    <a:pt x="546" y="1398"/>
                  </a:cubicBezTo>
                  <a:cubicBezTo>
                    <a:pt x="546" y="1393"/>
                    <a:pt x="550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7" y="1332"/>
                    <a:pt x="801" y="1332"/>
                  </a:cubicBezTo>
                  <a:cubicBezTo>
                    <a:pt x="806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6" y="1406"/>
                    <a:pt x="801" y="1406"/>
                  </a:cubicBezTo>
                  <a:lnTo>
                    <a:pt x="746" y="1406"/>
                  </a:lnTo>
                  <a:cubicBezTo>
                    <a:pt x="742" y="1406"/>
                    <a:pt x="738" y="1402"/>
                    <a:pt x="738" y="1398"/>
                  </a:cubicBezTo>
                  <a:cubicBezTo>
                    <a:pt x="738" y="1393"/>
                    <a:pt x="742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7" y="1140"/>
                    <a:pt x="801" y="1140"/>
                  </a:cubicBezTo>
                  <a:cubicBezTo>
                    <a:pt x="806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6" y="1268"/>
                    <a:pt x="801" y="1268"/>
                  </a:cubicBezTo>
                  <a:cubicBezTo>
                    <a:pt x="797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7" y="948"/>
                    <a:pt x="801" y="948"/>
                  </a:cubicBezTo>
                  <a:cubicBezTo>
                    <a:pt x="806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6" y="1076"/>
                    <a:pt x="801" y="1076"/>
                  </a:cubicBezTo>
                  <a:cubicBezTo>
                    <a:pt x="797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7" y="756"/>
                    <a:pt x="801" y="756"/>
                  </a:cubicBezTo>
                  <a:cubicBezTo>
                    <a:pt x="806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6" y="884"/>
                    <a:pt x="801" y="884"/>
                  </a:cubicBezTo>
                  <a:cubicBezTo>
                    <a:pt x="797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7" y="564"/>
                    <a:pt x="801" y="564"/>
                  </a:cubicBezTo>
                  <a:cubicBezTo>
                    <a:pt x="806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6" y="692"/>
                    <a:pt x="801" y="692"/>
                  </a:cubicBezTo>
                  <a:cubicBezTo>
                    <a:pt x="797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7" y="372"/>
                    <a:pt x="801" y="372"/>
                  </a:cubicBezTo>
                  <a:cubicBezTo>
                    <a:pt x="806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6" y="500"/>
                    <a:pt x="801" y="500"/>
                  </a:cubicBezTo>
                  <a:cubicBezTo>
                    <a:pt x="797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7" y="180"/>
                    <a:pt x="801" y="180"/>
                  </a:cubicBezTo>
                  <a:cubicBezTo>
                    <a:pt x="806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6" y="308"/>
                    <a:pt x="801" y="308"/>
                  </a:cubicBezTo>
                  <a:cubicBezTo>
                    <a:pt x="797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6" y="16"/>
                    <a:pt x="782" y="12"/>
                    <a:pt x="782" y="8"/>
                  </a:cubicBezTo>
                  <a:cubicBezTo>
                    <a:pt x="782" y="3"/>
                    <a:pt x="786" y="0"/>
                    <a:pt x="790" y="0"/>
                  </a:cubicBezTo>
                  <a:lnTo>
                    <a:pt x="801" y="0"/>
                  </a:lnTo>
                  <a:cubicBezTo>
                    <a:pt x="806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6" y="116"/>
                    <a:pt x="801" y="116"/>
                  </a:cubicBezTo>
                  <a:cubicBezTo>
                    <a:pt x="797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4" y="16"/>
                    <a:pt x="590" y="12"/>
                    <a:pt x="590" y="8"/>
                  </a:cubicBezTo>
                  <a:cubicBezTo>
                    <a:pt x="590" y="3"/>
                    <a:pt x="594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2" y="16"/>
                    <a:pt x="398" y="12"/>
                    <a:pt x="398" y="8"/>
                  </a:cubicBezTo>
                  <a:cubicBezTo>
                    <a:pt x="398" y="3"/>
                    <a:pt x="402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10" y="16"/>
                    <a:pt x="206" y="12"/>
                    <a:pt x="206" y="8"/>
                  </a:cubicBezTo>
                  <a:cubicBezTo>
                    <a:pt x="206" y="3"/>
                    <a:pt x="210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8" y="16"/>
                    <a:pt x="14" y="12"/>
                    <a:pt x="14" y="8"/>
                  </a:cubicBezTo>
                  <a:cubicBezTo>
                    <a:pt x="14" y="3"/>
                    <a:pt x="18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43" name="Rectangle 375"/>
            <p:cNvSpPr>
              <a:spLocks noChangeArrowheads="1"/>
            </p:cNvSpPr>
            <p:nvPr/>
          </p:nvSpPr>
          <p:spPr bwMode="auto">
            <a:xfrm>
              <a:off x="1845" y="2983"/>
              <a:ext cx="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58744" name="Line 376"/>
            <p:cNvSpPr>
              <a:spLocks noChangeShapeType="1"/>
            </p:cNvSpPr>
            <p:nvPr/>
          </p:nvSpPr>
          <p:spPr bwMode="auto">
            <a:xfrm>
              <a:off x="1806" y="3207"/>
              <a:ext cx="10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45" name="Freeform 377"/>
            <p:cNvSpPr>
              <a:spLocks/>
            </p:cNvSpPr>
            <p:nvPr/>
          </p:nvSpPr>
          <p:spPr bwMode="auto">
            <a:xfrm>
              <a:off x="1900" y="3177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48" name="Line 380"/>
            <p:cNvSpPr>
              <a:spLocks noChangeShapeType="1"/>
            </p:cNvSpPr>
            <p:nvPr/>
          </p:nvSpPr>
          <p:spPr bwMode="auto">
            <a:xfrm>
              <a:off x="1800" y="3334"/>
              <a:ext cx="10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49" name="Freeform 381"/>
            <p:cNvSpPr>
              <a:spLocks/>
            </p:cNvSpPr>
            <p:nvPr/>
          </p:nvSpPr>
          <p:spPr bwMode="auto">
            <a:xfrm>
              <a:off x="1894" y="3304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50" name="Line 382"/>
            <p:cNvSpPr>
              <a:spLocks noChangeShapeType="1"/>
            </p:cNvSpPr>
            <p:nvPr/>
          </p:nvSpPr>
          <p:spPr bwMode="auto">
            <a:xfrm>
              <a:off x="1800" y="3447"/>
              <a:ext cx="10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51" name="Freeform 383"/>
            <p:cNvSpPr>
              <a:spLocks/>
            </p:cNvSpPr>
            <p:nvPr/>
          </p:nvSpPr>
          <p:spPr bwMode="auto">
            <a:xfrm>
              <a:off x="1894" y="3417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43" name="Line 475"/>
            <p:cNvSpPr>
              <a:spLocks noChangeShapeType="1"/>
            </p:cNvSpPr>
            <p:nvPr/>
          </p:nvSpPr>
          <p:spPr bwMode="auto">
            <a:xfrm>
              <a:off x="1799" y="3556"/>
              <a:ext cx="102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44" name="Freeform 476"/>
            <p:cNvSpPr>
              <a:spLocks/>
            </p:cNvSpPr>
            <p:nvPr/>
          </p:nvSpPr>
          <p:spPr bwMode="auto">
            <a:xfrm>
              <a:off x="1893" y="352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876" name="Group 508"/>
          <p:cNvGrpSpPr>
            <a:grpSpLocks/>
          </p:cNvGrpSpPr>
          <p:nvPr/>
        </p:nvGrpSpPr>
        <p:grpSpPr bwMode="auto">
          <a:xfrm>
            <a:off x="5942013" y="4735514"/>
            <a:ext cx="481012" cy="1069975"/>
            <a:chOff x="2783" y="2983"/>
            <a:chExt cx="303" cy="674"/>
          </a:xfrm>
        </p:grpSpPr>
        <p:sp>
          <p:nvSpPr>
            <p:cNvPr id="58774" name="Rectangle 406"/>
            <p:cNvSpPr>
              <a:spLocks noChangeArrowheads="1"/>
            </p:cNvSpPr>
            <p:nvPr/>
          </p:nvSpPr>
          <p:spPr bwMode="auto">
            <a:xfrm>
              <a:off x="2786" y="3133"/>
              <a:ext cx="297" cy="52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75" name="Freeform 407"/>
            <p:cNvSpPr>
              <a:spLocks noEditPoints="1"/>
            </p:cNvSpPr>
            <p:nvPr/>
          </p:nvSpPr>
          <p:spPr bwMode="auto">
            <a:xfrm>
              <a:off x="2783" y="3130"/>
              <a:ext cx="303" cy="527"/>
            </a:xfrm>
            <a:custGeom>
              <a:avLst/>
              <a:gdLst>
                <a:gd name="T0" fmla="*/ 8 w 809"/>
                <a:gd name="T1" fmla="*/ 144 h 1406"/>
                <a:gd name="T2" fmla="*/ 8 w 809"/>
                <a:gd name="T3" fmla="*/ 16 h 1406"/>
                <a:gd name="T4" fmla="*/ 16 w 809"/>
                <a:gd name="T5" fmla="*/ 328 h 1406"/>
                <a:gd name="T6" fmla="*/ 0 w 809"/>
                <a:gd name="T7" fmla="*/ 216 h 1406"/>
                <a:gd name="T8" fmla="*/ 16 w 809"/>
                <a:gd name="T9" fmla="*/ 408 h 1406"/>
                <a:gd name="T10" fmla="*/ 0 w 809"/>
                <a:gd name="T11" fmla="*/ 520 h 1406"/>
                <a:gd name="T12" fmla="*/ 16 w 809"/>
                <a:gd name="T13" fmla="*/ 408 h 1406"/>
                <a:gd name="T14" fmla="*/ 8 w 809"/>
                <a:gd name="T15" fmla="*/ 720 h 1406"/>
                <a:gd name="T16" fmla="*/ 8 w 809"/>
                <a:gd name="T17" fmla="*/ 592 h 1406"/>
                <a:gd name="T18" fmla="*/ 16 w 809"/>
                <a:gd name="T19" fmla="*/ 904 h 1406"/>
                <a:gd name="T20" fmla="*/ 0 w 809"/>
                <a:gd name="T21" fmla="*/ 792 h 1406"/>
                <a:gd name="T22" fmla="*/ 16 w 809"/>
                <a:gd name="T23" fmla="*/ 984 h 1406"/>
                <a:gd name="T24" fmla="*/ 0 w 809"/>
                <a:gd name="T25" fmla="*/ 1096 h 1406"/>
                <a:gd name="T26" fmla="*/ 16 w 809"/>
                <a:gd name="T27" fmla="*/ 984 h 1406"/>
                <a:gd name="T28" fmla="*/ 8 w 809"/>
                <a:gd name="T29" fmla="*/ 1296 h 1406"/>
                <a:gd name="T30" fmla="*/ 8 w 809"/>
                <a:gd name="T31" fmla="*/ 1168 h 1406"/>
                <a:gd name="T32" fmla="*/ 16 w 809"/>
                <a:gd name="T33" fmla="*/ 1398 h 1406"/>
                <a:gd name="T34" fmla="*/ 98 w 809"/>
                <a:gd name="T35" fmla="*/ 1398 h 1406"/>
                <a:gd name="T36" fmla="*/ 0 w 809"/>
                <a:gd name="T37" fmla="*/ 1398 h 1406"/>
                <a:gd name="T38" fmla="*/ 16 w 809"/>
                <a:gd name="T39" fmla="*/ 1368 h 1406"/>
                <a:gd name="T40" fmla="*/ 290 w 809"/>
                <a:gd name="T41" fmla="*/ 1398 h 1406"/>
                <a:gd name="T42" fmla="*/ 162 w 809"/>
                <a:gd name="T43" fmla="*/ 1398 h 1406"/>
                <a:gd name="T44" fmla="*/ 474 w 809"/>
                <a:gd name="T45" fmla="*/ 1390 h 1406"/>
                <a:gd name="T46" fmla="*/ 362 w 809"/>
                <a:gd name="T47" fmla="*/ 1406 h 1406"/>
                <a:gd name="T48" fmla="*/ 554 w 809"/>
                <a:gd name="T49" fmla="*/ 1390 h 1406"/>
                <a:gd name="T50" fmla="*/ 666 w 809"/>
                <a:gd name="T51" fmla="*/ 1406 h 1406"/>
                <a:gd name="T52" fmla="*/ 554 w 809"/>
                <a:gd name="T53" fmla="*/ 1390 h 1406"/>
                <a:gd name="T54" fmla="*/ 793 w 809"/>
                <a:gd name="T55" fmla="*/ 1398 h 1406"/>
                <a:gd name="T56" fmla="*/ 809 w 809"/>
                <a:gd name="T57" fmla="*/ 1340 h 1406"/>
                <a:gd name="T58" fmla="*/ 746 w 809"/>
                <a:gd name="T59" fmla="*/ 1406 h 1406"/>
                <a:gd name="T60" fmla="*/ 793 w 809"/>
                <a:gd name="T61" fmla="*/ 1260 h 1406"/>
                <a:gd name="T62" fmla="*/ 809 w 809"/>
                <a:gd name="T63" fmla="*/ 1148 h 1406"/>
                <a:gd name="T64" fmla="*/ 793 w 809"/>
                <a:gd name="T65" fmla="*/ 1260 h 1406"/>
                <a:gd name="T66" fmla="*/ 801 w 809"/>
                <a:gd name="T67" fmla="*/ 948 h 1406"/>
                <a:gd name="T68" fmla="*/ 801 w 809"/>
                <a:gd name="T69" fmla="*/ 1076 h 1406"/>
                <a:gd name="T70" fmla="*/ 793 w 809"/>
                <a:gd name="T71" fmla="*/ 764 h 1406"/>
                <a:gd name="T72" fmla="*/ 809 w 809"/>
                <a:gd name="T73" fmla="*/ 876 h 1406"/>
                <a:gd name="T74" fmla="*/ 793 w 809"/>
                <a:gd name="T75" fmla="*/ 684 h 1406"/>
                <a:gd name="T76" fmla="*/ 809 w 809"/>
                <a:gd name="T77" fmla="*/ 572 h 1406"/>
                <a:gd name="T78" fmla="*/ 793 w 809"/>
                <a:gd name="T79" fmla="*/ 684 h 1406"/>
                <a:gd name="T80" fmla="*/ 801 w 809"/>
                <a:gd name="T81" fmla="*/ 372 h 1406"/>
                <a:gd name="T82" fmla="*/ 801 w 809"/>
                <a:gd name="T83" fmla="*/ 500 h 1406"/>
                <a:gd name="T84" fmla="*/ 793 w 809"/>
                <a:gd name="T85" fmla="*/ 188 h 1406"/>
                <a:gd name="T86" fmla="*/ 809 w 809"/>
                <a:gd name="T87" fmla="*/ 300 h 1406"/>
                <a:gd name="T88" fmla="*/ 793 w 809"/>
                <a:gd name="T89" fmla="*/ 108 h 1406"/>
                <a:gd name="T90" fmla="*/ 790 w 809"/>
                <a:gd name="T91" fmla="*/ 16 h 1406"/>
                <a:gd name="T92" fmla="*/ 801 w 809"/>
                <a:gd name="T93" fmla="*/ 0 h 1406"/>
                <a:gd name="T94" fmla="*/ 801 w 809"/>
                <a:gd name="T95" fmla="*/ 116 h 1406"/>
                <a:gd name="T96" fmla="*/ 598 w 809"/>
                <a:gd name="T97" fmla="*/ 16 h 1406"/>
                <a:gd name="T98" fmla="*/ 710 w 809"/>
                <a:gd name="T99" fmla="*/ 0 h 1406"/>
                <a:gd name="T100" fmla="*/ 518 w 809"/>
                <a:gd name="T101" fmla="*/ 16 h 1406"/>
                <a:gd name="T102" fmla="*/ 406 w 809"/>
                <a:gd name="T103" fmla="*/ 0 h 1406"/>
                <a:gd name="T104" fmla="*/ 518 w 809"/>
                <a:gd name="T105" fmla="*/ 16 h 1406"/>
                <a:gd name="T106" fmla="*/ 206 w 809"/>
                <a:gd name="T107" fmla="*/ 8 h 1406"/>
                <a:gd name="T108" fmla="*/ 334 w 809"/>
                <a:gd name="T109" fmla="*/ 8 h 1406"/>
                <a:gd name="T110" fmla="*/ 22 w 809"/>
                <a:gd name="T111" fmla="*/ 16 h 1406"/>
                <a:gd name="T112" fmla="*/ 134 w 809"/>
                <a:gd name="T113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9" h="1406">
                  <a:moveTo>
                    <a:pt x="16" y="24"/>
                  </a:moveTo>
                  <a:lnTo>
                    <a:pt x="16" y="136"/>
                  </a:lnTo>
                  <a:cubicBezTo>
                    <a:pt x="16" y="140"/>
                    <a:pt x="12" y="144"/>
                    <a:pt x="8" y="144"/>
                  </a:cubicBezTo>
                  <a:cubicBezTo>
                    <a:pt x="4" y="144"/>
                    <a:pt x="0" y="140"/>
                    <a:pt x="0" y="136"/>
                  </a:cubicBezTo>
                  <a:lnTo>
                    <a:pt x="0" y="24"/>
                  </a:lnTo>
                  <a:cubicBezTo>
                    <a:pt x="0" y="19"/>
                    <a:pt x="4" y="16"/>
                    <a:pt x="8" y="16"/>
                  </a:cubicBezTo>
                  <a:cubicBezTo>
                    <a:pt x="12" y="16"/>
                    <a:pt x="16" y="19"/>
                    <a:pt x="16" y="24"/>
                  </a:cubicBezTo>
                  <a:close/>
                  <a:moveTo>
                    <a:pt x="16" y="216"/>
                  </a:moveTo>
                  <a:lnTo>
                    <a:pt x="16" y="328"/>
                  </a:lnTo>
                  <a:cubicBezTo>
                    <a:pt x="16" y="332"/>
                    <a:pt x="12" y="336"/>
                    <a:pt x="8" y="336"/>
                  </a:cubicBezTo>
                  <a:cubicBezTo>
                    <a:pt x="4" y="336"/>
                    <a:pt x="0" y="332"/>
                    <a:pt x="0" y="328"/>
                  </a:cubicBezTo>
                  <a:lnTo>
                    <a:pt x="0" y="216"/>
                  </a:lnTo>
                  <a:cubicBezTo>
                    <a:pt x="0" y="211"/>
                    <a:pt x="4" y="208"/>
                    <a:pt x="8" y="208"/>
                  </a:cubicBezTo>
                  <a:cubicBezTo>
                    <a:pt x="12" y="208"/>
                    <a:pt x="16" y="211"/>
                    <a:pt x="16" y="216"/>
                  </a:cubicBezTo>
                  <a:close/>
                  <a:moveTo>
                    <a:pt x="16" y="408"/>
                  </a:moveTo>
                  <a:lnTo>
                    <a:pt x="16" y="520"/>
                  </a:lnTo>
                  <a:cubicBezTo>
                    <a:pt x="16" y="524"/>
                    <a:pt x="12" y="528"/>
                    <a:pt x="8" y="528"/>
                  </a:cubicBezTo>
                  <a:cubicBezTo>
                    <a:pt x="4" y="528"/>
                    <a:pt x="0" y="524"/>
                    <a:pt x="0" y="520"/>
                  </a:cubicBezTo>
                  <a:lnTo>
                    <a:pt x="0" y="408"/>
                  </a:lnTo>
                  <a:cubicBezTo>
                    <a:pt x="0" y="403"/>
                    <a:pt x="4" y="400"/>
                    <a:pt x="8" y="400"/>
                  </a:cubicBezTo>
                  <a:cubicBezTo>
                    <a:pt x="12" y="400"/>
                    <a:pt x="16" y="403"/>
                    <a:pt x="16" y="408"/>
                  </a:cubicBezTo>
                  <a:close/>
                  <a:moveTo>
                    <a:pt x="16" y="600"/>
                  </a:moveTo>
                  <a:lnTo>
                    <a:pt x="16" y="712"/>
                  </a:lnTo>
                  <a:cubicBezTo>
                    <a:pt x="16" y="716"/>
                    <a:pt x="12" y="720"/>
                    <a:pt x="8" y="720"/>
                  </a:cubicBezTo>
                  <a:cubicBezTo>
                    <a:pt x="4" y="720"/>
                    <a:pt x="0" y="716"/>
                    <a:pt x="0" y="712"/>
                  </a:cubicBezTo>
                  <a:lnTo>
                    <a:pt x="0" y="600"/>
                  </a:lnTo>
                  <a:cubicBezTo>
                    <a:pt x="0" y="595"/>
                    <a:pt x="4" y="592"/>
                    <a:pt x="8" y="592"/>
                  </a:cubicBezTo>
                  <a:cubicBezTo>
                    <a:pt x="12" y="592"/>
                    <a:pt x="16" y="595"/>
                    <a:pt x="16" y="600"/>
                  </a:cubicBezTo>
                  <a:close/>
                  <a:moveTo>
                    <a:pt x="16" y="792"/>
                  </a:moveTo>
                  <a:lnTo>
                    <a:pt x="16" y="904"/>
                  </a:lnTo>
                  <a:cubicBezTo>
                    <a:pt x="16" y="908"/>
                    <a:pt x="12" y="912"/>
                    <a:pt x="8" y="912"/>
                  </a:cubicBezTo>
                  <a:cubicBezTo>
                    <a:pt x="4" y="912"/>
                    <a:pt x="0" y="908"/>
                    <a:pt x="0" y="904"/>
                  </a:cubicBezTo>
                  <a:lnTo>
                    <a:pt x="0" y="792"/>
                  </a:lnTo>
                  <a:cubicBezTo>
                    <a:pt x="0" y="787"/>
                    <a:pt x="4" y="784"/>
                    <a:pt x="8" y="784"/>
                  </a:cubicBezTo>
                  <a:cubicBezTo>
                    <a:pt x="12" y="784"/>
                    <a:pt x="16" y="787"/>
                    <a:pt x="16" y="792"/>
                  </a:cubicBezTo>
                  <a:close/>
                  <a:moveTo>
                    <a:pt x="16" y="984"/>
                  </a:moveTo>
                  <a:lnTo>
                    <a:pt x="16" y="1096"/>
                  </a:lnTo>
                  <a:cubicBezTo>
                    <a:pt x="16" y="1100"/>
                    <a:pt x="12" y="1104"/>
                    <a:pt x="8" y="1104"/>
                  </a:cubicBezTo>
                  <a:cubicBezTo>
                    <a:pt x="4" y="1104"/>
                    <a:pt x="0" y="1100"/>
                    <a:pt x="0" y="1096"/>
                  </a:cubicBezTo>
                  <a:lnTo>
                    <a:pt x="0" y="984"/>
                  </a:lnTo>
                  <a:cubicBezTo>
                    <a:pt x="0" y="979"/>
                    <a:pt x="4" y="976"/>
                    <a:pt x="8" y="976"/>
                  </a:cubicBezTo>
                  <a:cubicBezTo>
                    <a:pt x="12" y="976"/>
                    <a:pt x="16" y="979"/>
                    <a:pt x="16" y="984"/>
                  </a:cubicBezTo>
                  <a:close/>
                  <a:moveTo>
                    <a:pt x="16" y="1176"/>
                  </a:moveTo>
                  <a:lnTo>
                    <a:pt x="16" y="1288"/>
                  </a:lnTo>
                  <a:cubicBezTo>
                    <a:pt x="16" y="1292"/>
                    <a:pt x="12" y="1296"/>
                    <a:pt x="8" y="1296"/>
                  </a:cubicBezTo>
                  <a:cubicBezTo>
                    <a:pt x="4" y="1296"/>
                    <a:pt x="0" y="1292"/>
                    <a:pt x="0" y="1288"/>
                  </a:cubicBezTo>
                  <a:lnTo>
                    <a:pt x="0" y="1176"/>
                  </a:lnTo>
                  <a:cubicBezTo>
                    <a:pt x="0" y="1171"/>
                    <a:pt x="4" y="1168"/>
                    <a:pt x="8" y="1168"/>
                  </a:cubicBezTo>
                  <a:cubicBezTo>
                    <a:pt x="12" y="1168"/>
                    <a:pt x="16" y="1171"/>
                    <a:pt x="16" y="1176"/>
                  </a:cubicBezTo>
                  <a:close/>
                  <a:moveTo>
                    <a:pt x="16" y="1368"/>
                  </a:moveTo>
                  <a:lnTo>
                    <a:pt x="16" y="1398"/>
                  </a:lnTo>
                  <a:lnTo>
                    <a:pt x="8" y="1390"/>
                  </a:lnTo>
                  <a:lnTo>
                    <a:pt x="90" y="1390"/>
                  </a:lnTo>
                  <a:cubicBezTo>
                    <a:pt x="94" y="1390"/>
                    <a:pt x="98" y="1393"/>
                    <a:pt x="98" y="1398"/>
                  </a:cubicBezTo>
                  <a:cubicBezTo>
                    <a:pt x="98" y="1402"/>
                    <a:pt x="94" y="1406"/>
                    <a:pt x="90" y="1406"/>
                  </a:cubicBezTo>
                  <a:lnTo>
                    <a:pt x="8" y="1406"/>
                  </a:lnTo>
                  <a:cubicBezTo>
                    <a:pt x="4" y="1406"/>
                    <a:pt x="0" y="1402"/>
                    <a:pt x="0" y="1398"/>
                  </a:cubicBezTo>
                  <a:lnTo>
                    <a:pt x="0" y="1368"/>
                  </a:lnTo>
                  <a:cubicBezTo>
                    <a:pt x="0" y="1363"/>
                    <a:pt x="4" y="1360"/>
                    <a:pt x="8" y="1360"/>
                  </a:cubicBezTo>
                  <a:cubicBezTo>
                    <a:pt x="12" y="1360"/>
                    <a:pt x="16" y="1363"/>
                    <a:pt x="16" y="1368"/>
                  </a:cubicBezTo>
                  <a:close/>
                  <a:moveTo>
                    <a:pt x="170" y="1390"/>
                  </a:moveTo>
                  <a:lnTo>
                    <a:pt x="282" y="1390"/>
                  </a:lnTo>
                  <a:cubicBezTo>
                    <a:pt x="286" y="1390"/>
                    <a:pt x="290" y="1393"/>
                    <a:pt x="290" y="1398"/>
                  </a:cubicBezTo>
                  <a:cubicBezTo>
                    <a:pt x="290" y="1402"/>
                    <a:pt x="286" y="1406"/>
                    <a:pt x="282" y="1406"/>
                  </a:cubicBezTo>
                  <a:lnTo>
                    <a:pt x="170" y="1406"/>
                  </a:lnTo>
                  <a:cubicBezTo>
                    <a:pt x="166" y="1406"/>
                    <a:pt x="162" y="1402"/>
                    <a:pt x="162" y="1398"/>
                  </a:cubicBezTo>
                  <a:cubicBezTo>
                    <a:pt x="162" y="1393"/>
                    <a:pt x="166" y="1390"/>
                    <a:pt x="170" y="1390"/>
                  </a:cubicBezTo>
                  <a:close/>
                  <a:moveTo>
                    <a:pt x="362" y="1390"/>
                  </a:moveTo>
                  <a:lnTo>
                    <a:pt x="474" y="1390"/>
                  </a:lnTo>
                  <a:cubicBezTo>
                    <a:pt x="478" y="1390"/>
                    <a:pt x="482" y="1393"/>
                    <a:pt x="482" y="1398"/>
                  </a:cubicBezTo>
                  <a:cubicBezTo>
                    <a:pt x="482" y="1402"/>
                    <a:pt x="478" y="1406"/>
                    <a:pt x="474" y="1406"/>
                  </a:cubicBezTo>
                  <a:lnTo>
                    <a:pt x="362" y="1406"/>
                  </a:lnTo>
                  <a:cubicBezTo>
                    <a:pt x="358" y="1406"/>
                    <a:pt x="354" y="1402"/>
                    <a:pt x="354" y="1398"/>
                  </a:cubicBezTo>
                  <a:cubicBezTo>
                    <a:pt x="354" y="1393"/>
                    <a:pt x="358" y="1390"/>
                    <a:pt x="362" y="1390"/>
                  </a:cubicBezTo>
                  <a:close/>
                  <a:moveTo>
                    <a:pt x="554" y="1390"/>
                  </a:moveTo>
                  <a:lnTo>
                    <a:pt x="666" y="1390"/>
                  </a:lnTo>
                  <a:cubicBezTo>
                    <a:pt x="670" y="1390"/>
                    <a:pt x="674" y="1393"/>
                    <a:pt x="674" y="1398"/>
                  </a:cubicBezTo>
                  <a:cubicBezTo>
                    <a:pt x="674" y="1402"/>
                    <a:pt x="670" y="1406"/>
                    <a:pt x="666" y="1406"/>
                  </a:cubicBezTo>
                  <a:lnTo>
                    <a:pt x="554" y="1406"/>
                  </a:lnTo>
                  <a:cubicBezTo>
                    <a:pt x="550" y="1406"/>
                    <a:pt x="546" y="1402"/>
                    <a:pt x="546" y="1398"/>
                  </a:cubicBezTo>
                  <a:cubicBezTo>
                    <a:pt x="546" y="1393"/>
                    <a:pt x="550" y="1390"/>
                    <a:pt x="554" y="1390"/>
                  </a:cubicBezTo>
                  <a:close/>
                  <a:moveTo>
                    <a:pt x="746" y="1390"/>
                  </a:moveTo>
                  <a:lnTo>
                    <a:pt x="801" y="1390"/>
                  </a:lnTo>
                  <a:lnTo>
                    <a:pt x="793" y="1398"/>
                  </a:lnTo>
                  <a:lnTo>
                    <a:pt x="793" y="1340"/>
                  </a:lnTo>
                  <a:cubicBezTo>
                    <a:pt x="793" y="1336"/>
                    <a:pt x="796" y="1332"/>
                    <a:pt x="801" y="1332"/>
                  </a:cubicBezTo>
                  <a:cubicBezTo>
                    <a:pt x="805" y="1332"/>
                    <a:pt x="809" y="1336"/>
                    <a:pt x="809" y="1340"/>
                  </a:cubicBezTo>
                  <a:lnTo>
                    <a:pt x="809" y="1398"/>
                  </a:lnTo>
                  <a:cubicBezTo>
                    <a:pt x="809" y="1402"/>
                    <a:pt x="805" y="1406"/>
                    <a:pt x="801" y="1406"/>
                  </a:cubicBezTo>
                  <a:lnTo>
                    <a:pt x="746" y="1406"/>
                  </a:lnTo>
                  <a:cubicBezTo>
                    <a:pt x="742" y="1406"/>
                    <a:pt x="738" y="1402"/>
                    <a:pt x="738" y="1398"/>
                  </a:cubicBezTo>
                  <a:cubicBezTo>
                    <a:pt x="738" y="1393"/>
                    <a:pt x="742" y="1390"/>
                    <a:pt x="746" y="1390"/>
                  </a:cubicBezTo>
                  <a:close/>
                  <a:moveTo>
                    <a:pt x="793" y="1260"/>
                  </a:moveTo>
                  <a:lnTo>
                    <a:pt x="793" y="1148"/>
                  </a:lnTo>
                  <a:cubicBezTo>
                    <a:pt x="793" y="1144"/>
                    <a:pt x="796" y="1140"/>
                    <a:pt x="801" y="1140"/>
                  </a:cubicBezTo>
                  <a:cubicBezTo>
                    <a:pt x="805" y="1140"/>
                    <a:pt x="809" y="1144"/>
                    <a:pt x="809" y="1148"/>
                  </a:cubicBezTo>
                  <a:lnTo>
                    <a:pt x="809" y="1260"/>
                  </a:lnTo>
                  <a:cubicBezTo>
                    <a:pt x="809" y="1265"/>
                    <a:pt x="805" y="1268"/>
                    <a:pt x="801" y="1268"/>
                  </a:cubicBezTo>
                  <a:cubicBezTo>
                    <a:pt x="796" y="1268"/>
                    <a:pt x="793" y="1265"/>
                    <a:pt x="793" y="1260"/>
                  </a:cubicBezTo>
                  <a:close/>
                  <a:moveTo>
                    <a:pt x="793" y="1068"/>
                  </a:moveTo>
                  <a:lnTo>
                    <a:pt x="793" y="956"/>
                  </a:lnTo>
                  <a:cubicBezTo>
                    <a:pt x="793" y="952"/>
                    <a:pt x="796" y="948"/>
                    <a:pt x="801" y="948"/>
                  </a:cubicBezTo>
                  <a:cubicBezTo>
                    <a:pt x="805" y="948"/>
                    <a:pt x="809" y="952"/>
                    <a:pt x="809" y="956"/>
                  </a:cubicBezTo>
                  <a:lnTo>
                    <a:pt x="809" y="1068"/>
                  </a:lnTo>
                  <a:cubicBezTo>
                    <a:pt x="809" y="1073"/>
                    <a:pt x="805" y="1076"/>
                    <a:pt x="801" y="1076"/>
                  </a:cubicBezTo>
                  <a:cubicBezTo>
                    <a:pt x="796" y="1076"/>
                    <a:pt x="793" y="1073"/>
                    <a:pt x="793" y="1068"/>
                  </a:cubicBezTo>
                  <a:close/>
                  <a:moveTo>
                    <a:pt x="793" y="876"/>
                  </a:moveTo>
                  <a:lnTo>
                    <a:pt x="793" y="764"/>
                  </a:lnTo>
                  <a:cubicBezTo>
                    <a:pt x="793" y="760"/>
                    <a:pt x="796" y="756"/>
                    <a:pt x="801" y="756"/>
                  </a:cubicBezTo>
                  <a:cubicBezTo>
                    <a:pt x="805" y="756"/>
                    <a:pt x="809" y="760"/>
                    <a:pt x="809" y="764"/>
                  </a:cubicBezTo>
                  <a:lnTo>
                    <a:pt x="809" y="876"/>
                  </a:lnTo>
                  <a:cubicBezTo>
                    <a:pt x="809" y="881"/>
                    <a:pt x="805" y="884"/>
                    <a:pt x="801" y="884"/>
                  </a:cubicBezTo>
                  <a:cubicBezTo>
                    <a:pt x="796" y="884"/>
                    <a:pt x="793" y="881"/>
                    <a:pt x="793" y="876"/>
                  </a:cubicBezTo>
                  <a:close/>
                  <a:moveTo>
                    <a:pt x="793" y="684"/>
                  </a:moveTo>
                  <a:lnTo>
                    <a:pt x="793" y="572"/>
                  </a:lnTo>
                  <a:cubicBezTo>
                    <a:pt x="793" y="568"/>
                    <a:pt x="796" y="564"/>
                    <a:pt x="801" y="564"/>
                  </a:cubicBezTo>
                  <a:cubicBezTo>
                    <a:pt x="805" y="564"/>
                    <a:pt x="809" y="568"/>
                    <a:pt x="809" y="572"/>
                  </a:cubicBezTo>
                  <a:lnTo>
                    <a:pt x="809" y="684"/>
                  </a:lnTo>
                  <a:cubicBezTo>
                    <a:pt x="809" y="689"/>
                    <a:pt x="805" y="692"/>
                    <a:pt x="801" y="692"/>
                  </a:cubicBezTo>
                  <a:cubicBezTo>
                    <a:pt x="796" y="692"/>
                    <a:pt x="793" y="689"/>
                    <a:pt x="793" y="684"/>
                  </a:cubicBezTo>
                  <a:close/>
                  <a:moveTo>
                    <a:pt x="793" y="492"/>
                  </a:moveTo>
                  <a:lnTo>
                    <a:pt x="793" y="380"/>
                  </a:lnTo>
                  <a:cubicBezTo>
                    <a:pt x="793" y="376"/>
                    <a:pt x="796" y="372"/>
                    <a:pt x="801" y="372"/>
                  </a:cubicBezTo>
                  <a:cubicBezTo>
                    <a:pt x="805" y="372"/>
                    <a:pt x="809" y="376"/>
                    <a:pt x="809" y="380"/>
                  </a:cubicBezTo>
                  <a:lnTo>
                    <a:pt x="809" y="492"/>
                  </a:lnTo>
                  <a:cubicBezTo>
                    <a:pt x="809" y="497"/>
                    <a:pt x="805" y="500"/>
                    <a:pt x="801" y="500"/>
                  </a:cubicBezTo>
                  <a:cubicBezTo>
                    <a:pt x="796" y="500"/>
                    <a:pt x="793" y="497"/>
                    <a:pt x="793" y="492"/>
                  </a:cubicBezTo>
                  <a:close/>
                  <a:moveTo>
                    <a:pt x="793" y="300"/>
                  </a:moveTo>
                  <a:lnTo>
                    <a:pt x="793" y="188"/>
                  </a:lnTo>
                  <a:cubicBezTo>
                    <a:pt x="793" y="184"/>
                    <a:pt x="796" y="180"/>
                    <a:pt x="801" y="180"/>
                  </a:cubicBezTo>
                  <a:cubicBezTo>
                    <a:pt x="805" y="180"/>
                    <a:pt x="809" y="184"/>
                    <a:pt x="809" y="188"/>
                  </a:cubicBezTo>
                  <a:lnTo>
                    <a:pt x="809" y="300"/>
                  </a:lnTo>
                  <a:cubicBezTo>
                    <a:pt x="809" y="305"/>
                    <a:pt x="805" y="308"/>
                    <a:pt x="801" y="308"/>
                  </a:cubicBezTo>
                  <a:cubicBezTo>
                    <a:pt x="796" y="308"/>
                    <a:pt x="793" y="305"/>
                    <a:pt x="793" y="300"/>
                  </a:cubicBezTo>
                  <a:close/>
                  <a:moveTo>
                    <a:pt x="793" y="108"/>
                  </a:moveTo>
                  <a:lnTo>
                    <a:pt x="793" y="8"/>
                  </a:lnTo>
                  <a:lnTo>
                    <a:pt x="801" y="16"/>
                  </a:lnTo>
                  <a:lnTo>
                    <a:pt x="790" y="16"/>
                  </a:lnTo>
                  <a:cubicBezTo>
                    <a:pt x="785" y="16"/>
                    <a:pt x="782" y="12"/>
                    <a:pt x="782" y="8"/>
                  </a:cubicBezTo>
                  <a:cubicBezTo>
                    <a:pt x="782" y="3"/>
                    <a:pt x="785" y="0"/>
                    <a:pt x="790" y="0"/>
                  </a:cubicBezTo>
                  <a:lnTo>
                    <a:pt x="801" y="0"/>
                  </a:lnTo>
                  <a:cubicBezTo>
                    <a:pt x="805" y="0"/>
                    <a:pt x="809" y="3"/>
                    <a:pt x="809" y="8"/>
                  </a:cubicBezTo>
                  <a:lnTo>
                    <a:pt x="809" y="108"/>
                  </a:lnTo>
                  <a:cubicBezTo>
                    <a:pt x="809" y="113"/>
                    <a:pt x="805" y="116"/>
                    <a:pt x="801" y="116"/>
                  </a:cubicBezTo>
                  <a:cubicBezTo>
                    <a:pt x="796" y="116"/>
                    <a:pt x="793" y="113"/>
                    <a:pt x="793" y="108"/>
                  </a:cubicBezTo>
                  <a:close/>
                  <a:moveTo>
                    <a:pt x="710" y="16"/>
                  </a:moveTo>
                  <a:lnTo>
                    <a:pt x="598" y="16"/>
                  </a:lnTo>
                  <a:cubicBezTo>
                    <a:pt x="593" y="16"/>
                    <a:pt x="590" y="12"/>
                    <a:pt x="590" y="8"/>
                  </a:cubicBezTo>
                  <a:cubicBezTo>
                    <a:pt x="590" y="3"/>
                    <a:pt x="593" y="0"/>
                    <a:pt x="598" y="0"/>
                  </a:cubicBezTo>
                  <a:lnTo>
                    <a:pt x="710" y="0"/>
                  </a:lnTo>
                  <a:cubicBezTo>
                    <a:pt x="714" y="0"/>
                    <a:pt x="718" y="3"/>
                    <a:pt x="718" y="8"/>
                  </a:cubicBezTo>
                  <a:cubicBezTo>
                    <a:pt x="718" y="12"/>
                    <a:pt x="714" y="16"/>
                    <a:pt x="710" y="16"/>
                  </a:cubicBezTo>
                  <a:close/>
                  <a:moveTo>
                    <a:pt x="518" y="16"/>
                  </a:moveTo>
                  <a:lnTo>
                    <a:pt x="406" y="16"/>
                  </a:lnTo>
                  <a:cubicBezTo>
                    <a:pt x="401" y="16"/>
                    <a:pt x="398" y="12"/>
                    <a:pt x="398" y="8"/>
                  </a:cubicBezTo>
                  <a:cubicBezTo>
                    <a:pt x="398" y="3"/>
                    <a:pt x="401" y="0"/>
                    <a:pt x="406" y="0"/>
                  </a:cubicBezTo>
                  <a:lnTo>
                    <a:pt x="518" y="0"/>
                  </a:lnTo>
                  <a:cubicBezTo>
                    <a:pt x="522" y="0"/>
                    <a:pt x="526" y="3"/>
                    <a:pt x="526" y="8"/>
                  </a:cubicBezTo>
                  <a:cubicBezTo>
                    <a:pt x="526" y="12"/>
                    <a:pt x="522" y="16"/>
                    <a:pt x="518" y="16"/>
                  </a:cubicBezTo>
                  <a:close/>
                  <a:moveTo>
                    <a:pt x="326" y="16"/>
                  </a:moveTo>
                  <a:lnTo>
                    <a:pt x="214" y="16"/>
                  </a:lnTo>
                  <a:cubicBezTo>
                    <a:pt x="209" y="16"/>
                    <a:pt x="206" y="12"/>
                    <a:pt x="206" y="8"/>
                  </a:cubicBezTo>
                  <a:cubicBezTo>
                    <a:pt x="206" y="3"/>
                    <a:pt x="209" y="0"/>
                    <a:pt x="214" y="0"/>
                  </a:cubicBezTo>
                  <a:lnTo>
                    <a:pt x="326" y="0"/>
                  </a:lnTo>
                  <a:cubicBezTo>
                    <a:pt x="330" y="0"/>
                    <a:pt x="334" y="3"/>
                    <a:pt x="334" y="8"/>
                  </a:cubicBezTo>
                  <a:cubicBezTo>
                    <a:pt x="334" y="12"/>
                    <a:pt x="330" y="16"/>
                    <a:pt x="326" y="16"/>
                  </a:cubicBezTo>
                  <a:close/>
                  <a:moveTo>
                    <a:pt x="134" y="16"/>
                  </a:moveTo>
                  <a:lnTo>
                    <a:pt x="22" y="16"/>
                  </a:lnTo>
                  <a:cubicBezTo>
                    <a:pt x="17" y="16"/>
                    <a:pt x="14" y="12"/>
                    <a:pt x="14" y="8"/>
                  </a:cubicBezTo>
                  <a:cubicBezTo>
                    <a:pt x="14" y="3"/>
                    <a:pt x="17" y="0"/>
                    <a:pt x="22" y="0"/>
                  </a:cubicBezTo>
                  <a:lnTo>
                    <a:pt x="134" y="0"/>
                  </a:lnTo>
                  <a:cubicBezTo>
                    <a:pt x="138" y="0"/>
                    <a:pt x="142" y="3"/>
                    <a:pt x="142" y="8"/>
                  </a:cubicBezTo>
                  <a:cubicBezTo>
                    <a:pt x="142" y="12"/>
                    <a:pt x="138" y="16"/>
                    <a:pt x="134" y="1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76" name="Rectangle 408"/>
            <p:cNvSpPr>
              <a:spLocks noChangeArrowheads="1"/>
            </p:cNvSpPr>
            <p:nvPr/>
          </p:nvSpPr>
          <p:spPr bwMode="auto">
            <a:xfrm>
              <a:off x="2895" y="2983"/>
              <a:ext cx="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58777" name="Line 409"/>
            <p:cNvSpPr>
              <a:spLocks noChangeShapeType="1"/>
            </p:cNvSpPr>
            <p:nvPr/>
          </p:nvSpPr>
          <p:spPr bwMode="auto">
            <a:xfrm>
              <a:off x="2860" y="3207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78" name="Freeform 410"/>
            <p:cNvSpPr>
              <a:spLocks/>
            </p:cNvSpPr>
            <p:nvPr/>
          </p:nvSpPr>
          <p:spPr bwMode="auto">
            <a:xfrm>
              <a:off x="2954" y="3177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81" name="Line 413"/>
            <p:cNvSpPr>
              <a:spLocks noChangeShapeType="1"/>
            </p:cNvSpPr>
            <p:nvPr/>
          </p:nvSpPr>
          <p:spPr bwMode="auto">
            <a:xfrm>
              <a:off x="2854" y="3334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82" name="Freeform 414"/>
            <p:cNvSpPr>
              <a:spLocks/>
            </p:cNvSpPr>
            <p:nvPr/>
          </p:nvSpPr>
          <p:spPr bwMode="auto">
            <a:xfrm>
              <a:off x="2948" y="3304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83" name="Line 415"/>
            <p:cNvSpPr>
              <a:spLocks noChangeShapeType="1"/>
            </p:cNvSpPr>
            <p:nvPr/>
          </p:nvSpPr>
          <p:spPr bwMode="auto">
            <a:xfrm>
              <a:off x="2854" y="3447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84" name="Freeform 416"/>
            <p:cNvSpPr>
              <a:spLocks/>
            </p:cNvSpPr>
            <p:nvPr/>
          </p:nvSpPr>
          <p:spPr bwMode="auto">
            <a:xfrm>
              <a:off x="2948" y="3417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46" name="Line 478"/>
            <p:cNvSpPr>
              <a:spLocks noChangeShapeType="1"/>
            </p:cNvSpPr>
            <p:nvPr/>
          </p:nvSpPr>
          <p:spPr bwMode="auto">
            <a:xfrm>
              <a:off x="2856" y="3556"/>
              <a:ext cx="101" cy="0"/>
            </a:xfrm>
            <a:prstGeom prst="line">
              <a:avLst/>
            </a:prstGeom>
            <a:noFill/>
            <a:ln w="15875" cap="rnd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47" name="Freeform 479"/>
            <p:cNvSpPr>
              <a:spLocks/>
            </p:cNvSpPr>
            <p:nvPr/>
          </p:nvSpPr>
          <p:spPr bwMode="auto">
            <a:xfrm>
              <a:off x="2950" y="3526"/>
              <a:ext cx="92" cy="61"/>
            </a:xfrm>
            <a:custGeom>
              <a:avLst/>
              <a:gdLst>
                <a:gd name="T0" fmla="*/ 0 w 92"/>
                <a:gd name="T1" fmla="*/ 0 h 61"/>
                <a:gd name="T2" fmla="*/ 92 w 92"/>
                <a:gd name="T3" fmla="*/ 30 h 61"/>
                <a:gd name="T4" fmla="*/ 0 w 92"/>
                <a:gd name="T5" fmla="*/ 61 h 61"/>
                <a:gd name="T6" fmla="*/ 0 w 92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61">
                  <a:moveTo>
                    <a:pt x="0" y="0"/>
                  </a:moveTo>
                  <a:lnTo>
                    <a:pt x="92" y="30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FF"/>
            </a:solidFill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849" name="Group 481"/>
          <p:cNvGrpSpPr>
            <a:grpSpLocks/>
          </p:cNvGrpSpPr>
          <p:nvPr/>
        </p:nvGrpSpPr>
        <p:grpSpPr bwMode="auto">
          <a:xfrm>
            <a:off x="5711826" y="2084389"/>
            <a:ext cx="4302125" cy="192087"/>
            <a:chOff x="2638" y="1313"/>
            <a:chExt cx="2710" cy="121"/>
          </a:xfrm>
        </p:grpSpPr>
        <p:grpSp>
          <p:nvGrpSpPr>
            <p:cNvPr id="58850" name="Group 482"/>
            <p:cNvGrpSpPr>
              <a:grpSpLocks/>
            </p:cNvGrpSpPr>
            <p:nvPr/>
          </p:nvGrpSpPr>
          <p:grpSpPr bwMode="auto">
            <a:xfrm>
              <a:off x="3122" y="1313"/>
              <a:ext cx="2226" cy="121"/>
              <a:chOff x="3122" y="1652"/>
              <a:chExt cx="2226" cy="121"/>
            </a:xfrm>
          </p:grpSpPr>
          <p:sp>
            <p:nvSpPr>
              <p:cNvPr id="58851" name="Rectangle 483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-</a:t>
                </a:r>
              </a:p>
            </p:txBody>
          </p:sp>
          <p:sp>
            <p:nvSpPr>
              <p:cNvPr id="58852" name="Rectangle 484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B</a:t>
                </a:r>
              </a:p>
            </p:txBody>
          </p:sp>
          <p:sp>
            <p:nvSpPr>
              <p:cNvPr id="58853" name="Rectangle 485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1111</a:t>
                </a:r>
              </a:p>
            </p:txBody>
          </p:sp>
        </p:grpSp>
        <p:grpSp>
          <p:nvGrpSpPr>
            <p:cNvPr id="58854" name="Group 486"/>
            <p:cNvGrpSpPr>
              <a:grpSpLocks/>
            </p:cNvGrpSpPr>
            <p:nvPr/>
          </p:nvGrpSpPr>
          <p:grpSpPr bwMode="auto">
            <a:xfrm>
              <a:off x="2638" y="1313"/>
              <a:ext cx="478" cy="121"/>
              <a:chOff x="2638" y="1313"/>
              <a:chExt cx="478" cy="121"/>
            </a:xfrm>
          </p:grpSpPr>
          <p:cxnSp>
            <p:nvCxnSpPr>
              <p:cNvPr id="58855" name="AutoShape 487"/>
              <p:cNvCxnSpPr>
                <a:cxnSpLocks noChangeShapeType="1"/>
                <a:stCxn id="58856" idx="3"/>
                <a:endCxn id="58851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8856" name="Rectangle 488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TOS</a:t>
                </a:r>
              </a:p>
            </p:txBody>
          </p:sp>
        </p:grpSp>
      </p:grpSp>
      <p:grpSp>
        <p:nvGrpSpPr>
          <p:cNvPr id="58865" name="Group 497"/>
          <p:cNvGrpSpPr>
            <a:grpSpLocks/>
          </p:cNvGrpSpPr>
          <p:nvPr/>
        </p:nvGrpSpPr>
        <p:grpSpPr bwMode="auto">
          <a:xfrm>
            <a:off x="5711826" y="2084389"/>
            <a:ext cx="4302125" cy="192087"/>
            <a:chOff x="2638" y="1313"/>
            <a:chExt cx="2710" cy="121"/>
          </a:xfrm>
        </p:grpSpPr>
        <p:grpSp>
          <p:nvGrpSpPr>
            <p:cNvPr id="58866" name="Group 498"/>
            <p:cNvGrpSpPr>
              <a:grpSpLocks/>
            </p:cNvGrpSpPr>
            <p:nvPr/>
          </p:nvGrpSpPr>
          <p:grpSpPr bwMode="auto">
            <a:xfrm>
              <a:off x="3122" y="1313"/>
              <a:ext cx="2226" cy="121"/>
              <a:chOff x="3122" y="1652"/>
              <a:chExt cx="2226" cy="121"/>
            </a:xfrm>
          </p:grpSpPr>
          <p:sp>
            <p:nvSpPr>
              <p:cNvPr id="58867" name="Rectangle 499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-</a:t>
                </a:r>
              </a:p>
            </p:txBody>
          </p:sp>
          <p:sp>
            <p:nvSpPr>
              <p:cNvPr id="58868" name="Rectangle 500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869" name="Rectangle 501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1111</a:t>
                </a:r>
              </a:p>
            </p:txBody>
          </p:sp>
        </p:grpSp>
        <p:grpSp>
          <p:nvGrpSpPr>
            <p:cNvPr id="58870" name="Group 502"/>
            <p:cNvGrpSpPr>
              <a:grpSpLocks/>
            </p:cNvGrpSpPr>
            <p:nvPr/>
          </p:nvGrpSpPr>
          <p:grpSpPr bwMode="auto">
            <a:xfrm>
              <a:off x="2638" y="1313"/>
              <a:ext cx="478" cy="121"/>
              <a:chOff x="2638" y="1313"/>
              <a:chExt cx="478" cy="121"/>
            </a:xfrm>
          </p:grpSpPr>
          <p:cxnSp>
            <p:nvCxnSpPr>
              <p:cNvPr id="58871" name="AutoShape 503"/>
              <p:cNvCxnSpPr>
                <a:cxnSpLocks noChangeShapeType="1"/>
                <a:stCxn id="58872" idx="3"/>
                <a:endCxn id="58867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8872" name="Rectangle 504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TOS</a:t>
                </a:r>
              </a:p>
            </p:txBody>
          </p:sp>
        </p:grpSp>
      </p:grpSp>
      <p:grpSp>
        <p:nvGrpSpPr>
          <p:cNvPr id="58896" name="Group 528"/>
          <p:cNvGrpSpPr>
            <a:grpSpLocks/>
          </p:cNvGrpSpPr>
          <p:nvPr/>
        </p:nvGrpSpPr>
        <p:grpSpPr bwMode="auto">
          <a:xfrm>
            <a:off x="6480176" y="1508125"/>
            <a:ext cx="3533775" cy="571500"/>
            <a:chOff x="3122" y="950"/>
            <a:chExt cx="2226" cy="360"/>
          </a:xfrm>
        </p:grpSpPr>
        <p:grpSp>
          <p:nvGrpSpPr>
            <p:cNvPr id="58895" name="Group 527"/>
            <p:cNvGrpSpPr>
              <a:grpSpLocks/>
            </p:cNvGrpSpPr>
            <p:nvPr/>
          </p:nvGrpSpPr>
          <p:grpSpPr bwMode="auto">
            <a:xfrm>
              <a:off x="3219" y="1168"/>
              <a:ext cx="2076" cy="142"/>
              <a:chOff x="3219" y="1168"/>
              <a:chExt cx="2076" cy="142"/>
            </a:xfrm>
          </p:grpSpPr>
          <p:sp>
            <p:nvSpPr>
              <p:cNvPr id="58556" name="Rectangle 188"/>
              <p:cNvSpPr>
                <a:spLocks noChangeArrowheads="1"/>
              </p:cNvSpPr>
              <p:nvPr/>
            </p:nvSpPr>
            <p:spPr bwMode="auto">
              <a:xfrm>
                <a:off x="3219" y="1168"/>
                <a:ext cx="49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000000"/>
                    </a:solidFill>
                  </a:rPr>
                  <a:t>Reconv. PC</a:t>
                </a:r>
                <a:endParaRPr lang="en-US" altLang="en-US"/>
              </a:p>
            </p:txBody>
          </p:sp>
          <p:sp>
            <p:nvSpPr>
              <p:cNvPr id="58557" name="Rectangle 189"/>
              <p:cNvSpPr>
                <a:spLocks noChangeArrowheads="1"/>
              </p:cNvSpPr>
              <p:nvPr/>
            </p:nvSpPr>
            <p:spPr bwMode="auto">
              <a:xfrm>
                <a:off x="4132" y="1174"/>
                <a:ext cx="36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000000"/>
                    </a:solidFill>
                  </a:rPr>
                  <a:t>Next PC</a:t>
                </a:r>
                <a:endParaRPr lang="en-US" altLang="en-US"/>
              </a:p>
            </p:txBody>
          </p:sp>
          <p:sp>
            <p:nvSpPr>
              <p:cNvPr id="58558" name="Rectangle 190"/>
              <p:cNvSpPr>
                <a:spLocks noChangeArrowheads="1"/>
              </p:cNvSpPr>
              <p:nvPr/>
            </p:nvSpPr>
            <p:spPr bwMode="auto">
              <a:xfrm>
                <a:off x="4738" y="1174"/>
                <a:ext cx="5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solidFill>
                      <a:srgbClr val="000000"/>
                    </a:solidFill>
                  </a:rPr>
                  <a:t>Active Mask</a:t>
                </a:r>
                <a:endParaRPr lang="en-US" altLang="en-US"/>
              </a:p>
            </p:txBody>
          </p:sp>
        </p:grpSp>
        <p:sp>
          <p:nvSpPr>
            <p:cNvPr id="58873" name="Line 505"/>
            <p:cNvSpPr>
              <a:spLocks noChangeShapeType="1"/>
            </p:cNvSpPr>
            <p:nvPr/>
          </p:nvSpPr>
          <p:spPr bwMode="auto">
            <a:xfrm>
              <a:off x="3122" y="1168"/>
              <a:ext cx="22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74" name="Text Box 506"/>
            <p:cNvSpPr txBox="1">
              <a:spLocks noChangeArrowheads="1"/>
            </p:cNvSpPr>
            <p:nvPr/>
          </p:nvSpPr>
          <p:spPr bwMode="auto">
            <a:xfrm>
              <a:off x="3944" y="950"/>
              <a:ext cx="4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Stack</a:t>
              </a:r>
            </a:p>
          </p:txBody>
        </p:sp>
      </p:grpSp>
      <p:grpSp>
        <p:nvGrpSpPr>
          <p:cNvPr id="58877" name="Group 509"/>
          <p:cNvGrpSpPr>
            <a:grpSpLocks/>
          </p:cNvGrpSpPr>
          <p:nvPr/>
        </p:nvGrpSpPr>
        <p:grpSpPr bwMode="auto">
          <a:xfrm>
            <a:off x="5711826" y="2084388"/>
            <a:ext cx="4302125" cy="576262"/>
            <a:chOff x="2638" y="1434"/>
            <a:chExt cx="2710" cy="363"/>
          </a:xfrm>
        </p:grpSpPr>
        <p:grpSp>
          <p:nvGrpSpPr>
            <p:cNvPr id="58878" name="Group 510"/>
            <p:cNvGrpSpPr>
              <a:grpSpLocks/>
            </p:cNvGrpSpPr>
            <p:nvPr/>
          </p:nvGrpSpPr>
          <p:grpSpPr bwMode="auto">
            <a:xfrm>
              <a:off x="3122" y="1555"/>
              <a:ext cx="2226" cy="121"/>
              <a:chOff x="3122" y="1652"/>
              <a:chExt cx="2226" cy="121"/>
            </a:xfrm>
          </p:grpSpPr>
          <p:sp>
            <p:nvSpPr>
              <p:cNvPr id="58879" name="Rectangle 511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880" name="Rectangle 512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D</a:t>
                </a:r>
              </a:p>
            </p:txBody>
          </p:sp>
          <p:sp>
            <p:nvSpPr>
              <p:cNvPr id="58881" name="Rectangle 513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0110</a:t>
                </a:r>
              </a:p>
            </p:txBody>
          </p:sp>
        </p:grpSp>
        <p:grpSp>
          <p:nvGrpSpPr>
            <p:cNvPr id="58882" name="Group 514"/>
            <p:cNvGrpSpPr>
              <a:grpSpLocks/>
            </p:cNvGrpSpPr>
            <p:nvPr/>
          </p:nvGrpSpPr>
          <p:grpSpPr bwMode="auto">
            <a:xfrm>
              <a:off x="3122" y="1676"/>
              <a:ext cx="2226" cy="121"/>
              <a:chOff x="3122" y="1652"/>
              <a:chExt cx="2226" cy="121"/>
            </a:xfrm>
          </p:grpSpPr>
          <p:sp>
            <p:nvSpPr>
              <p:cNvPr id="58883" name="Rectangle 515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884" name="Rectangle 516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885" name="Rectangle 517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1001</a:t>
                </a:r>
              </a:p>
            </p:txBody>
          </p:sp>
        </p:grpSp>
        <p:grpSp>
          <p:nvGrpSpPr>
            <p:cNvPr id="58886" name="Group 518"/>
            <p:cNvGrpSpPr>
              <a:grpSpLocks/>
            </p:cNvGrpSpPr>
            <p:nvPr/>
          </p:nvGrpSpPr>
          <p:grpSpPr bwMode="auto">
            <a:xfrm>
              <a:off x="2638" y="1676"/>
              <a:ext cx="478" cy="121"/>
              <a:chOff x="2638" y="1313"/>
              <a:chExt cx="478" cy="121"/>
            </a:xfrm>
          </p:grpSpPr>
          <p:cxnSp>
            <p:nvCxnSpPr>
              <p:cNvPr id="58887" name="AutoShape 519"/>
              <p:cNvCxnSpPr>
                <a:cxnSpLocks noChangeShapeType="1"/>
                <a:stCxn id="58888" idx="3"/>
                <a:endCxn id="58883" idx="1"/>
              </p:cNvCxnSpPr>
              <p:nvPr/>
            </p:nvCxnSpPr>
            <p:spPr bwMode="auto">
              <a:xfrm>
                <a:off x="2928" y="1374"/>
                <a:ext cx="1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8888" name="Rectangle 520"/>
              <p:cNvSpPr>
                <a:spLocks noChangeArrowheads="1"/>
              </p:cNvSpPr>
              <p:nvPr/>
            </p:nvSpPr>
            <p:spPr bwMode="auto">
              <a:xfrm>
                <a:off x="2638" y="1313"/>
                <a:ext cx="290" cy="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1600"/>
                  <a:t>TOS</a:t>
                </a:r>
              </a:p>
            </p:txBody>
          </p:sp>
        </p:grpSp>
        <p:grpSp>
          <p:nvGrpSpPr>
            <p:cNvPr id="58889" name="Group 521"/>
            <p:cNvGrpSpPr>
              <a:grpSpLocks/>
            </p:cNvGrpSpPr>
            <p:nvPr/>
          </p:nvGrpSpPr>
          <p:grpSpPr bwMode="auto">
            <a:xfrm>
              <a:off x="3122" y="1434"/>
              <a:ext cx="2226" cy="121"/>
              <a:chOff x="3122" y="1652"/>
              <a:chExt cx="2226" cy="121"/>
            </a:xfrm>
          </p:grpSpPr>
          <p:sp>
            <p:nvSpPr>
              <p:cNvPr id="58890" name="Rectangle 522"/>
              <p:cNvSpPr>
                <a:spLocks noChangeArrowheads="1"/>
              </p:cNvSpPr>
              <p:nvPr/>
            </p:nvSpPr>
            <p:spPr bwMode="auto">
              <a:xfrm>
                <a:off x="3122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-</a:t>
                </a:r>
              </a:p>
            </p:txBody>
          </p:sp>
          <p:sp>
            <p:nvSpPr>
              <p:cNvPr id="58891" name="Rectangle 523"/>
              <p:cNvSpPr>
                <a:spLocks noChangeArrowheads="1"/>
              </p:cNvSpPr>
              <p:nvPr/>
            </p:nvSpPr>
            <p:spPr bwMode="auto">
              <a:xfrm>
                <a:off x="3944" y="1652"/>
                <a:ext cx="822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E</a:t>
                </a:r>
              </a:p>
            </p:txBody>
          </p:sp>
          <p:sp>
            <p:nvSpPr>
              <p:cNvPr id="58892" name="Rectangle 524"/>
              <p:cNvSpPr>
                <a:spLocks noChangeArrowheads="1"/>
              </p:cNvSpPr>
              <p:nvPr/>
            </p:nvSpPr>
            <p:spPr bwMode="auto">
              <a:xfrm>
                <a:off x="4767" y="1652"/>
                <a:ext cx="581" cy="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en-US" sz="1600"/>
                  <a:t>1111</a:t>
                </a:r>
              </a:p>
            </p:txBody>
          </p:sp>
        </p:grpSp>
      </p:grpSp>
      <p:sp>
        <p:nvSpPr>
          <p:cNvPr id="58893" name="Line 525"/>
          <p:cNvSpPr>
            <a:spLocks noChangeShapeType="1"/>
          </p:cNvSpPr>
          <p:nvPr/>
        </p:nvSpPr>
        <p:spPr bwMode="auto">
          <a:xfrm>
            <a:off x="3868738" y="4427539"/>
            <a:ext cx="0" cy="26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894" name="Line 526"/>
          <p:cNvSpPr>
            <a:spLocks noChangeShapeType="1"/>
          </p:cNvSpPr>
          <p:nvPr/>
        </p:nvSpPr>
        <p:spPr bwMode="auto">
          <a:xfrm>
            <a:off x="3868738" y="1355725"/>
            <a:ext cx="0" cy="344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85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85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585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06" grpId="0" animBg="1"/>
      <p:bldP spid="58507" grpId="0" animBg="1"/>
      <p:bldP spid="58508" grpId="0" animBg="1"/>
      <p:bldP spid="58509" grpId="0" animBg="1"/>
      <p:bldP spid="58511" grpId="0" animBg="1"/>
      <p:bldP spid="58512" grpId="0" animBg="1"/>
      <p:bldP spid="58830" grpId="0" animBg="1"/>
      <p:bldP spid="58831" grpId="0" animBg="1"/>
      <p:bldP spid="58831" grpId="1" animBg="1"/>
      <p:bldP spid="58832" grpId="0" animBg="1"/>
      <p:bldP spid="58833" grpId="0" animBg="1"/>
      <p:bldP spid="58834" grpId="0" animBg="1"/>
      <p:bldP spid="588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825625"/>
            <a:ext cx="9017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control flow divergence/</a:t>
            </a:r>
            <a:r>
              <a:rPr lang="en-US" dirty="0" err="1" smtClean="0"/>
              <a:t>reconvergence</a:t>
            </a:r>
            <a:r>
              <a:rPr lang="en-US" dirty="0" smtClean="0"/>
              <a:t> in HARP emulator</a:t>
            </a:r>
          </a:p>
          <a:p>
            <a:r>
              <a:rPr lang="en-US" dirty="0" smtClean="0"/>
              <a:t>Support SIMD control instructions</a:t>
            </a:r>
          </a:p>
          <a:p>
            <a:pPr lvl="1"/>
            <a:r>
              <a:rPr lang="en-US" dirty="0" smtClean="0"/>
              <a:t>clone %lane                                  Clone register state into %lane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alis</a:t>
            </a:r>
            <a:r>
              <a:rPr lang="en-US" dirty="0" smtClean="0"/>
              <a:t> %link, %n, #</a:t>
            </a:r>
            <a:r>
              <a:rPr lang="en-US" dirty="0" err="1" smtClean="0"/>
              <a:t>RelDest</a:t>
            </a:r>
            <a:r>
              <a:rPr lang="en-US" dirty="0" smtClean="0"/>
              <a:t>            Jump and link immediate, spawn N active lanes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alrs</a:t>
            </a:r>
            <a:r>
              <a:rPr lang="en-US" dirty="0" smtClean="0"/>
              <a:t> %link, %n, %</a:t>
            </a:r>
            <a:r>
              <a:rPr lang="en-US" dirty="0" err="1" smtClean="0"/>
              <a:t>dest</a:t>
            </a:r>
            <a:r>
              <a:rPr lang="en-US" dirty="0" smtClean="0"/>
              <a:t>                Jump and link indirect, spawn N active lanes</a:t>
            </a:r>
          </a:p>
          <a:p>
            <a:pPr lvl="1"/>
            <a:r>
              <a:rPr lang="en-US" dirty="0" err="1" smtClean="0"/>
              <a:t>jmprt</a:t>
            </a:r>
            <a:r>
              <a:rPr lang="en-US" dirty="0" smtClean="0"/>
              <a:t> %</a:t>
            </a:r>
            <a:r>
              <a:rPr lang="en-US" dirty="0" err="1" smtClean="0"/>
              <a:t>addr</a:t>
            </a:r>
            <a:r>
              <a:rPr lang="en-US" dirty="0" smtClean="0"/>
              <a:t>                    Jump indirect, terminate execution on all but one lane</a:t>
            </a:r>
          </a:p>
          <a:p>
            <a:pPr lvl="1"/>
            <a:r>
              <a:rPr lang="en-US" dirty="0" smtClean="0"/>
              <a:t>split                                   Control flow diverge </a:t>
            </a:r>
          </a:p>
          <a:p>
            <a:pPr lvl="1"/>
            <a:r>
              <a:rPr lang="en-US" dirty="0" smtClean="0"/>
              <a:t>join                                    Control flow </a:t>
            </a:r>
            <a:r>
              <a:rPr lang="en-US" dirty="0" err="1" smtClean="0"/>
              <a:t>reconverge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Warp Control instructions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spawn</a:t>
            </a:r>
            <a:r>
              <a:rPr lang="en-US" dirty="0" smtClean="0"/>
              <a:t> %</a:t>
            </a:r>
            <a:r>
              <a:rPr lang="en-US" dirty="0" err="1" smtClean="0"/>
              <a:t>dest</a:t>
            </a:r>
            <a:r>
              <a:rPr lang="en-US" dirty="0" smtClean="0"/>
              <a:t>, %pc, %</a:t>
            </a:r>
            <a:r>
              <a:rPr lang="en-US" dirty="0" err="1" smtClean="0"/>
              <a:t>src</a:t>
            </a:r>
            <a:r>
              <a:rPr lang="en-US" dirty="0" smtClean="0"/>
              <a:t>        Create new warp</a:t>
            </a:r>
          </a:p>
          <a:p>
            <a:pPr lvl="1"/>
            <a:r>
              <a:rPr lang="en-US" dirty="0" smtClean="0"/>
              <a:t>bar %id, %n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6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Stack-based </a:t>
            </a:r>
            <a:r>
              <a:rPr lang="en-US" dirty="0" err="1" smtClean="0"/>
              <a:t>reconvergence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to support nested split/join operations</a:t>
            </a:r>
          </a:p>
          <a:p>
            <a:r>
              <a:rPr lang="en-US" dirty="0" smtClean="0"/>
              <a:t>Split</a:t>
            </a:r>
          </a:p>
          <a:p>
            <a:pPr lvl="1"/>
            <a:r>
              <a:rPr lang="en-US" dirty="0" smtClean="0"/>
              <a:t>Split</a:t>
            </a:r>
          </a:p>
          <a:p>
            <a:pPr lvl="2"/>
            <a:r>
              <a:rPr lang="en-US" dirty="0" smtClean="0"/>
              <a:t>Split</a:t>
            </a:r>
          </a:p>
          <a:p>
            <a:pPr lvl="2"/>
            <a:r>
              <a:rPr lang="en-US" dirty="0" smtClean="0"/>
              <a:t>Join</a:t>
            </a:r>
          </a:p>
          <a:p>
            <a:pPr lvl="1"/>
            <a:r>
              <a:rPr lang="en-US" dirty="0" smtClean="0"/>
              <a:t>Join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22" y="1273023"/>
            <a:ext cx="4285678" cy="4903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92128" y="3235171"/>
            <a:ext cx="994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Split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9622" y="4937104"/>
            <a:ext cx="994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Join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Split/Join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enables control flow divergence by adding entries to the stack</a:t>
            </a:r>
          </a:p>
          <a:p>
            <a:r>
              <a:rPr lang="en-US" dirty="0" smtClean="0"/>
              <a:t>Split separates threads into contexts based on predicate register</a:t>
            </a:r>
          </a:p>
          <a:p>
            <a:r>
              <a:rPr lang="en-US" dirty="0" smtClean="0"/>
              <a:t>Control flow divergence can then occur on the same predicate register (or another with the same values)</a:t>
            </a:r>
          </a:p>
          <a:p>
            <a:pPr lvl="1"/>
            <a:r>
              <a:rPr lang="en-US" dirty="0" smtClean="0"/>
              <a:t>Triggers trap if this condition is not satisfied – will not occur in assignment 4</a:t>
            </a:r>
          </a:p>
          <a:p>
            <a:r>
              <a:rPr lang="en-US" dirty="0" smtClean="0"/>
              <a:t>Join pops entries to allow execution of other threads</a:t>
            </a:r>
          </a:p>
        </p:txBody>
      </p:sp>
    </p:spTree>
    <p:extLst>
      <p:ext uri="{BB962C8B-B14F-4D97-AF65-F5344CB8AC3E}">
        <p14:creationId xmlns:p14="http://schemas.microsoft.com/office/powerpoint/2010/main" val="177722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Split/Join -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 control flow instruction in between split/join pair</a:t>
            </a:r>
          </a:p>
          <a:p>
            <a:pPr lvl="1"/>
            <a:r>
              <a:rPr lang="en-US" dirty="0"/>
              <a:t>One set of threads will execute the region from split to join</a:t>
            </a:r>
          </a:p>
          <a:p>
            <a:pPr lvl="1"/>
            <a:r>
              <a:rPr lang="en-US" dirty="0"/>
              <a:t>Next set of threads will execute the same region</a:t>
            </a:r>
          </a:p>
          <a:p>
            <a:pPr lvl="1"/>
            <a:r>
              <a:rPr lang="en-US" dirty="0"/>
              <a:t>Continue execution from join with both set of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If a control flow instruction exists in between split/join pair</a:t>
            </a:r>
          </a:p>
          <a:p>
            <a:pPr lvl="1"/>
            <a:r>
              <a:rPr lang="en-US" dirty="0" smtClean="0"/>
              <a:t>One set of threads will execute a branch taken, eventually reach a join</a:t>
            </a:r>
          </a:p>
          <a:p>
            <a:pPr lvl="1"/>
            <a:r>
              <a:rPr lang="en-US" dirty="0" smtClean="0"/>
              <a:t>Next set of threads execute fall through and reaches join</a:t>
            </a:r>
          </a:p>
          <a:p>
            <a:pPr lvl="1"/>
            <a:r>
              <a:rPr lang="en-US" dirty="0" smtClean="0"/>
              <a:t>Continue execute threads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9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Split/Join -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the stack</a:t>
            </a:r>
          </a:p>
          <a:p>
            <a:r>
              <a:rPr lang="en-US" dirty="0" smtClean="0"/>
              <a:t>Does not affect control flow</a:t>
            </a:r>
          </a:p>
          <a:p>
            <a:r>
              <a:rPr lang="en-US" dirty="0" smtClean="0"/>
              <a:t>Split pushes two entries onto the stack</a:t>
            </a:r>
          </a:p>
          <a:p>
            <a:pPr lvl="1"/>
            <a:r>
              <a:rPr lang="en-US" dirty="0" smtClean="0"/>
              <a:t>1 entry for fall through – uses CURRENT_MASK, starting PC not given (uses PC after join)</a:t>
            </a:r>
          </a:p>
          <a:p>
            <a:pPr lvl="1"/>
            <a:r>
              <a:rPr lang="en-US" dirty="0" smtClean="0"/>
              <a:t>1 entry for return to split – uses CURRENT_MASK &amp; ~PRED</a:t>
            </a:r>
          </a:p>
          <a:p>
            <a:pPr lvl="1"/>
            <a:r>
              <a:rPr lang="en-US" dirty="0" smtClean="0"/>
              <a:t>Resumes execution using CURRENT_MASK &amp; PRED</a:t>
            </a:r>
          </a:p>
          <a:p>
            <a:r>
              <a:rPr lang="en-US" dirty="0" smtClean="0"/>
              <a:t>Join pops top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79" y="1690688"/>
            <a:ext cx="8585034" cy="27472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80084" y="3545305"/>
            <a:ext cx="4315327" cy="892594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for Assignment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vectors, not maps</a:t>
            </a:r>
          </a:p>
          <a:p>
            <a:r>
              <a:rPr lang="en-US" dirty="0" smtClean="0"/>
              <a:t>Make sure it builds on PACE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load </a:t>
            </a:r>
            <a:r>
              <a:rPr lang="en-US" dirty="0" err="1" smtClean="0"/>
              <a:t>gcc</a:t>
            </a:r>
            <a:r>
              <a:rPr lang="en-US" dirty="0" smtClean="0"/>
              <a:t> – loads 4.9 by default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available </a:t>
            </a:r>
            <a:r>
              <a:rPr lang="en-US" dirty="0" err="1" smtClean="0"/>
              <a:t>gcc</a:t>
            </a:r>
            <a:r>
              <a:rPr lang="en-US" dirty="0" smtClean="0"/>
              <a:t> – lists available </a:t>
            </a:r>
            <a:r>
              <a:rPr lang="en-US" dirty="0" err="1" smtClean="0"/>
              <a:t>gcc</a:t>
            </a:r>
            <a:r>
              <a:rPr lang="en-US" dirty="0" smtClean="0"/>
              <a:t>/g++ versions</a:t>
            </a:r>
          </a:p>
          <a:p>
            <a:r>
              <a:rPr lang="en-US" dirty="0" smtClean="0"/>
              <a:t>Include a readme and a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Build steps, bugs, configurations, usage, version of g++ used (if not 4.9)</a:t>
            </a:r>
          </a:p>
          <a:p>
            <a:r>
              <a:rPr lang="en-US" dirty="0" smtClean="0"/>
              <a:t>Don’t modify input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899"/>
            <a:ext cx="10515600" cy="1739064"/>
          </a:xfrm>
        </p:spPr>
        <p:txBody>
          <a:bodyPr/>
          <a:lstStyle/>
          <a:p>
            <a:r>
              <a:rPr lang="en-US" dirty="0" smtClean="0"/>
              <a:t>SIMD lane – scalar thread</a:t>
            </a:r>
          </a:p>
          <a:p>
            <a:r>
              <a:rPr lang="en-US" dirty="0" smtClean="0"/>
              <a:t>Warp – a group of scalar threads that share the same instruction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79" y="1690688"/>
            <a:ext cx="8585034" cy="27472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80084" y="3545305"/>
            <a:ext cx="4315327" cy="892594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Wilson Fung, Ivan Sham, George Yuan, Tor Aamodt</a:t>
            </a:r>
            <a:endParaRPr lang="en-US" altLang="en-US"/>
          </a:p>
        </p:txBody>
      </p:sp>
      <p:sp>
        <p:nvSpPr>
          <p:cNvPr id="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Dynamic Warp Formation and Scheduling</a:t>
            </a:r>
          </a:p>
          <a:p>
            <a:r>
              <a:rPr lang="en-US" altLang="en-US"/>
              <a:t>for Efficient GPU Control Flow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7CEA-4E45-2B4E-8049-5F4E459D6A3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7724775" cy="923925"/>
          </a:xfrm>
        </p:spPr>
        <p:txBody>
          <a:bodyPr/>
          <a:lstStyle/>
          <a:p>
            <a:r>
              <a:rPr lang="en-CA" altLang="ja-JP">
                <a:ea typeface="ＭＳ Ｐゴシック" charset="-128"/>
              </a:rPr>
              <a:t>SIMD Execution of Scalar Threads</a:t>
            </a:r>
            <a:endParaRPr lang="en-US" altLang="ja-JP">
              <a:ea typeface="ＭＳ Ｐゴシック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00213"/>
            <a:ext cx="8229600" cy="1382712"/>
          </a:xfrm>
        </p:spPr>
        <p:txBody>
          <a:bodyPr/>
          <a:lstStyle/>
          <a:p>
            <a:r>
              <a:rPr lang="en-CA" altLang="ja-JP">
                <a:ea typeface="ＭＳ Ｐゴシック" charset="-128"/>
              </a:rPr>
              <a:t>All threads run the same kernel</a:t>
            </a:r>
          </a:p>
          <a:p>
            <a:r>
              <a:rPr lang="en-CA" altLang="en-US"/>
              <a:t>Warp </a:t>
            </a:r>
            <a:r>
              <a:rPr lang="en-CA" altLang="en-US" sz="2600"/>
              <a:t>= Threads grouped into a SIMD instruction</a:t>
            </a:r>
            <a:r>
              <a:rPr lang="en-CA" altLang="en-US"/>
              <a:t> </a:t>
            </a:r>
          </a:p>
        </p:txBody>
      </p:sp>
      <p:sp>
        <p:nvSpPr>
          <p:cNvPr id="52249" name="AutoShape 25"/>
          <p:cNvSpPr>
            <a:spLocks noChangeAspect="1" noChangeArrowheads="1" noTextEdit="1"/>
          </p:cNvSpPr>
          <p:nvPr/>
        </p:nvSpPr>
        <p:spPr bwMode="auto">
          <a:xfrm>
            <a:off x="1985964" y="3160713"/>
            <a:ext cx="8193087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7505701" y="3194050"/>
            <a:ext cx="2640013" cy="16271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7505701" y="3194050"/>
            <a:ext cx="2640013" cy="1627188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7707313" y="3398838"/>
            <a:ext cx="2235200" cy="304800"/>
          </a:xfrm>
          <a:prstGeom prst="rect">
            <a:avLst/>
          </a:prstGeom>
          <a:solidFill>
            <a:srgbClr val="FFB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7707313" y="3398838"/>
            <a:ext cx="2235200" cy="30480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7921626" y="3389313"/>
            <a:ext cx="16955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</a:rPr>
              <a:t>Thread Warp 3</a:t>
            </a:r>
            <a:endParaRPr lang="en-US" alt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7707313" y="3703638"/>
            <a:ext cx="2235200" cy="303212"/>
          </a:xfrm>
          <a:prstGeom prst="rect">
            <a:avLst/>
          </a:prstGeom>
          <a:solidFill>
            <a:srgbClr val="F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7707313" y="3703638"/>
            <a:ext cx="2235200" cy="303212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7921626" y="3684588"/>
            <a:ext cx="16955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</a:rPr>
              <a:t>Thread Warp 8</a:t>
            </a:r>
            <a:endParaRPr lang="en-US" altLang="en-US"/>
          </a:p>
        </p:txBody>
      </p:sp>
      <p:sp>
        <p:nvSpPr>
          <p:cNvPr id="52259" name="Freeform 35"/>
          <p:cNvSpPr>
            <a:spLocks/>
          </p:cNvSpPr>
          <p:nvPr/>
        </p:nvSpPr>
        <p:spPr bwMode="auto">
          <a:xfrm>
            <a:off x="8801101" y="4059238"/>
            <a:ext cx="49213" cy="50800"/>
          </a:xfrm>
          <a:custGeom>
            <a:avLst/>
            <a:gdLst>
              <a:gd name="T0" fmla="*/ 0 w 49"/>
              <a:gd name="T1" fmla="*/ 25 h 50"/>
              <a:gd name="T2" fmla="*/ 24 w 49"/>
              <a:gd name="T3" fmla="*/ 0 h 50"/>
              <a:gd name="T4" fmla="*/ 49 w 49"/>
              <a:gd name="T5" fmla="*/ 25 h 50"/>
              <a:gd name="T6" fmla="*/ 49 w 49"/>
              <a:gd name="T7" fmla="*/ 25 h 50"/>
              <a:gd name="T8" fmla="*/ 24 w 49"/>
              <a:gd name="T9" fmla="*/ 50 h 50"/>
              <a:gd name="T10" fmla="*/ 0 w 49"/>
              <a:gd name="T11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50">
                <a:moveTo>
                  <a:pt x="0" y="25"/>
                </a:moveTo>
                <a:cubicBezTo>
                  <a:pt x="0" y="11"/>
                  <a:pt x="11" y="0"/>
                  <a:pt x="24" y="0"/>
                </a:cubicBezTo>
                <a:cubicBezTo>
                  <a:pt x="38" y="0"/>
                  <a:pt x="49" y="11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9"/>
                  <a:pt x="38" y="50"/>
                  <a:pt x="24" y="50"/>
                </a:cubicBezTo>
                <a:cubicBezTo>
                  <a:pt x="11" y="50"/>
                  <a:pt x="0" y="39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0" name="Freeform 36"/>
          <p:cNvSpPr>
            <a:spLocks/>
          </p:cNvSpPr>
          <p:nvPr/>
        </p:nvSpPr>
        <p:spPr bwMode="auto">
          <a:xfrm>
            <a:off x="8801101" y="4059238"/>
            <a:ext cx="49213" cy="50800"/>
          </a:xfrm>
          <a:custGeom>
            <a:avLst/>
            <a:gdLst>
              <a:gd name="T0" fmla="*/ 0 w 31"/>
              <a:gd name="T1" fmla="*/ 16 h 32"/>
              <a:gd name="T2" fmla="*/ 15 w 31"/>
              <a:gd name="T3" fmla="*/ 0 h 32"/>
              <a:gd name="T4" fmla="*/ 31 w 31"/>
              <a:gd name="T5" fmla="*/ 16 h 32"/>
              <a:gd name="T6" fmla="*/ 31 w 31"/>
              <a:gd name="T7" fmla="*/ 16 h 32"/>
              <a:gd name="T8" fmla="*/ 15 w 31"/>
              <a:gd name="T9" fmla="*/ 32 h 32"/>
              <a:gd name="T10" fmla="*/ 0 w 31"/>
              <a:gd name="T11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32">
                <a:moveTo>
                  <a:pt x="0" y="16"/>
                </a:move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5"/>
                  <a:pt x="24" y="32"/>
                  <a:pt x="15" y="32"/>
                </a:cubicBezTo>
                <a:cubicBezTo>
                  <a:pt x="7" y="32"/>
                  <a:pt x="0" y="25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1" name="Freeform 37"/>
          <p:cNvSpPr>
            <a:spLocks/>
          </p:cNvSpPr>
          <p:nvPr/>
        </p:nvSpPr>
        <p:spPr bwMode="auto">
          <a:xfrm>
            <a:off x="8801101" y="4159250"/>
            <a:ext cx="49213" cy="52388"/>
          </a:xfrm>
          <a:custGeom>
            <a:avLst/>
            <a:gdLst>
              <a:gd name="T0" fmla="*/ 0 w 49"/>
              <a:gd name="T1" fmla="*/ 25 h 50"/>
              <a:gd name="T2" fmla="*/ 24 w 49"/>
              <a:gd name="T3" fmla="*/ 0 h 50"/>
              <a:gd name="T4" fmla="*/ 49 w 49"/>
              <a:gd name="T5" fmla="*/ 25 h 50"/>
              <a:gd name="T6" fmla="*/ 49 w 49"/>
              <a:gd name="T7" fmla="*/ 25 h 50"/>
              <a:gd name="T8" fmla="*/ 24 w 49"/>
              <a:gd name="T9" fmla="*/ 50 h 50"/>
              <a:gd name="T10" fmla="*/ 0 w 49"/>
              <a:gd name="T11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50">
                <a:moveTo>
                  <a:pt x="0" y="25"/>
                </a:moveTo>
                <a:cubicBezTo>
                  <a:pt x="0" y="12"/>
                  <a:pt x="11" y="0"/>
                  <a:pt x="24" y="0"/>
                </a:cubicBezTo>
                <a:cubicBezTo>
                  <a:pt x="38" y="0"/>
                  <a:pt x="49" y="12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9"/>
                  <a:pt x="38" y="50"/>
                  <a:pt x="24" y="50"/>
                </a:cubicBezTo>
                <a:cubicBezTo>
                  <a:pt x="11" y="50"/>
                  <a:pt x="0" y="39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2" name="Freeform 38"/>
          <p:cNvSpPr>
            <a:spLocks/>
          </p:cNvSpPr>
          <p:nvPr/>
        </p:nvSpPr>
        <p:spPr bwMode="auto">
          <a:xfrm>
            <a:off x="8801101" y="4159250"/>
            <a:ext cx="49213" cy="52388"/>
          </a:xfrm>
          <a:custGeom>
            <a:avLst/>
            <a:gdLst>
              <a:gd name="T0" fmla="*/ 0 w 31"/>
              <a:gd name="T1" fmla="*/ 17 h 33"/>
              <a:gd name="T2" fmla="*/ 15 w 31"/>
              <a:gd name="T3" fmla="*/ 0 h 33"/>
              <a:gd name="T4" fmla="*/ 31 w 31"/>
              <a:gd name="T5" fmla="*/ 17 h 33"/>
              <a:gd name="T6" fmla="*/ 31 w 31"/>
              <a:gd name="T7" fmla="*/ 17 h 33"/>
              <a:gd name="T8" fmla="*/ 15 w 31"/>
              <a:gd name="T9" fmla="*/ 33 h 33"/>
              <a:gd name="T10" fmla="*/ 0 w 31"/>
              <a:gd name="T11" fmla="*/ 1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33">
                <a:moveTo>
                  <a:pt x="0" y="17"/>
                </a:moveTo>
                <a:cubicBezTo>
                  <a:pt x="0" y="8"/>
                  <a:pt x="7" y="0"/>
                  <a:pt x="15" y="0"/>
                </a:cubicBezTo>
                <a:cubicBezTo>
                  <a:pt x="24" y="0"/>
                  <a:pt x="31" y="8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26"/>
                  <a:pt x="24" y="33"/>
                  <a:pt x="15" y="33"/>
                </a:cubicBezTo>
                <a:cubicBezTo>
                  <a:pt x="7" y="33"/>
                  <a:pt x="0" y="26"/>
                  <a:pt x="0" y="17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3" name="Freeform 39"/>
          <p:cNvSpPr>
            <a:spLocks/>
          </p:cNvSpPr>
          <p:nvPr/>
        </p:nvSpPr>
        <p:spPr bwMode="auto">
          <a:xfrm>
            <a:off x="8801101" y="4262438"/>
            <a:ext cx="49213" cy="50800"/>
          </a:xfrm>
          <a:custGeom>
            <a:avLst/>
            <a:gdLst>
              <a:gd name="T0" fmla="*/ 0 w 49"/>
              <a:gd name="T1" fmla="*/ 25 h 49"/>
              <a:gd name="T2" fmla="*/ 24 w 49"/>
              <a:gd name="T3" fmla="*/ 0 h 49"/>
              <a:gd name="T4" fmla="*/ 49 w 49"/>
              <a:gd name="T5" fmla="*/ 25 h 49"/>
              <a:gd name="T6" fmla="*/ 49 w 49"/>
              <a:gd name="T7" fmla="*/ 25 h 49"/>
              <a:gd name="T8" fmla="*/ 24 w 49"/>
              <a:gd name="T9" fmla="*/ 49 h 49"/>
              <a:gd name="T10" fmla="*/ 0 w 49"/>
              <a:gd name="T11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49">
                <a:moveTo>
                  <a:pt x="0" y="25"/>
                </a:moveTo>
                <a:cubicBezTo>
                  <a:pt x="0" y="11"/>
                  <a:pt x="11" y="0"/>
                  <a:pt x="24" y="0"/>
                </a:cubicBezTo>
                <a:cubicBezTo>
                  <a:pt x="38" y="0"/>
                  <a:pt x="49" y="11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8"/>
                  <a:pt x="38" y="49"/>
                  <a:pt x="24" y="49"/>
                </a:cubicBez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4" name="Freeform 40"/>
          <p:cNvSpPr>
            <a:spLocks/>
          </p:cNvSpPr>
          <p:nvPr/>
        </p:nvSpPr>
        <p:spPr bwMode="auto">
          <a:xfrm>
            <a:off x="8801101" y="4262438"/>
            <a:ext cx="49213" cy="50800"/>
          </a:xfrm>
          <a:custGeom>
            <a:avLst/>
            <a:gdLst>
              <a:gd name="T0" fmla="*/ 0 w 31"/>
              <a:gd name="T1" fmla="*/ 16 h 32"/>
              <a:gd name="T2" fmla="*/ 15 w 31"/>
              <a:gd name="T3" fmla="*/ 0 h 32"/>
              <a:gd name="T4" fmla="*/ 31 w 31"/>
              <a:gd name="T5" fmla="*/ 16 h 32"/>
              <a:gd name="T6" fmla="*/ 31 w 31"/>
              <a:gd name="T7" fmla="*/ 16 h 32"/>
              <a:gd name="T8" fmla="*/ 15 w 31"/>
              <a:gd name="T9" fmla="*/ 32 h 32"/>
              <a:gd name="T10" fmla="*/ 0 w 31"/>
              <a:gd name="T11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32">
                <a:moveTo>
                  <a:pt x="0" y="16"/>
                </a:move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1" y="7"/>
                  <a:pt x="31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4"/>
                  <a:pt x="24" y="32"/>
                  <a:pt x="15" y="32"/>
                </a:cubicBezTo>
                <a:cubicBezTo>
                  <a:pt x="7" y="32"/>
                  <a:pt x="0" y="24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8824913" y="4668838"/>
            <a:ext cx="0" cy="222250"/>
          </a:xfrm>
          <a:prstGeom prst="line">
            <a:avLst/>
          </a:prstGeom>
          <a:noFill/>
          <a:ln w="269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6" name="Freeform 42"/>
          <p:cNvSpPr>
            <a:spLocks/>
          </p:cNvSpPr>
          <p:nvPr/>
        </p:nvSpPr>
        <p:spPr bwMode="auto">
          <a:xfrm>
            <a:off x="8740776" y="4849814"/>
            <a:ext cx="168275" cy="168275"/>
          </a:xfrm>
          <a:custGeom>
            <a:avLst/>
            <a:gdLst>
              <a:gd name="T0" fmla="*/ 82 w 164"/>
              <a:gd name="T1" fmla="*/ 164 h 164"/>
              <a:gd name="T2" fmla="*/ 0 w 164"/>
              <a:gd name="T3" fmla="*/ 0 h 164"/>
              <a:gd name="T4" fmla="*/ 164 w 164"/>
              <a:gd name="T5" fmla="*/ 0 h 164"/>
              <a:gd name="T6" fmla="*/ 164 w 164"/>
              <a:gd name="T7" fmla="*/ 0 h 164"/>
              <a:gd name="T8" fmla="*/ 82 w 164"/>
              <a:gd name="T9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164">
                <a:moveTo>
                  <a:pt x="82" y="164"/>
                </a:moveTo>
                <a:lnTo>
                  <a:pt x="0" y="0"/>
                </a:lnTo>
                <a:cubicBezTo>
                  <a:pt x="52" y="26"/>
                  <a:pt x="113" y="26"/>
                  <a:pt x="164" y="0"/>
                </a:cubicBezTo>
                <a:lnTo>
                  <a:pt x="164" y="0"/>
                </a:lnTo>
                <a:lnTo>
                  <a:pt x="82" y="16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7707313" y="4364038"/>
            <a:ext cx="2235200" cy="304800"/>
          </a:xfrm>
          <a:prstGeom prst="rect">
            <a:avLst/>
          </a:prstGeom>
          <a:solidFill>
            <a:srgbClr val="FF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8" name="Rectangle 44"/>
          <p:cNvSpPr>
            <a:spLocks noChangeArrowheads="1"/>
          </p:cNvSpPr>
          <p:nvPr/>
        </p:nvSpPr>
        <p:spPr bwMode="auto">
          <a:xfrm>
            <a:off x="7707313" y="4364038"/>
            <a:ext cx="2235200" cy="30480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9" name="Rectangle 45"/>
          <p:cNvSpPr>
            <a:spLocks noChangeArrowheads="1"/>
          </p:cNvSpPr>
          <p:nvPr/>
        </p:nvSpPr>
        <p:spPr bwMode="auto">
          <a:xfrm>
            <a:off x="7921626" y="4356100"/>
            <a:ext cx="16955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</a:rPr>
              <a:t>Thread Warp 7</a:t>
            </a:r>
            <a:endParaRPr lang="en-US" altLang="en-US"/>
          </a:p>
        </p:txBody>
      </p:sp>
      <p:sp>
        <p:nvSpPr>
          <p:cNvPr id="52270" name="Freeform 46"/>
          <p:cNvSpPr>
            <a:spLocks noEditPoints="1"/>
          </p:cNvSpPr>
          <p:nvPr/>
        </p:nvSpPr>
        <p:spPr bwMode="auto">
          <a:xfrm>
            <a:off x="6483350" y="3389313"/>
            <a:ext cx="1233488" cy="512762"/>
          </a:xfrm>
          <a:custGeom>
            <a:avLst/>
            <a:gdLst>
              <a:gd name="T0" fmla="*/ 1094 w 1204"/>
              <a:gd name="T1" fmla="*/ 58 h 501"/>
              <a:gd name="T2" fmla="*/ 1088 w 1204"/>
              <a:gd name="T3" fmla="*/ 44 h 501"/>
              <a:gd name="T4" fmla="*/ 1202 w 1204"/>
              <a:gd name="T5" fmla="*/ 6 h 501"/>
              <a:gd name="T6" fmla="*/ 1020 w 1204"/>
              <a:gd name="T7" fmla="*/ 89 h 501"/>
              <a:gd name="T8" fmla="*/ 1010 w 1204"/>
              <a:gd name="T9" fmla="*/ 84 h 501"/>
              <a:gd name="T10" fmla="*/ 1014 w 1204"/>
              <a:gd name="T11" fmla="*/ 74 h 501"/>
              <a:gd name="T12" fmla="*/ 1020 w 1204"/>
              <a:gd name="T13" fmla="*/ 89 h 501"/>
              <a:gd name="T14" fmla="*/ 842 w 1204"/>
              <a:gd name="T15" fmla="*/ 161 h 501"/>
              <a:gd name="T16" fmla="*/ 836 w 1204"/>
              <a:gd name="T17" fmla="*/ 146 h 501"/>
              <a:gd name="T18" fmla="*/ 950 w 1204"/>
              <a:gd name="T19" fmla="*/ 108 h 501"/>
              <a:gd name="T20" fmla="*/ 768 w 1204"/>
              <a:gd name="T21" fmla="*/ 191 h 501"/>
              <a:gd name="T22" fmla="*/ 758 w 1204"/>
              <a:gd name="T23" fmla="*/ 187 h 501"/>
              <a:gd name="T24" fmla="*/ 762 w 1204"/>
              <a:gd name="T25" fmla="*/ 176 h 501"/>
              <a:gd name="T26" fmla="*/ 768 w 1204"/>
              <a:gd name="T27" fmla="*/ 191 h 501"/>
              <a:gd name="T28" fmla="*/ 590 w 1204"/>
              <a:gd name="T29" fmla="*/ 264 h 501"/>
              <a:gd name="T30" fmla="*/ 584 w 1204"/>
              <a:gd name="T31" fmla="*/ 249 h 501"/>
              <a:gd name="T32" fmla="*/ 699 w 1204"/>
              <a:gd name="T33" fmla="*/ 211 h 501"/>
              <a:gd name="T34" fmla="*/ 516 w 1204"/>
              <a:gd name="T35" fmla="*/ 294 h 501"/>
              <a:gd name="T36" fmla="*/ 506 w 1204"/>
              <a:gd name="T37" fmla="*/ 289 h 501"/>
              <a:gd name="T38" fmla="*/ 510 w 1204"/>
              <a:gd name="T39" fmla="*/ 279 h 501"/>
              <a:gd name="T40" fmla="*/ 516 w 1204"/>
              <a:gd name="T41" fmla="*/ 294 h 501"/>
              <a:gd name="T42" fmla="*/ 338 w 1204"/>
              <a:gd name="T43" fmla="*/ 366 h 501"/>
              <a:gd name="T44" fmla="*/ 332 w 1204"/>
              <a:gd name="T45" fmla="*/ 351 h 501"/>
              <a:gd name="T46" fmla="*/ 447 w 1204"/>
              <a:gd name="T47" fmla="*/ 314 h 501"/>
              <a:gd name="T48" fmla="*/ 264 w 1204"/>
              <a:gd name="T49" fmla="*/ 396 h 501"/>
              <a:gd name="T50" fmla="*/ 254 w 1204"/>
              <a:gd name="T51" fmla="*/ 392 h 501"/>
              <a:gd name="T52" fmla="*/ 258 w 1204"/>
              <a:gd name="T53" fmla="*/ 382 h 501"/>
              <a:gd name="T54" fmla="*/ 264 w 1204"/>
              <a:gd name="T55" fmla="*/ 396 h 501"/>
              <a:gd name="T56" fmla="*/ 87 w 1204"/>
              <a:gd name="T57" fmla="*/ 469 h 501"/>
              <a:gd name="T58" fmla="*/ 81 w 1204"/>
              <a:gd name="T59" fmla="*/ 454 h 501"/>
              <a:gd name="T60" fmla="*/ 195 w 1204"/>
              <a:gd name="T61" fmla="*/ 416 h 501"/>
              <a:gd name="T62" fmla="*/ 12 w 1204"/>
              <a:gd name="T63" fmla="*/ 499 h 501"/>
              <a:gd name="T64" fmla="*/ 2 w 1204"/>
              <a:gd name="T65" fmla="*/ 494 h 501"/>
              <a:gd name="T66" fmla="*/ 7 w 1204"/>
              <a:gd name="T67" fmla="*/ 484 h 501"/>
              <a:gd name="T68" fmla="*/ 12 w 1204"/>
              <a:gd name="T69" fmla="*/ 499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04" h="501">
                <a:moveTo>
                  <a:pt x="1198" y="16"/>
                </a:moveTo>
                <a:lnTo>
                  <a:pt x="1094" y="58"/>
                </a:lnTo>
                <a:cubicBezTo>
                  <a:pt x="1090" y="60"/>
                  <a:pt x="1086" y="58"/>
                  <a:pt x="1084" y="54"/>
                </a:cubicBezTo>
                <a:cubicBezTo>
                  <a:pt x="1082" y="50"/>
                  <a:pt x="1084" y="45"/>
                  <a:pt x="1088" y="44"/>
                </a:cubicBezTo>
                <a:lnTo>
                  <a:pt x="1192" y="1"/>
                </a:lnTo>
                <a:cubicBezTo>
                  <a:pt x="1196" y="0"/>
                  <a:pt x="1201" y="2"/>
                  <a:pt x="1202" y="6"/>
                </a:cubicBezTo>
                <a:cubicBezTo>
                  <a:pt x="1204" y="10"/>
                  <a:pt x="1202" y="15"/>
                  <a:pt x="1198" y="16"/>
                </a:cubicBezTo>
                <a:close/>
                <a:moveTo>
                  <a:pt x="1020" y="89"/>
                </a:moveTo>
                <a:lnTo>
                  <a:pt x="1020" y="89"/>
                </a:lnTo>
                <a:cubicBezTo>
                  <a:pt x="1016" y="90"/>
                  <a:pt x="1011" y="88"/>
                  <a:pt x="1010" y="84"/>
                </a:cubicBezTo>
                <a:cubicBezTo>
                  <a:pt x="1008" y="80"/>
                  <a:pt x="1010" y="75"/>
                  <a:pt x="1014" y="74"/>
                </a:cubicBezTo>
                <a:lnTo>
                  <a:pt x="1014" y="74"/>
                </a:lnTo>
                <a:cubicBezTo>
                  <a:pt x="1018" y="72"/>
                  <a:pt x="1023" y="74"/>
                  <a:pt x="1025" y="78"/>
                </a:cubicBezTo>
                <a:cubicBezTo>
                  <a:pt x="1026" y="82"/>
                  <a:pt x="1024" y="87"/>
                  <a:pt x="1020" y="89"/>
                </a:cubicBezTo>
                <a:close/>
                <a:moveTo>
                  <a:pt x="946" y="119"/>
                </a:moveTo>
                <a:lnTo>
                  <a:pt x="842" y="161"/>
                </a:lnTo>
                <a:cubicBezTo>
                  <a:pt x="838" y="163"/>
                  <a:pt x="834" y="161"/>
                  <a:pt x="832" y="157"/>
                </a:cubicBezTo>
                <a:cubicBezTo>
                  <a:pt x="830" y="153"/>
                  <a:pt x="832" y="148"/>
                  <a:pt x="836" y="146"/>
                </a:cubicBezTo>
                <a:lnTo>
                  <a:pt x="940" y="104"/>
                </a:lnTo>
                <a:cubicBezTo>
                  <a:pt x="944" y="102"/>
                  <a:pt x="949" y="104"/>
                  <a:pt x="950" y="108"/>
                </a:cubicBezTo>
                <a:cubicBezTo>
                  <a:pt x="952" y="112"/>
                  <a:pt x="950" y="117"/>
                  <a:pt x="946" y="119"/>
                </a:cubicBezTo>
                <a:close/>
                <a:moveTo>
                  <a:pt x="768" y="191"/>
                </a:moveTo>
                <a:lnTo>
                  <a:pt x="768" y="191"/>
                </a:lnTo>
                <a:cubicBezTo>
                  <a:pt x="764" y="193"/>
                  <a:pt x="759" y="191"/>
                  <a:pt x="758" y="187"/>
                </a:cubicBezTo>
                <a:cubicBezTo>
                  <a:pt x="756" y="183"/>
                  <a:pt x="758" y="178"/>
                  <a:pt x="762" y="176"/>
                </a:cubicBezTo>
                <a:lnTo>
                  <a:pt x="762" y="176"/>
                </a:lnTo>
                <a:cubicBezTo>
                  <a:pt x="766" y="175"/>
                  <a:pt x="771" y="177"/>
                  <a:pt x="773" y="181"/>
                </a:cubicBezTo>
                <a:cubicBezTo>
                  <a:pt x="774" y="185"/>
                  <a:pt x="772" y="190"/>
                  <a:pt x="768" y="191"/>
                </a:cubicBezTo>
                <a:close/>
                <a:moveTo>
                  <a:pt x="694" y="221"/>
                </a:moveTo>
                <a:lnTo>
                  <a:pt x="590" y="264"/>
                </a:lnTo>
                <a:cubicBezTo>
                  <a:pt x="586" y="265"/>
                  <a:pt x="582" y="263"/>
                  <a:pt x="580" y="259"/>
                </a:cubicBezTo>
                <a:cubicBezTo>
                  <a:pt x="578" y="255"/>
                  <a:pt x="580" y="250"/>
                  <a:pt x="584" y="249"/>
                </a:cubicBezTo>
                <a:lnTo>
                  <a:pt x="688" y="207"/>
                </a:lnTo>
                <a:cubicBezTo>
                  <a:pt x="692" y="205"/>
                  <a:pt x="697" y="207"/>
                  <a:pt x="699" y="211"/>
                </a:cubicBezTo>
                <a:cubicBezTo>
                  <a:pt x="700" y="215"/>
                  <a:pt x="698" y="220"/>
                  <a:pt x="694" y="221"/>
                </a:cubicBezTo>
                <a:close/>
                <a:moveTo>
                  <a:pt x="516" y="294"/>
                </a:moveTo>
                <a:lnTo>
                  <a:pt x="516" y="294"/>
                </a:lnTo>
                <a:cubicBezTo>
                  <a:pt x="512" y="295"/>
                  <a:pt x="508" y="293"/>
                  <a:pt x="506" y="289"/>
                </a:cubicBezTo>
                <a:cubicBezTo>
                  <a:pt x="504" y="285"/>
                  <a:pt x="506" y="281"/>
                  <a:pt x="510" y="279"/>
                </a:cubicBezTo>
                <a:lnTo>
                  <a:pt x="510" y="279"/>
                </a:lnTo>
                <a:cubicBezTo>
                  <a:pt x="514" y="277"/>
                  <a:pt x="519" y="279"/>
                  <a:pt x="521" y="283"/>
                </a:cubicBezTo>
                <a:cubicBezTo>
                  <a:pt x="522" y="288"/>
                  <a:pt x="520" y="292"/>
                  <a:pt x="516" y="294"/>
                </a:cubicBezTo>
                <a:close/>
                <a:moveTo>
                  <a:pt x="442" y="324"/>
                </a:moveTo>
                <a:lnTo>
                  <a:pt x="338" y="366"/>
                </a:lnTo>
                <a:cubicBezTo>
                  <a:pt x="334" y="368"/>
                  <a:pt x="330" y="366"/>
                  <a:pt x="328" y="362"/>
                </a:cubicBezTo>
                <a:cubicBezTo>
                  <a:pt x="326" y="358"/>
                  <a:pt x="328" y="353"/>
                  <a:pt x="332" y="351"/>
                </a:cubicBezTo>
                <a:lnTo>
                  <a:pt x="436" y="309"/>
                </a:lnTo>
                <a:cubicBezTo>
                  <a:pt x="440" y="307"/>
                  <a:pt x="445" y="309"/>
                  <a:pt x="447" y="314"/>
                </a:cubicBezTo>
                <a:cubicBezTo>
                  <a:pt x="448" y="318"/>
                  <a:pt x="446" y="322"/>
                  <a:pt x="442" y="324"/>
                </a:cubicBezTo>
                <a:close/>
                <a:moveTo>
                  <a:pt x="264" y="396"/>
                </a:moveTo>
                <a:lnTo>
                  <a:pt x="264" y="396"/>
                </a:lnTo>
                <a:cubicBezTo>
                  <a:pt x="260" y="398"/>
                  <a:pt x="256" y="396"/>
                  <a:pt x="254" y="392"/>
                </a:cubicBezTo>
                <a:cubicBezTo>
                  <a:pt x="252" y="388"/>
                  <a:pt x="254" y="383"/>
                  <a:pt x="258" y="382"/>
                </a:cubicBezTo>
                <a:lnTo>
                  <a:pt x="258" y="382"/>
                </a:lnTo>
                <a:cubicBezTo>
                  <a:pt x="263" y="380"/>
                  <a:pt x="267" y="382"/>
                  <a:pt x="269" y="386"/>
                </a:cubicBezTo>
                <a:cubicBezTo>
                  <a:pt x="270" y="390"/>
                  <a:pt x="268" y="395"/>
                  <a:pt x="264" y="396"/>
                </a:cubicBezTo>
                <a:close/>
                <a:moveTo>
                  <a:pt x="190" y="427"/>
                </a:moveTo>
                <a:lnTo>
                  <a:pt x="87" y="469"/>
                </a:lnTo>
                <a:cubicBezTo>
                  <a:pt x="82" y="470"/>
                  <a:pt x="78" y="468"/>
                  <a:pt x="76" y="464"/>
                </a:cubicBezTo>
                <a:cubicBezTo>
                  <a:pt x="74" y="460"/>
                  <a:pt x="76" y="456"/>
                  <a:pt x="81" y="454"/>
                </a:cubicBezTo>
                <a:lnTo>
                  <a:pt x="184" y="412"/>
                </a:lnTo>
                <a:cubicBezTo>
                  <a:pt x="188" y="410"/>
                  <a:pt x="193" y="412"/>
                  <a:pt x="195" y="416"/>
                </a:cubicBezTo>
                <a:cubicBezTo>
                  <a:pt x="196" y="420"/>
                  <a:pt x="194" y="425"/>
                  <a:pt x="190" y="427"/>
                </a:cubicBezTo>
                <a:close/>
                <a:moveTo>
                  <a:pt x="12" y="499"/>
                </a:moveTo>
                <a:lnTo>
                  <a:pt x="12" y="499"/>
                </a:lnTo>
                <a:cubicBezTo>
                  <a:pt x="8" y="501"/>
                  <a:pt x="4" y="499"/>
                  <a:pt x="2" y="494"/>
                </a:cubicBezTo>
                <a:cubicBezTo>
                  <a:pt x="0" y="490"/>
                  <a:pt x="2" y="486"/>
                  <a:pt x="7" y="484"/>
                </a:cubicBezTo>
                <a:lnTo>
                  <a:pt x="7" y="484"/>
                </a:lnTo>
                <a:cubicBezTo>
                  <a:pt x="11" y="482"/>
                  <a:pt x="15" y="484"/>
                  <a:pt x="17" y="489"/>
                </a:cubicBezTo>
                <a:cubicBezTo>
                  <a:pt x="19" y="493"/>
                  <a:pt x="17" y="497"/>
                  <a:pt x="12" y="499"/>
                </a:cubicBezTo>
                <a:close/>
              </a:path>
            </a:pathLst>
          </a:custGeom>
          <a:solidFill>
            <a:srgbClr val="000000"/>
          </a:solidFill>
          <a:ln w="158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1" name="Freeform 47"/>
          <p:cNvSpPr>
            <a:spLocks noEditPoints="1"/>
          </p:cNvSpPr>
          <p:nvPr/>
        </p:nvSpPr>
        <p:spPr bwMode="auto">
          <a:xfrm>
            <a:off x="6502400" y="3694113"/>
            <a:ext cx="1214438" cy="1701800"/>
          </a:xfrm>
          <a:custGeom>
            <a:avLst/>
            <a:gdLst>
              <a:gd name="T0" fmla="*/ 1118 w 1185"/>
              <a:gd name="T1" fmla="*/ 105 h 1662"/>
              <a:gd name="T2" fmla="*/ 1105 w 1185"/>
              <a:gd name="T3" fmla="*/ 95 h 1662"/>
              <a:gd name="T4" fmla="*/ 1181 w 1185"/>
              <a:gd name="T5" fmla="*/ 2 h 1662"/>
              <a:gd name="T6" fmla="*/ 1071 w 1185"/>
              <a:gd name="T7" fmla="*/ 170 h 1662"/>
              <a:gd name="T8" fmla="*/ 1060 w 1185"/>
              <a:gd name="T9" fmla="*/ 172 h 1662"/>
              <a:gd name="T10" fmla="*/ 1058 w 1185"/>
              <a:gd name="T11" fmla="*/ 161 h 1662"/>
              <a:gd name="T12" fmla="*/ 1071 w 1185"/>
              <a:gd name="T13" fmla="*/ 170 h 1662"/>
              <a:gd name="T14" fmla="*/ 960 w 1185"/>
              <a:gd name="T15" fmla="*/ 326 h 1662"/>
              <a:gd name="T16" fmla="*/ 947 w 1185"/>
              <a:gd name="T17" fmla="*/ 317 h 1662"/>
              <a:gd name="T18" fmla="*/ 1023 w 1185"/>
              <a:gd name="T19" fmla="*/ 224 h 1662"/>
              <a:gd name="T20" fmla="*/ 914 w 1185"/>
              <a:gd name="T21" fmla="*/ 392 h 1662"/>
              <a:gd name="T22" fmla="*/ 903 w 1185"/>
              <a:gd name="T23" fmla="*/ 394 h 1662"/>
              <a:gd name="T24" fmla="*/ 901 w 1185"/>
              <a:gd name="T25" fmla="*/ 382 h 1662"/>
              <a:gd name="T26" fmla="*/ 914 w 1185"/>
              <a:gd name="T27" fmla="*/ 392 h 1662"/>
              <a:gd name="T28" fmla="*/ 803 w 1185"/>
              <a:gd name="T29" fmla="*/ 548 h 1662"/>
              <a:gd name="T30" fmla="*/ 790 w 1185"/>
              <a:gd name="T31" fmla="*/ 539 h 1662"/>
              <a:gd name="T32" fmla="*/ 866 w 1185"/>
              <a:gd name="T33" fmla="*/ 446 h 1662"/>
              <a:gd name="T34" fmla="*/ 756 w 1185"/>
              <a:gd name="T35" fmla="*/ 614 h 1662"/>
              <a:gd name="T36" fmla="*/ 745 w 1185"/>
              <a:gd name="T37" fmla="*/ 615 h 1662"/>
              <a:gd name="T38" fmla="*/ 743 w 1185"/>
              <a:gd name="T39" fmla="*/ 604 h 1662"/>
              <a:gd name="T40" fmla="*/ 756 w 1185"/>
              <a:gd name="T41" fmla="*/ 614 h 1662"/>
              <a:gd name="T42" fmla="*/ 645 w 1185"/>
              <a:gd name="T43" fmla="*/ 770 h 1662"/>
              <a:gd name="T44" fmla="*/ 632 w 1185"/>
              <a:gd name="T45" fmla="*/ 761 h 1662"/>
              <a:gd name="T46" fmla="*/ 708 w 1185"/>
              <a:gd name="T47" fmla="*/ 668 h 1662"/>
              <a:gd name="T48" fmla="*/ 599 w 1185"/>
              <a:gd name="T49" fmla="*/ 835 h 1662"/>
              <a:gd name="T50" fmla="*/ 588 w 1185"/>
              <a:gd name="T51" fmla="*/ 837 h 1662"/>
              <a:gd name="T52" fmla="*/ 586 w 1185"/>
              <a:gd name="T53" fmla="*/ 826 h 1662"/>
              <a:gd name="T54" fmla="*/ 599 w 1185"/>
              <a:gd name="T55" fmla="*/ 835 h 1662"/>
              <a:gd name="T56" fmla="*/ 488 w 1185"/>
              <a:gd name="T57" fmla="*/ 992 h 1662"/>
              <a:gd name="T58" fmla="*/ 475 w 1185"/>
              <a:gd name="T59" fmla="*/ 983 h 1662"/>
              <a:gd name="T60" fmla="*/ 551 w 1185"/>
              <a:gd name="T61" fmla="*/ 889 h 1662"/>
              <a:gd name="T62" fmla="*/ 442 w 1185"/>
              <a:gd name="T63" fmla="*/ 1057 h 1662"/>
              <a:gd name="T64" fmla="*/ 430 w 1185"/>
              <a:gd name="T65" fmla="*/ 1059 h 1662"/>
              <a:gd name="T66" fmla="*/ 429 w 1185"/>
              <a:gd name="T67" fmla="*/ 1048 h 1662"/>
              <a:gd name="T68" fmla="*/ 442 w 1185"/>
              <a:gd name="T69" fmla="*/ 1057 h 1662"/>
              <a:gd name="T70" fmla="*/ 330 w 1185"/>
              <a:gd name="T71" fmla="*/ 1214 h 1662"/>
              <a:gd name="T72" fmla="*/ 317 w 1185"/>
              <a:gd name="T73" fmla="*/ 1204 h 1662"/>
              <a:gd name="T74" fmla="*/ 393 w 1185"/>
              <a:gd name="T75" fmla="*/ 1111 h 1662"/>
              <a:gd name="T76" fmla="*/ 284 w 1185"/>
              <a:gd name="T77" fmla="*/ 1279 h 1662"/>
              <a:gd name="T78" fmla="*/ 273 w 1185"/>
              <a:gd name="T79" fmla="*/ 1281 h 1662"/>
              <a:gd name="T80" fmla="*/ 271 w 1185"/>
              <a:gd name="T81" fmla="*/ 1270 h 1662"/>
              <a:gd name="T82" fmla="*/ 284 w 1185"/>
              <a:gd name="T83" fmla="*/ 1279 h 1662"/>
              <a:gd name="T84" fmla="*/ 173 w 1185"/>
              <a:gd name="T85" fmla="*/ 1436 h 1662"/>
              <a:gd name="T86" fmla="*/ 160 w 1185"/>
              <a:gd name="T87" fmla="*/ 1426 h 1662"/>
              <a:gd name="T88" fmla="*/ 236 w 1185"/>
              <a:gd name="T89" fmla="*/ 1333 h 1662"/>
              <a:gd name="T90" fmla="*/ 127 w 1185"/>
              <a:gd name="T91" fmla="*/ 1501 h 1662"/>
              <a:gd name="T92" fmla="*/ 116 w 1185"/>
              <a:gd name="T93" fmla="*/ 1503 h 1662"/>
              <a:gd name="T94" fmla="*/ 114 w 1185"/>
              <a:gd name="T95" fmla="*/ 1491 h 1662"/>
              <a:gd name="T96" fmla="*/ 127 w 1185"/>
              <a:gd name="T97" fmla="*/ 1501 h 1662"/>
              <a:gd name="T98" fmla="*/ 16 w 1185"/>
              <a:gd name="T99" fmla="*/ 1657 h 1662"/>
              <a:gd name="T100" fmla="*/ 3 w 1185"/>
              <a:gd name="T101" fmla="*/ 1648 h 1662"/>
              <a:gd name="T102" fmla="*/ 78 w 1185"/>
              <a:gd name="T103" fmla="*/ 1555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85" h="1662">
                <a:moveTo>
                  <a:pt x="1183" y="13"/>
                </a:moveTo>
                <a:lnTo>
                  <a:pt x="1118" y="105"/>
                </a:lnTo>
                <a:cubicBezTo>
                  <a:pt x="1115" y="108"/>
                  <a:pt x="1110" y="109"/>
                  <a:pt x="1107" y="107"/>
                </a:cubicBezTo>
                <a:cubicBezTo>
                  <a:pt x="1103" y="104"/>
                  <a:pt x="1102" y="99"/>
                  <a:pt x="1105" y="95"/>
                </a:cubicBezTo>
                <a:lnTo>
                  <a:pt x="1169" y="4"/>
                </a:lnTo>
                <a:cubicBezTo>
                  <a:pt x="1172" y="0"/>
                  <a:pt x="1177" y="0"/>
                  <a:pt x="1181" y="2"/>
                </a:cubicBezTo>
                <a:cubicBezTo>
                  <a:pt x="1184" y="5"/>
                  <a:pt x="1185" y="10"/>
                  <a:pt x="1183" y="13"/>
                </a:cubicBezTo>
                <a:close/>
                <a:moveTo>
                  <a:pt x="1071" y="170"/>
                </a:moveTo>
                <a:lnTo>
                  <a:pt x="1071" y="170"/>
                </a:lnTo>
                <a:cubicBezTo>
                  <a:pt x="1069" y="173"/>
                  <a:pt x="1064" y="174"/>
                  <a:pt x="1060" y="172"/>
                </a:cubicBezTo>
                <a:cubicBezTo>
                  <a:pt x="1057" y="169"/>
                  <a:pt x="1056" y="164"/>
                  <a:pt x="1058" y="161"/>
                </a:cubicBezTo>
                <a:lnTo>
                  <a:pt x="1058" y="161"/>
                </a:lnTo>
                <a:cubicBezTo>
                  <a:pt x="1061" y="157"/>
                  <a:pt x="1066" y="156"/>
                  <a:pt x="1070" y="159"/>
                </a:cubicBezTo>
                <a:cubicBezTo>
                  <a:pt x="1073" y="161"/>
                  <a:pt x="1074" y="166"/>
                  <a:pt x="1071" y="170"/>
                </a:cubicBezTo>
                <a:close/>
                <a:moveTo>
                  <a:pt x="1025" y="235"/>
                </a:moveTo>
                <a:lnTo>
                  <a:pt x="960" y="326"/>
                </a:lnTo>
                <a:cubicBezTo>
                  <a:pt x="958" y="330"/>
                  <a:pt x="953" y="331"/>
                  <a:pt x="949" y="328"/>
                </a:cubicBezTo>
                <a:cubicBezTo>
                  <a:pt x="945" y="326"/>
                  <a:pt x="945" y="321"/>
                  <a:pt x="947" y="317"/>
                </a:cubicBezTo>
                <a:lnTo>
                  <a:pt x="1012" y="226"/>
                </a:lnTo>
                <a:cubicBezTo>
                  <a:pt x="1015" y="222"/>
                  <a:pt x="1020" y="221"/>
                  <a:pt x="1023" y="224"/>
                </a:cubicBezTo>
                <a:cubicBezTo>
                  <a:pt x="1027" y="226"/>
                  <a:pt x="1028" y="231"/>
                  <a:pt x="1025" y="235"/>
                </a:cubicBezTo>
                <a:close/>
                <a:moveTo>
                  <a:pt x="914" y="392"/>
                </a:moveTo>
                <a:lnTo>
                  <a:pt x="914" y="392"/>
                </a:lnTo>
                <a:cubicBezTo>
                  <a:pt x="911" y="395"/>
                  <a:pt x="906" y="396"/>
                  <a:pt x="903" y="394"/>
                </a:cubicBezTo>
                <a:cubicBezTo>
                  <a:pt x="899" y="391"/>
                  <a:pt x="898" y="386"/>
                  <a:pt x="901" y="382"/>
                </a:cubicBezTo>
                <a:lnTo>
                  <a:pt x="901" y="382"/>
                </a:lnTo>
                <a:cubicBezTo>
                  <a:pt x="903" y="379"/>
                  <a:pt x="908" y="378"/>
                  <a:pt x="912" y="381"/>
                </a:cubicBezTo>
                <a:cubicBezTo>
                  <a:pt x="916" y="383"/>
                  <a:pt x="917" y="388"/>
                  <a:pt x="914" y="392"/>
                </a:cubicBezTo>
                <a:close/>
                <a:moveTo>
                  <a:pt x="868" y="457"/>
                </a:moveTo>
                <a:lnTo>
                  <a:pt x="803" y="548"/>
                </a:lnTo>
                <a:cubicBezTo>
                  <a:pt x="800" y="552"/>
                  <a:pt x="795" y="553"/>
                  <a:pt x="792" y="550"/>
                </a:cubicBezTo>
                <a:cubicBezTo>
                  <a:pt x="788" y="548"/>
                  <a:pt x="787" y="543"/>
                  <a:pt x="790" y="539"/>
                </a:cubicBezTo>
                <a:lnTo>
                  <a:pt x="855" y="448"/>
                </a:lnTo>
                <a:cubicBezTo>
                  <a:pt x="857" y="444"/>
                  <a:pt x="862" y="443"/>
                  <a:pt x="866" y="446"/>
                </a:cubicBezTo>
                <a:cubicBezTo>
                  <a:pt x="869" y="448"/>
                  <a:pt x="870" y="453"/>
                  <a:pt x="868" y="457"/>
                </a:cubicBezTo>
                <a:close/>
                <a:moveTo>
                  <a:pt x="756" y="614"/>
                </a:moveTo>
                <a:lnTo>
                  <a:pt x="756" y="614"/>
                </a:lnTo>
                <a:cubicBezTo>
                  <a:pt x="754" y="617"/>
                  <a:pt x="749" y="618"/>
                  <a:pt x="745" y="615"/>
                </a:cubicBezTo>
                <a:cubicBezTo>
                  <a:pt x="742" y="613"/>
                  <a:pt x="741" y="608"/>
                  <a:pt x="743" y="604"/>
                </a:cubicBezTo>
                <a:lnTo>
                  <a:pt x="743" y="604"/>
                </a:lnTo>
                <a:cubicBezTo>
                  <a:pt x="746" y="601"/>
                  <a:pt x="751" y="600"/>
                  <a:pt x="755" y="602"/>
                </a:cubicBezTo>
                <a:cubicBezTo>
                  <a:pt x="758" y="605"/>
                  <a:pt x="759" y="610"/>
                  <a:pt x="756" y="614"/>
                </a:cubicBezTo>
                <a:close/>
                <a:moveTo>
                  <a:pt x="710" y="679"/>
                </a:moveTo>
                <a:lnTo>
                  <a:pt x="645" y="770"/>
                </a:lnTo>
                <a:cubicBezTo>
                  <a:pt x="643" y="774"/>
                  <a:pt x="638" y="775"/>
                  <a:pt x="634" y="772"/>
                </a:cubicBezTo>
                <a:cubicBezTo>
                  <a:pt x="631" y="769"/>
                  <a:pt x="630" y="764"/>
                  <a:pt x="632" y="761"/>
                </a:cubicBezTo>
                <a:lnTo>
                  <a:pt x="697" y="669"/>
                </a:lnTo>
                <a:cubicBezTo>
                  <a:pt x="700" y="666"/>
                  <a:pt x="705" y="665"/>
                  <a:pt x="708" y="668"/>
                </a:cubicBezTo>
                <a:cubicBezTo>
                  <a:pt x="712" y="670"/>
                  <a:pt x="713" y="675"/>
                  <a:pt x="710" y="679"/>
                </a:cubicBezTo>
                <a:close/>
                <a:moveTo>
                  <a:pt x="599" y="835"/>
                </a:moveTo>
                <a:lnTo>
                  <a:pt x="599" y="835"/>
                </a:lnTo>
                <a:cubicBezTo>
                  <a:pt x="596" y="839"/>
                  <a:pt x="591" y="840"/>
                  <a:pt x="588" y="837"/>
                </a:cubicBezTo>
                <a:cubicBezTo>
                  <a:pt x="584" y="835"/>
                  <a:pt x="583" y="830"/>
                  <a:pt x="586" y="826"/>
                </a:cubicBezTo>
                <a:lnTo>
                  <a:pt x="586" y="826"/>
                </a:lnTo>
                <a:cubicBezTo>
                  <a:pt x="589" y="822"/>
                  <a:pt x="594" y="822"/>
                  <a:pt x="597" y="824"/>
                </a:cubicBezTo>
                <a:cubicBezTo>
                  <a:pt x="601" y="827"/>
                  <a:pt x="602" y="832"/>
                  <a:pt x="599" y="835"/>
                </a:cubicBezTo>
                <a:close/>
                <a:moveTo>
                  <a:pt x="553" y="901"/>
                </a:moveTo>
                <a:lnTo>
                  <a:pt x="488" y="992"/>
                </a:lnTo>
                <a:cubicBezTo>
                  <a:pt x="485" y="995"/>
                  <a:pt x="480" y="996"/>
                  <a:pt x="477" y="994"/>
                </a:cubicBezTo>
                <a:cubicBezTo>
                  <a:pt x="473" y="991"/>
                  <a:pt x="472" y="986"/>
                  <a:pt x="475" y="983"/>
                </a:cubicBezTo>
                <a:lnTo>
                  <a:pt x="540" y="891"/>
                </a:lnTo>
                <a:cubicBezTo>
                  <a:pt x="542" y="888"/>
                  <a:pt x="547" y="887"/>
                  <a:pt x="551" y="889"/>
                </a:cubicBezTo>
                <a:cubicBezTo>
                  <a:pt x="554" y="892"/>
                  <a:pt x="555" y="897"/>
                  <a:pt x="553" y="901"/>
                </a:cubicBezTo>
                <a:close/>
                <a:moveTo>
                  <a:pt x="442" y="1057"/>
                </a:moveTo>
                <a:lnTo>
                  <a:pt x="442" y="1057"/>
                </a:lnTo>
                <a:cubicBezTo>
                  <a:pt x="439" y="1061"/>
                  <a:pt x="434" y="1062"/>
                  <a:pt x="430" y="1059"/>
                </a:cubicBezTo>
                <a:cubicBezTo>
                  <a:pt x="427" y="1056"/>
                  <a:pt x="426" y="1051"/>
                  <a:pt x="429" y="1048"/>
                </a:cubicBezTo>
                <a:lnTo>
                  <a:pt x="429" y="1048"/>
                </a:lnTo>
                <a:cubicBezTo>
                  <a:pt x="431" y="1044"/>
                  <a:pt x="436" y="1043"/>
                  <a:pt x="440" y="1046"/>
                </a:cubicBezTo>
                <a:cubicBezTo>
                  <a:pt x="443" y="1049"/>
                  <a:pt x="444" y="1054"/>
                  <a:pt x="442" y="1057"/>
                </a:cubicBezTo>
                <a:close/>
                <a:moveTo>
                  <a:pt x="395" y="1122"/>
                </a:moveTo>
                <a:lnTo>
                  <a:pt x="330" y="1214"/>
                </a:lnTo>
                <a:cubicBezTo>
                  <a:pt x="328" y="1217"/>
                  <a:pt x="323" y="1218"/>
                  <a:pt x="319" y="1216"/>
                </a:cubicBezTo>
                <a:cubicBezTo>
                  <a:pt x="316" y="1213"/>
                  <a:pt x="315" y="1208"/>
                  <a:pt x="317" y="1204"/>
                </a:cubicBezTo>
                <a:lnTo>
                  <a:pt x="382" y="1113"/>
                </a:lnTo>
                <a:cubicBezTo>
                  <a:pt x="385" y="1109"/>
                  <a:pt x="390" y="1109"/>
                  <a:pt x="393" y="1111"/>
                </a:cubicBezTo>
                <a:cubicBezTo>
                  <a:pt x="397" y="1114"/>
                  <a:pt x="398" y="1119"/>
                  <a:pt x="395" y="1122"/>
                </a:cubicBezTo>
                <a:close/>
                <a:moveTo>
                  <a:pt x="284" y="1279"/>
                </a:moveTo>
                <a:lnTo>
                  <a:pt x="284" y="1279"/>
                </a:lnTo>
                <a:cubicBezTo>
                  <a:pt x="282" y="1283"/>
                  <a:pt x="277" y="1283"/>
                  <a:pt x="273" y="1281"/>
                </a:cubicBezTo>
                <a:cubicBezTo>
                  <a:pt x="269" y="1278"/>
                  <a:pt x="269" y="1273"/>
                  <a:pt x="271" y="1270"/>
                </a:cubicBezTo>
                <a:lnTo>
                  <a:pt x="271" y="1270"/>
                </a:lnTo>
                <a:cubicBezTo>
                  <a:pt x="274" y="1266"/>
                  <a:pt x="279" y="1265"/>
                  <a:pt x="282" y="1268"/>
                </a:cubicBezTo>
                <a:cubicBezTo>
                  <a:pt x="286" y="1270"/>
                  <a:pt x="287" y="1275"/>
                  <a:pt x="284" y="1279"/>
                </a:cubicBezTo>
                <a:close/>
                <a:moveTo>
                  <a:pt x="238" y="1344"/>
                </a:moveTo>
                <a:lnTo>
                  <a:pt x="173" y="1436"/>
                </a:lnTo>
                <a:cubicBezTo>
                  <a:pt x="170" y="1439"/>
                  <a:pt x="165" y="1440"/>
                  <a:pt x="162" y="1437"/>
                </a:cubicBezTo>
                <a:cubicBezTo>
                  <a:pt x="158" y="1435"/>
                  <a:pt x="157" y="1430"/>
                  <a:pt x="160" y="1426"/>
                </a:cubicBezTo>
                <a:lnTo>
                  <a:pt x="225" y="1335"/>
                </a:lnTo>
                <a:cubicBezTo>
                  <a:pt x="227" y="1331"/>
                  <a:pt x="232" y="1330"/>
                  <a:pt x="236" y="1333"/>
                </a:cubicBezTo>
                <a:cubicBezTo>
                  <a:pt x="240" y="1336"/>
                  <a:pt x="240" y="1341"/>
                  <a:pt x="238" y="1344"/>
                </a:cubicBezTo>
                <a:close/>
                <a:moveTo>
                  <a:pt x="127" y="1501"/>
                </a:moveTo>
                <a:lnTo>
                  <a:pt x="127" y="1501"/>
                </a:lnTo>
                <a:cubicBezTo>
                  <a:pt x="124" y="1504"/>
                  <a:pt x="119" y="1505"/>
                  <a:pt x="116" y="1503"/>
                </a:cubicBezTo>
                <a:cubicBezTo>
                  <a:pt x="112" y="1500"/>
                  <a:pt x="111" y="1495"/>
                  <a:pt x="114" y="1491"/>
                </a:cubicBezTo>
                <a:lnTo>
                  <a:pt x="114" y="1491"/>
                </a:lnTo>
                <a:cubicBezTo>
                  <a:pt x="116" y="1488"/>
                  <a:pt x="121" y="1487"/>
                  <a:pt x="125" y="1490"/>
                </a:cubicBezTo>
                <a:cubicBezTo>
                  <a:pt x="128" y="1492"/>
                  <a:pt x="129" y="1497"/>
                  <a:pt x="127" y="1501"/>
                </a:cubicBezTo>
                <a:close/>
                <a:moveTo>
                  <a:pt x="80" y="1566"/>
                </a:moveTo>
                <a:lnTo>
                  <a:pt x="16" y="1657"/>
                </a:lnTo>
                <a:cubicBezTo>
                  <a:pt x="13" y="1661"/>
                  <a:pt x="8" y="1662"/>
                  <a:pt x="4" y="1659"/>
                </a:cubicBezTo>
                <a:cubicBezTo>
                  <a:pt x="1" y="1657"/>
                  <a:pt x="0" y="1652"/>
                  <a:pt x="3" y="1648"/>
                </a:cubicBezTo>
                <a:lnTo>
                  <a:pt x="67" y="1557"/>
                </a:lnTo>
                <a:cubicBezTo>
                  <a:pt x="70" y="1553"/>
                  <a:pt x="75" y="1552"/>
                  <a:pt x="78" y="1555"/>
                </a:cubicBezTo>
                <a:cubicBezTo>
                  <a:pt x="82" y="1557"/>
                  <a:pt x="83" y="1562"/>
                  <a:pt x="80" y="1566"/>
                </a:cubicBezTo>
                <a:close/>
              </a:path>
            </a:pathLst>
          </a:custGeom>
          <a:solidFill>
            <a:srgbClr val="000000"/>
          </a:solidFill>
          <a:ln w="158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72" name="Rectangle 48"/>
          <p:cNvSpPr>
            <a:spLocks noChangeArrowheads="1"/>
          </p:cNvSpPr>
          <p:nvPr/>
        </p:nvSpPr>
        <p:spPr bwMode="auto">
          <a:xfrm>
            <a:off x="2019300" y="3894138"/>
            <a:ext cx="4470400" cy="1524000"/>
          </a:xfrm>
          <a:prstGeom prst="rect">
            <a:avLst/>
          </a:prstGeom>
          <a:solidFill>
            <a:srgbClr val="FFB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2019300" y="3894138"/>
            <a:ext cx="4470400" cy="152400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2117726" y="3979863"/>
            <a:ext cx="14887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</a:rPr>
              <a:t>Thread Warp</a:t>
            </a:r>
            <a:endParaRPr lang="en-US" altLang="en-US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2325688" y="4383088"/>
            <a:ext cx="812800" cy="831850"/>
          </a:xfrm>
          <a:prstGeom prst="rect">
            <a:avLst/>
          </a:prstGeom>
          <a:solidFill>
            <a:srgbClr val="FF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2325688" y="4383088"/>
            <a:ext cx="812800" cy="831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2413000" y="4389439"/>
            <a:ext cx="555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Scalar</a:t>
            </a:r>
            <a:endParaRPr lang="en-US" altLang="en-US"/>
          </a:p>
        </p:txBody>
      </p:sp>
      <p:sp>
        <p:nvSpPr>
          <p:cNvPr id="52278" name="Rectangle 54"/>
          <p:cNvSpPr>
            <a:spLocks noChangeArrowheads="1"/>
          </p:cNvSpPr>
          <p:nvPr/>
        </p:nvSpPr>
        <p:spPr bwMode="auto">
          <a:xfrm>
            <a:off x="2379664" y="4651376"/>
            <a:ext cx="6590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Thread</a:t>
            </a:r>
            <a:endParaRPr lang="en-US" altLang="en-US"/>
          </a:p>
        </p:txBody>
      </p:sp>
      <p:sp>
        <p:nvSpPr>
          <p:cNvPr id="52279" name="Rectangle 55"/>
          <p:cNvSpPr>
            <a:spLocks noChangeArrowheads="1"/>
          </p:cNvSpPr>
          <p:nvPr/>
        </p:nvSpPr>
        <p:spPr bwMode="auto">
          <a:xfrm>
            <a:off x="2625725" y="4930776"/>
            <a:ext cx="205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W</a:t>
            </a:r>
            <a:endParaRPr lang="en-US" altLang="en-US"/>
          </a:p>
        </p:txBody>
      </p:sp>
      <p:sp>
        <p:nvSpPr>
          <p:cNvPr id="52280" name="Rectangle 56"/>
          <p:cNvSpPr>
            <a:spLocks noChangeArrowheads="1"/>
          </p:cNvSpPr>
          <p:nvPr/>
        </p:nvSpPr>
        <p:spPr bwMode="auto">
          <a:xfrm>
            <a:off x="3138488" y="4383088"/>
            <a:ext cx="811212" cy="831850"/>
          </a:xfrm>
          <a:prstGeom prst="rect">
            <a:avLst/>
          </a:prstGeom>
          <a:solidFill>
            <a:srgbClr val="FF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1" name="Rectangle 57"/>
          <p:cNvSpPr>
            <a:spLocks noChangeArrowheads="1"/>
          </p:cNvSpPr>
          <p:nvPr/>
        </p:nvSpPr>
        <p:spPr bwMode="auto">
          <a:xfrm>
            <a:off x="3138488" y="4383088"/>
            <a:ext cx="811212" cy="831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2" name="Rectangle 58"/>
          <p:cNvSpPr>
            <a:spLocks noChangeArrowheads="1"/>
          </p:cNvSpPr>
          <p:nvPr/>
        </p:nvSpPr>
        <p:spPr bwMode="auto">
          <a:xfrm>
            <a:off x="3216275" y="4389439"/>
            <a:ext cx="555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Scalar</a:t>
            </a:r>
            <a:endParaRPr lang="en-US" altLang="en-US"/>
          </a:p>
        </p:txBody>
      </p:sp>
      <p:sp>
        <p:nvSpPr>
          <p:cNvPr id="52283" name="Rectangle 59"/>
          <p:cNvSpPr>
            <a:spLocks noChangeArrowheads="1"/>
          </p:cNvSpPr>
          <p:nvPr/>
        </p:nvSpPr>
        <p:spPr bwMode="auto">
          <a:xfrm>
            <a:off x="3182939" y="4651376"/>
            <a:ext cx="6590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Thread</a:t>
            </a:r>
            <a:endParaRPr lang="en-US" altLang="en-US"/>
          </a:p>
        </p:txBody>
      </p:sp>
      <p:sp>
        <p:nvSpPr>
          <p:cNvPr id="52284" name="Rectangle 60"/>
          <p:cNvSpPr>
            <a:spLocks noChangeArrowheads="1"/>
          </p:cNvSpPr>
          <p:nvPr/>
        </p:nvSpPr>
        <p:spPr bwMode="auto">
          <a:xfrm>
            <a:off x="3462338" y="4930776"/>
            <a:ext cx="120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X</a:t>
            </a:r>
            <a:endParaRPr lang="en-US" altLang="en-US"/>
          </a:p>
        </p:txBody>
      </p:sp>
      <p:sp>
        <p:nvSpPr>
          <p:cNvPr id="52285" name="Rectangle 61"/>
          <p:cNvSpPr>
            <a:spLocks noChangeArrowheads="1"/>
          </p:cNvSpPr>
          <p:nvPr/>
        </p:nvSpPr>
        <p:spPr bwMode="auto">
          <a:xfrm>
            <a:off x="3949700" y="4383088"/>
            <a:ext cx="812800" cy="831850"/>
          </a:xfrm>
          <a:prstGeom prst="rect">
            <a:avLst/>
          </a:prstGeom>
          <a:solidFill>
            <a:srgbClr val="FF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6" name="Rectangle 62"/>
          <p:cNvSpPr>
            <a:spLocks noChangeArrowheads="1"/>
          </p:cNvSpPr>
          <p:nvPr/>
        </p:nvSpPr>
        <p:spPr bwMode="auto">
          <a:xfrm>
            <a:off x="3949700" y="4383088"/>
            <a:ext cx="812800" cy="831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7" name="Rectangle 63"/>
          <p:cNvSpPr>
            <a:spLocks noChangeArrowheads="1"/>
          </p:cNvSpPr>
          <p:nvPr/>
        </p:nvSpPr>
        <p:spPr bwMode="auto">
          <a:xfrm>
            <a:off x="4035425" y="4389439"/>
            <a:ext cx="555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Scalar</a:t>
            </a:r>
            <a:endParaRPr lang="en-US" altLang="en-US"/>
          </a:p>
        </p:txBody>
      </p:sp>
      <p:sp>
        <p:nvSpPr>
          <p:cNvPr id="52288" name="Rectangle 64"/>
          <p:cNvSpPr>
            <a:spLocks noChangeArrowheads="1"/>
          </p:cNvSpPr>
          <p:nvPr/>
        </p:nvSpPr>
        <p:spPr bwMode="auto">
          <a:xfrm>
            <a:off x="4002089" y="4651376"/>
            <a:ext cx="6590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Thread</a:t>
            </a:r>
            <a:endParaRPr lang="en-US" altLang="en-US"/>
          </a:p>
        </p:txBody>
      </p:sp>
      <p:sp>
        <p:nvSpPr>
          <p:cNvPr id="52289" name="Rectangle 65"/>
          <p:cNvSpPr>
            <a:spLocks noChangeArrowheads="1"/>
          </p:cNvSpPr>
          <p:nvPr/>
        </p:nvSpPr>
        <p:spPr bwMode="auto">
          <a:xfrm>
            <a:off x="4281488" y="4930776"/>
            <a:ext cx="1122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Y</a:t>
            </a:r>
            <a:endParaRPr lang="en-US" altLang="en-US"/>
          </a:p>
        </p:txBody>
      </p:sp>
      <p:sp>
        <p:nvSpPr>
          <p:cNvPr id="52290" name="Rectangle 66"/>
          <p:cNvSpPr>
            <a:spLocks noChangeArrowheads="1"/>
          </p:cNvSpPr>
          <p:nvPr/>
        </p:nvSpPr>
        <p:spPr bwMode="auto">
          <a:xfrm>
            <a:off x="5473700" y="4383088"/>
            <a:ext cx="812800" cy="831850"/>
          </a:xfrm>
          <a:prstGeom prst="rect">
            <a:avLst/>
          </a:prstGeom>
          <a:solidFill>
            <a:srgbClr val="FF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1" name="Rectangle 67"/>
          <p:cNvSpPr>
            <a:spLocks noChangeArrowheads="1"/>
          </p:cNvSpPr>
          <p:nvPr/>
        </p:nvSpPr>
        <p:spPr bwMode="auto">
          <a:xfrm>
            <a:off x="5473700" y="4383088"/>
            <a:ext cx="812800" cy="831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2" name="Rectangle 68"/>
          <p:cNvSpPr>
            <a:spLocks noChangeArrowheads="1"/>
          </p:cNvSpPr>
          <p:nvPr/>
        </p:nvSpPr>
        <p:spPr bwMode="auto">
          <a:xfrm>
            <a:off x="5561013" y="4389439"/>
            <a:ext cx="555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Scalar</a:t>
            </a:r>
            <a:endParaRPr lang="en-US" altLang="en-US"/>
          </a:p>
        </p:txBody>
      </p:sp>
      <p:sp>
        <p:nvSpPr>
          <p:cNvPr id="52293" name="Rectangle 69"/>
          <p:cNvSpPr>
            <a:spLocks noChangeArrowheads="1"/>
          </p:cNvSpPr>
          <p:nvPr/>
        </p:nvSpPr>
        <p:spPr bwMode="auto">
          <a:xfrm>
            <a:off x="5527676" y="4651376"/>
            <a:ext cx="6590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Thread</a:t>
            </a:r>
            <a:endParaRPr lang="en-US" altLang="en-US"/>
          </a:p>
        </p:txBody>
      </p:sp>
      <p:sp>
        <p:nvSpPr>
          <p:cNvPr id="52294" name="Rectangle 70"/>
          <p:cNvSpPr>
            <a:spLocks noChangeArrowheads="1"/>
          </p:cNvSpPr>
          <p:nvPr/>
        </p:nvSpPr>
        <p:spPr bwMode="auto">
          <a:xfrm>
            <a:off x="5805488" y="4930776"/>
            <a:ext cx="107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Z</a:t>
            </a:r>
            <a:endParaRPr lang="en-US" altLang="en-US"/>
          </a:p>
        </p:txBody>
      </p:sp>
      <p:sp>
        <p:nvSpPr>
          <p:cNvPr id="52295" name="Freeform 71"/>
          <p:cNvSpPr>
            <a:spLocks/>
          </p:cNvSpPr>
          <p:nvPr/>
        </p:nvSpPr>
        <p:spPr bwMode="auto">
          <a:xfrm>
            <a:off x="4864100" y="4783138"/>
            <a:ext cx="50800" cy="50800"/>
          </a:xfrm>
          <a:custGeom>
            <a:avLst/>
            <a:gdLst>
              <a:gd name="T0" fmla="*/ 0 w 49"/>
              <a:gd name="T1" fmla="*/ 25 h 49"/>
              <a:gd name="T2" fmla="*/ 24 w 49"/>
              <a:gd name="T3" fmla="*/ 0 h 49"/>
              <a:gd name="T4" fmla="*/ 49 w 49"/>
              <a:gd name="T5" fmla="*/ 25 h 49"/>
              <a:gd name="T6" fmla="*/ 49 w 49"/>
              <a:gd name="T7" fmla="*/ 25 h 49"/>
              <a:gd name="T8" fmla="*/ 24 w 49"/>
              <a:gd name="T9" fmla="*/ 49 h 49"/>
              <a:gd name="T10" fmla="*/ 0 w 49"/>
              <a:gd name="T11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49">
                <a:moveTo>
                  <a:pt x="0" y="25"/>
                </a:moveTo>
                <a:cubicBezTo>
                  <a:pt x="0" y="11"/>
                  <a:pt x="11" y="0"/>
                  <a:pt x="24" y="0"/>
                </a:cubicBezTo>
                <a:cubicBezTo>
                  <a:pt x="38" y="0"/>
                  <a:pt x="49" y="11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8"/>
                  <a:pt x="38" y="49"/>
                  <a:pt x="24" y="49"/>
                </a:cubicBez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6" name="Freeform 72"/>
          <p:cNvSpPr>
            <a:spLocks/>
          </p:cNvSpPr>
          <p:nvPr/>
        </p:nvSpPr>
        <p:spPr bwMode="auto">
          <a:xfrm>
            <a:off x="4864100" y="4783138"/>
            <a:ext cx="50800" cy="50800"/>
          </a:xfrm>
          <a:custGeom>
            <a:avLst/>
            <a:gdLst>
              <a:gd name="T0" fmla="*/ 0 w 32"/>
              <a:gd name="T1" fmla="*/ 16 h 32"/>
              <a:gd name="T2" fmla="*/ 16 w 32"/>
              <a:gd name="T3" fmla="*/ 0 h 32"/>
              <a:gd name="T4" fmla="*/ 32 w 32"/>
              <a:gd name="T5" fmla="*/ 16 h 32"/>
              <a:gd name="T6" fmla="*/ 32 w 32"/>
              <a:gd name="T7" fmla="*/ 16 h 32"/>
              <a:gd name="T8" fmla="*/ 16 w 32"/>
              <a:gd name="T9" fmla="*/ 32 h 32"/>
              <a:gd name="T10" fmla="*/ 0 w 32"/>
              <a:gd name="T11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2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5"/>
                  <a:pt x="25" y="32"/>
                  <a:pt x="16" y="32"/>
                </a:cubicBezTo>
                <a:cubicBezTo>
                  <a:pt x="7" y="32"/>
                  <a:pt x="0" y="25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7" name="Freeform 73"/>
          <p:cNvSpPr>
            <a:spLocks/>
          </p:cNvSpPr>
          <p:nvPr/>
        </p:nvSpPr>
        <p:spPr bwMode="auto">
          <a:xfrm>
            <a:off x="5067300" y="4783138"/>
            <a:ext cx="50800" cy="50800"/>
          </a:xfrm>
          <a:custGeom>
            <a:avLst/>
            <a:gdLst>
              <a:gd name="T0" fmla="*/ 0 w 49"/>
              <a:gd name="T1" fmla="*/ 25 h 49"/>
              <a:gd name="T2" fmla="*/ 25 w 49"/>
              <a:gd name="T3" fmla="*/ 0 h 49"/>
              <a:gd name="T4" fmla="*/ 49 w 49"/>
              <a:gd name="T5" fmla="*/ 25 h 49"/>
              <a:gd name="T6" fmla="*/ 49 w 49"/>
              <a:gd name="T7" fmla="*/ 25 h 49"/>
              <a:gd name="T8" fmla="*/ 25 w 49"/>
              <a:gd name="T9" fmla="*/ 49 h 49"/>
              <a:gd name="T10" fmla="*/ 0 w 49"/>
              <a:gd name="T11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" h="49">
                <a:moveTo>
                  <a:pt x="0" y="25"/>
                </a:moveTo>
                <a:cubicBezTo>
                  <a:pt x="0" y="11"/>
                  <a:pt x="11" y="0"/>
                  <a:pt x="25" y="0"/>
                </a:cubicBezTo>
                <a:cubicBezTo>
                  <a:pt x="38" y="0"/>
                  <a:pt x="49" y="11"/>
                  <a:pt x="49" y="25"/>
                </a:cubicBezTo>
                <a:cubicBezTo>
                  <a:pt x="49" y="25"/>
                  <a:pt x="49" y="25"/>
                  <a:pt x="49" y="25"/>
                </a:cubicBezTo>
                <a:cubicBezTo>
                  <a:pt x="49" y="38"/>
                  <a:pt x="38" y="49"/>
                  <a:pt x="25" y="49"/>
                </a:cubicBez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98" name="Freeform 74"/>
          <p:cNvSpPr>
            <a:spLocks/>
          </p:cNvSpPr>
          <p:nvPr/>
        </p:nvSpPr>
        <p:spPr bwMode="auto">
          <a:xfrm>
            <a:off x="5067300" y="4783138"/>
            <a:ext cx="50800" cy="50800"/>
          </a:xfrm>
          <a:custGeom>
            <a:avLst/>
            <a:gdLst>
              <a:gd name="T0" fmla="*/ 0 w 32"/>
              <a:gd name="T1" fmla="*/ 16 h 32"/>
              <a:gd name="T2" fmla="*/ 16 w 32"/>
              <a:gd name="T3" fmla="*/ 0 h 32"/>
              <a:gd name="T4" fmla="*/ 32 w 32"/>
              <a:gd name="T5" fmla="*/ 16 h 32"/>
              <a:gd name="T6" fmla="*/ 32 w 32"/>
              <a:gd name="T7" fmla="*/ 16 h 32"/>
              <a:gd name="T8" fmla="*/ 16 w 32"/>
              <a:gd name="T9" fmla="*/ 32 h 32"/>
              <a:gd name="T10" fmla="*/ 0 w 32"/>
              <a:gd name="T11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2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5"/>
                  <a:pt x="25" y="32"/>
                  <a:pt x="16" y="32"/>
                </a:cubicBezTo>
                <a:cubicBezTo>
                  <a:pt x="7" y="32"/>
                  <a:pt x="0" y="25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9" name="Freeform 75"/>
          <p:cNvSpPr>
            <a:spLocks/>
          </p:cNvSpPr>
          <p:nvPr/>
        </p:nvSpPr>
        <p:spPr bwMode="auto">
          <a:xfrm>
            <a:off x="5270500" y="4783138"/>
            <a:ext cx="50800" cy="50800"/>
          </a:xfrm>
          <a:custGeom>
            <a:avLst/>
            <a:gdLst>
              <a:gd name="T0" fmla="*/ 0 w 50"/>
              <a:gd name="T1" fmla="*/ 25 h 49"/>
              <a:gd name="T2" fmla="*/ 25 w 50"/>
              <a:gd name="T3" fmla="*/ 0 h 49"/>
              <a:gd name="T4" fmla="*/ 50 w 50"/>
              <a:gd name="T5" fmla="*/ 25 h 49"/>
              <a:gd name="T6" fmla="*/ 50 w 50"/>
              <a:gd name="T7" fmla="*/ 25 h 49"/>
              <a:gd name="T8" fmla="*/ 25 w 50"/>
              <a:gd name="T9" fmla="*/ 49 h 49"/>
              <a:gd name="T10" fmla="*/ 0 w 50"/>
              <a:gd name="T11" fmla="*/ 2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9">
                <a:moveTo>
                  <a:pt x="0" y="25"/>
                </a:moveTo>
                <a:cubicBezTo>
                  <a:pt x="0" y="11"/>
                  <a:pt x="11" y="0"/>
                  <a:pt x="25" y="0"/>
                </a:cubicBezTo>
                <a:cubicBezTo>
                  <a:pt x="39" y="0"/>
                  <a:pt x="50" y="11"/>
                  <a:pt x="50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38"/>
                  <a:pt x="39" y="49"/>
                  <a:pt x="25" y="49"/>
                </a:cubicBez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00" name="Freeform 76"/>
          <p:cNvSpPr>
            <a:spLocks/>
          </p:cNvSpPr>
          <p:nvPr/>
        </p:nvSpPr>
        <p:spPr bwMode="auto">
          <a:xfrm>
            <a:off x="5270500" y="4783138"/>
            <a:ext cx="50800" cy="50800"/>
          </a:xfrm>
          <a:custGeom>
            <a:avLst/>
            <a:gdLst>
              <a:gd name="T0" fmla="*/ 0 w 32"/>
              <a:gd name="T1" fmla="*/ 16 h 32"/>
              <a:gd name="T2" fmla="*/ 16 w 32"/>
              <a:gd name="T3" fmla="*/ 0 h 32"/>
              <a:gd name="T4" fmla="*/ 32 w 32"/>
              <a:gd name="T5" fmla="*/ 16 h 32"/>
              <a:gd name="T6" fmla="*/ 32 w 32"/>
              <a:gd name="T7" fmla="*/ 16 h 32"/>
              <a:gd name="T8" fmla="*/ 16 w 32"/>
              <a:gd name="T9" fmla="*/ 32 h 32"/>
              <a:gd name="T10" fmla="*/ 0 w 32"/>
              <a:gd name="T11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2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5"/>
                  <a:pt x="25" y="32"/>
                  <a:pt x="16" y="32"/>
                </a:cubicBezTo>
                <a:cubicBezTo>
                  <a:pt x="7" y="32"/>
                  <a:pt x="0" y="25"/>
                  <a:pt x="0" y="16"/>
                </a:cubicBezTo>
              </a:path>
            </a:pathLst>
          </a:custGeom>
          <a:noFill/>
          <a:ln w="47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1" name="Rectangle 77"/>
          <p:cNvSpPr>
            <a:spLocks noChangeArrowheads="1"/>
          </p:cNvSpPr>
          <p:nvPr/>
        </p:nvSpPr>
        <p:spPr bwMode="auto">
          <a:xfrm>
            <a:off x="4521200" y="3894138"/>
            <a:ext cx="1968500" cy="417512"/>
          </a:xfrm>
          <a:prstGeom prst="rect">
            <a:avLst/>
          </a:prstGeom>
          <a:solidFill>
            <a:srgbClr val="FFE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2" name="Rectangle 78"/>
          <p:cNvSpPr>
            <a:spLocks noChangeArrowheads="1"/>
          </p:cNvSpPr>
          <p:nvPr/>
        </p:nvSpPr>
        <p:spPr bwMode="auto">
          <a:xfrm>
            <a:off x="4521200" y="3894138"/>
            <a:ext cx="1968500" cy="417512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3" name="Rectangle 79"/>
          <p:cNvSpPr>
            <a:spLocks noChangeArrowheads="1"/>
          </p:cNvSpPr>
          <p:nvPr/>
        </p:nvSpPr>
        <p:spPr bwMode="auto">
          <a:xfrm>
            <a:off x="4521201" y="3889375"/>
            <a:ext cx="1958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en-US" sz="2400" b="1">
                <a:solidFill>
                  <a:srgbClr val="FF0000"/>
                </a:solidFill>
              </a:rPr>
              <a:t>Common PC</a:t>
            </a:r>
          </a:p>
        </p:txBody>
      </p:sp>
      <p:sp>
        <p:nvSpPr>
          <p:cNvPr id="52304" name="Rectangle 80"/>
          <p:cNvSpPr>
            <a:spLocks noChangeArrowheads="1"/>
          </p:cNvSpPr>
          <p:nvPr/>
        </p:nvSpPr>
        <p:spPr bwMode="auto">
          <a:xfrm>
            <a:off x="7505701" y="5018088"/>
            <a:ext cx="2640013" cy="4508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5" name="Rectangle 81"/>
          <p:cNvSpPr>
            <a:spLocks noChangeArrowheads="1"/>
          </p:cNvSpPr>
          <p:nvPr/>
        </p:nvSpPr>
        <p:spPr bwMode="auto">
          <a:xfrm>
            <a:off x="7505701" y="5018088"/>
            <a:ext cx="2640013" cy="450850"/>
          </a:xfrm>
          <a:prstGeom prst="rect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6" name="Rectangle 82"/>
          <p:cNvSpPr>
            <a:spLocks noChangeArrowheads="1"/>
          </p:cNvSpPr>
          <p:nvPr/>
        </p:nvSpPr>
        <p:spPr bwMode="auto">
          <a:xfrm>
            <a:off x="7921626" y="5094288"/>
            <a:ext cx="1641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b="1">
                <a:solidFill>
                  <a:srgbClr val="000000"/>
                </a:solidFill>
              </a:rPr>
              <a:t>SIMD Pipeline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4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Wilson Fung, Ivan Sham, George Yuan, Tor Aamodt</a:t>
            </a:r>
            <a:endParaRPr lang="en-US" altLang="en-US"/>
          </a:p>
        </p:txBody>
      </p:sp>
      <p:sp>
        <p:nvSpPr>
          <p:cNvPr id="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Dynamic Warp Formation and Scheduling</a:t>
            </a:r>
          </a:p>
          <a:p>
            <a:r>
              <a:rPr lang="en-US" altLang="en-US"/>
              <a:t>for Efficient GPU Control Flow</a:t>
            </a:r>
          </a:p>
        </p:txBody>
      </p:sp>
      <p:sp>
        <p:nvSpPr>
          <p:cNvPr id="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ED03-0E0B-3A4D-BE6B-C6FB74BF182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Problem: Control flow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600" dirty="0"/>
              <a:t>GPU uses SIMD pipeline to save area on control logic.</a:t>
            </a:r>
          </a:p>
          <a:p>
            <a:pPr lvl="1"/>
            <a:r>
              <a:rPr lang="en-US" altLang="en-US" sz="2200" dirty="0"/>
              <a:t>Group scalar threads into warps</a:t>
            </a:r>
          </a:p>
          <a:p>
            <a:r>
              <a:rPr lang="en-US" altLang="en-US" sz="2600" i="1" u="sng" dirty="0"/>
              <a:t>Branch divergence</a:t>
            </a:r>
            <a:r>
              <a:rPr lang="en-US" altLang="en-US" sz="2600" dirty="0"/>
              <a:t> occurs when threads inside warps branches to different execution paths.</a:t>
            </a:r>
          </a:p>
        </p:txBody>
      </p:sp>
      <p:grpSp>
        <p:nvGrpSpPr>
          <p:cNvPr id="82014" name="Group 94"/>
          <p:cNvGrpSpPr>
            <a:grpSpLocks/>
          </p:cNvGrpSpPr>
          <p:nvPr/>
        </p:nvGrpSpPr>
        <p:grpSpPr bwMode="auto">
          <a:xfrm>
            <a:off x="7786688" y="1776413"/>
            <a:ext cx="2265362" cy="576262"/>
            <a:chOff x="3944" y="1361"/>
            <a:chExt cx="1427" cy="363"/>
          </a:xfrm>
        </p:grpSpPr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944" y="1361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4" name="Line 4"/>
            <p:cNvSpPr>
              <a:spLocks noChangeShapeType="1"/>
            </p:cNvSpPr>
            <p:nvPr/>
          </p:nvSpPr>
          <p:spPr bwMode="auto">
            <a:xfrm>
              <a:off x="4065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>
              <a:off x="4234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>
              <a:off x="4404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4573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4742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4911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>
              <a:off x="5081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5250" y="1410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15" name="Group 95"/>
          <p:cNvGrpSpPr>
            <a:grpSpLocks/>
          </p:cNvGrpSpPr>
          <p:nvPr/>
        </p:nvGrpSpPr>
        <p:grpSpPr bwMode="auto">
          <a:xfrm>
            <a:off x="7786688" y="2468563"/>
            <a:ext cx="2265362" cy="576262"/>
            <a:chOff x="3944" y="1797"/>
            <a:chExt cx="1427" cy="363"/>
          </a:xfrm>
        </p:grpSpPr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944" y="1797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4065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4234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4404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17"/>
            <p:cNvSpPr>
              <a:spLocks noChangeShapeType="1"/>
            </p:cNvSpPr>
            <p:nvPr/>
          </p:nvSpPr>
          <p:spPr bwMode="auto">
            <a:xfrm>
              <a:off x="4573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Line 18"/>
            <p:cNvSpPr>
              <a:spLocks noChangeShapeType="1"/>
            </p:cNvSpPr>
            <p:nvPr/>
          </p:nvSpPr>
          <p:spPr bwMode="auto">
            <a:xfrm>
              <a:off x="4742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>
              <a:off x="4911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>
              <a:off x="5081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>
              <a:off x="5250" y="1846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16" name="Group 96"/>
          <p:cNvGrpSpPr>
            <a:grpSpLocks/>
          </p:cNvGrpSpPr>
          <p:nvPr/>
        </p:nvGrpSpPr>
        <p:grpSpPr bwMode="auto">
          <a:xfrm>
            <a:off x="7786688" y="3159126"/>
            <a:ext cx="2265362" cy="576263"/>
            <a:chOff x="3944" y="2232"/>
            <a:chExt cx="1427" cy="363"/>
          </a:xfrm>
        </p:grpSpPr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3944" y="2232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2" name="Line 32"/>
            <p:cNvSpPr>
              <a:spLocks noChangeShapeType="1"/>
            </p:cNvSpPr>
            <p:nvPr/>
          </p:nvSpPr>
          <p:spPr bwMode="auto">
            <a:xfrm>
              <a:off x="4065" y="2281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4" name="Line 34"/>
            <p:cNvSpPr>
              <a:spLocks noChangeShapeType="1"/>
            </p:cNvSpPr>
            <p:nvPr/>
          </p:nvSpPr>
          <p:spPr bwMode="auto">
            <a:xfrm>
              <a:off x="4404" y="2281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5" name="Line 35"/>
            <p:cNvSpPr>
              <a:spLocks noChangeShapeType="1"/>
            </p:cNvSpPr>
            <p:nvPr/>
          </p:nvSpPr>
          <p:spPr bwMode="auto">
            <a:xfrm>
              <a:off x="4573" y="2281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59" name="Line 39"/>
            <p:cNvSpPr>
              <a:spLocks noChangeShapeType="1"/>
            </p:cNvSpPr>
            <p:nvPr/>
          </p:nvSpPr>
          <p:spPr bwMode="auto">
            <a:xfrm>
              <a:off x="5250" y="2281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17" name="Group 97"/>
          <p:cNvGrpSpPr>
            <a:grpSpLocks/>
          </p:cNvGrpSpPr>
          <p:nvPr/>
        </p:nvGrpSpPr>
        <p:grpSpPr bwMode="auto">
          <a:xfrm>
            <a:off x="7786688" y="3851276"/>
            <a:ext cx="2265362" cy="576263"/>
            <a:chOff x="3944" y="2668"/>
            <a:chExt cx="1427" cy="363"/>
          </a:xfrm>
        </p:grpSpPr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3944" y="2668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2" name="Line 42"/>
            <p:cNvSpPr>
              <a:spLocks noChangeShapeType="1"/>
            </p:cNvSpPr>
            <p:nvPr/>
          </p:nvSpPr>
          <p:spPr bwMode="auto">
            <a:xfrm>
              <a:off x="4234" y="2717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5" name="Line 45"/>
            <p:cNvSpPr>
              <a:spLocks noChangeShapeType="1"/>
            </p:cNvSpPr>
            <p:nvPr/>
          </p:nvSpPr>
          <p:spPr bwMode="auto">
            <a:xfrm>
              <a:off x="4742" y="2717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6" name="Line 46"/>
            <p:cNvSpPr>
              <a:spLocks noChangeShapeType="1"/>
            </p:cNvSpPr>
            <p:nvPr/>
          </p:nvSpPr>
          <p:spPr bwMode="auto">
            <a:xfrm>
              <a:off x="4911" y="2717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67" name="Line 47"/>
            <p:cNvSpPr>
              <a:spLocks noChangeShapeType="1"/>
            </p:cNvSpPr>
            <p:nvPr/>
          </p:nvSpPr>
          <p:spPr bwMode="auto">
            <a:xfrm>
              <a:off x="5081" y="2717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18" name="Group 98"/>
          <p:cNvGrpSpPr>
            <a:grpSpLocks/>
          </p:cNvGrpSpPr>
          <p:nvPr/>
        </p:nvGrpSpPr>
        <p:grpSpPr bwMode="auto">
          <a:xfrm>
            <a:off x="7786688" y="4541838"/>
            <a:ext cx="2265362" cy="576262"/>
            <a:chOff x="3944" y="3103"/>
            <a:chExt cx="1427" cy="363"/>
          </a:xfrm>
        </p:grpSpPr>
        <p:sp>
          <p:nvSpPr>
            <p:cNvPr id="81969" name="Rectangle 49"/>
            <p:cNvSpPr>
              <a:spLocks noChangeArrowheads="1"/>
            </p:cNvSpPr>
            <p:nvPr/>
          </p:nvSpPr>
          <p:spPr bwMode="auto">
            <a:xfrm>
              <a:off x="3944" y="3103"/>
              <a:ext cx="1427" cy="36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0" name="Line 50"/>
            <p:cNvSpPr>
              <a:spLocks noChangeShapeType="1"/>
            </p:cNvSpPr>
            <p:nvPr/>
          </p:nvSpPr>
          <p:spPr bwMode="auto">
            <a:xfrm>
              <a:off x="4065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1" name="Line 51"/>
            <p:cNvSpPr>
              <a:spLocks noChangeShapeType="1"/>
            </p:cNvSpPr>
            <p:nvPr/>
          </p:nvSpPr>
          <p:spPr bwMode="auto">
            <a:xfrm>
              <a:off x="4234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2" name="Line 52"/>
            <p:cNvSpPr>
              <a:spLocks noChangeShapeType="1"/>
            </p:cNvSpPr>
            <p:nvPr/>
          </p:nvSpPr>
          <p:spPr bwMode="auto">
            <a:xfrm>
              <a:off x="4404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3" name="Line 53"/>
            <p:cNvSpPr>
              <a:spLocks noChangeShapeType="1"/>
            </p:cNvSpPr>
            <p:nvPr/>
          </p:nvSpPr>
          <p:spPr bwMode="auto">
            <a:xfrm>
              <a:off x="4573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4" name="Line 54"/>
            <p:cNvSpPr>
              <a:spLocks noChangeShapeType="1"/>
            </p:cNvSpPr>
            <p:nvPr/>
          </p:nvSpPr>
          <p:spPr bwMode="auto">
            <a:xfrm>
              <a:off x="4742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5" name="Line 55"/>
            <p:cNvSpPr>
              <a:spLocks noChangeShapeType="1"/>
            </p:cNvSpPr>
            <p:nvPr/>
          </p:nvSpPr>
          <p:spPr bwMode="auto">
            <a:xfrm>
              <a:off x="4911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6" name="Line 56"/>
            <p:cNvSpPr>
              <a:spLocks noChangeShapeType="1"/>
            </p:cNvSpPr>
            <p:nvPr/>
          </p:nvSpPr>
          <p:spPr bwMode="auto">
            <a:xfrm>
              <a:off x="5081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7" name="Line 57"/>
            <p:cNvSpPr>
              <a:spLocks noChangeShapeType="1"/>
            </p:cNvSpPr>
            <p:nvPr/>
          </p:nvSpPr>
          <p:spPr bwMode="auto">
            <a:xfrm>
              <a:off x="5250" y="3152"/>
              <a:ext cx="0" cy="26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78" name="Rectangle 58"/>
          <p:cNvSpPr>
            <a:spLocks noChangeArrowheads="1"/>
          </p:cNvSpPr>
          <p:nvPr/>
        </p:nvSpPr>
        <p:spPr bwMode="auto">
          <a:xfrm>
            <a:off x="7710488" y="3121026"/>
            <a:ext cx="2419350" cy="13446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99" name="Group 79"/>
          <p:cNvGrpSpPr>
            <a:grpSpLocks/>
          </p:cNvGrpSpPr>
          <p:nvPr/>
        </p:nvGrpSpPr>
        <p:grpSpPr bwMode="auto">
          <a:xfrm>
            <a:off x="6289676" y="1892300"/>
            <a:ext cx="1343025" cy="3073400"/>
            <a:chOff x="3001" y="1193"/>
            <a:chExt cx="846" cy="1936"/>
          </a:xfrm>
        </p:grpSpPr>
        <p:sp>
          <p:nvSpPr>
            <p:cNvPr id="81979" name="Rectangle 59"/>
            <p:cNvSpPr>
              <a:spLocks noChangeArrowheads="1"/>
            </p:cNvSpPr>
            <p:nvPr/>
          </p:nvSpPr>
          <p:spPr bwMode="auto">
            <a:xfrm>
              <a:off x="3170" y="1193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4" name="Rectangle 64"/>
            <p:cNvSpPr>
              <a:spLocks noChangeArrowheads="1"/>
            </p:cNvSpPr>
            <p:nvPr/>
          </p:nvSpPr>
          <p:spPr bwMode="auto">
            <a:xfrm>
              <a:off x="3170" y="1629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Branch</a:t>
              </a:r>
            </a:p>
          </p:txBody>
        </p:sp>
        <p:sp>
          <p:nvSpPr>
            <p:cNvPr id="81985" name="Rectangle 65"/>
            <p:cNvSpPr>
              <a:spLocks noChangeArrowheads="1"/>
            </p:cNvSpPr>
            <p:nvPr/>
          </p:nvSpPr>
          <p:spPr bwMode="auto">
            <a:xfrm>
              <a:off x="3339" y="2064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Path A</a:t>
              </a:r>
            </a:p>
          </p:txBody>
        </p:sp>
        <p:sp>
          <p:nvSpPr>
            <p:cNvPr id="81986" name="Rectangle 66"/>
            <p:cNvSpPr>
              <a:spLocks noChangeArrowheads="1"/>
            </p:cNvSpPr>
            <p:nvPr/>
          </p:nvSpPr>
          <p:spPr bwMode="auto">
            <a:xfrm>
              <a:off x="3001" y="2499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Path B</a:t>
              </a:r>
            </a:p>
          </p:txBody>
        </p:sp>
        <p:sp>
          <p:nvSpPr>
            <p:cNvPr id="81987" name="Rectangle 67"/>
            <p:cNvSpPr>
              <a:spLocks noChangeArrowheads="1"/>
            </p:cNvSpPr>
            <p:nvPr/>
          </p:nvSpPr>
          <p:spPr bwMode="auto">
            <a:xfrm>
              <a:off x="3170" y="2935"/>
              <a:ext cx="508" cy="19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1988" name="AutoShape 68"/>
            <p:cNvCxnSpPr>
              <a:cxnSpLocks noChangeShapeType="1"/>
              <a:stCxn id="81979" idx="2"/>
              <a:endCxn id="81984" idx="0"/>
            </p:cNvCxnSpPr>
            <p:nvPr/>
          </p:nvCxnSpPr>
          <p:spPr bwMode="auto">
            <a:xfrm rot="5400000">
              <a:off x="3312" y="1508"/>
              <a:ext cx="22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995" name="AutoShape 75"/>
            <p:cNvCxnSpPr>
              <a:cxnSpLocks noChangeShapeType="1"/>
              <a:stCxn id="81984" idx="2"/>
              <a:endCxn id="81986" idx="0"/>
            </p:cNvCxnSpPr>
            <p:nvPr/>
          </p:nvCxnSpPr>
          <p:spPr bwMode="auto">
            <a:xfrm rot="5400000">
              <a:off x="3011" y="2076"/>
              <a:ext cx="658" cy="169"/>
            </a:xfrm>
            <a:prstGeom prst="curvedConnector3">
              <a:avLst>
                <a:gd name="adj1" fmla="val 2006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996" name="AutoShape 76"/>
            <p:cNvCxnSpPr>
              <a:cxnSpLocks noChangeShapeType="1"/>
              <a:stCxn id="81984" idx="2"/>
              <a:endCxn id="81985" idx="0"/>
            </p:cNvCxnSpPr>
            <p:nvPr/>
          </p:nvCxnSpPr>
          <p:spPr bwMode="auto">
            <a:xfrm rot="16200000" flipH="1">
              <a:off x="3397" y="1859"/>
              <a:ext cx="223" cy="169"/>
            </a:xfrm>
            <a:prstGeom prst="curvedConnector3">
              <a:avLst>
                <a:gd name="adj1" fmla="val 49778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997" name="AutoShape 77"/>
            <p:cNvCxnSpPr>
              <a:cxnSpLocks noChangeShapeType="1"/>
              <a:stCxn id="81985" idx="2"/>
              <a:endCxn id="81987" idx="0"/>
            </p:cNvCxnSpPr>
            <p:nvPr/>
          </p:nvCxnSpPr>
          <p:spPr bwMode="auto">
            <a:xfrm rot="5400000">
              <a:off x="3179" y="2512"/>
              <a:ext cx="659" cy="169"/>
            </a:xfrm>
            <a:prstGeom prst="curvedConnector3">
              <a:avLst>
                <a:gd name="adj1" fmla="val 8285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998" name="AutoShape 78"/>
            <p:cNvCxnSpPr>
              <a:cxnSpLocks noChangeShapeType="1"/>
              <a:stCxn id="81986" idx="2"/>
              <a:endCxn id="81987" idx="0"/>
            </p:cNvCxnSpPr>
            <p:nvPr/>
          </p:nvCxnSpPr>
          <p:spPr bwMode="auto">
            <a:xfrm rot="16200000" flipH="1">
              <a:off x="3228" y="2729"/>
              <a:ext cx="224" cy="169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2004" name="Rectangle 84"/>
          <p:cNvSpPr>
            <a:spLocks noChangeArrowheads="1"/>
          </p:cNvSpPr>
          <p:nvPr/>
        </p:nvSpPr>
        <p:spPr bwMode="auto">
          <a:xfrm>
            <a:off x="6557963" y="1892301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5" name="Rectangle 85"/>
          <p:cNvSpPr>
            <a:spLocks noChangeArrowheads="1"/>
          </p:cNvSpPr>
          <p:nvPr/>
        </p:nvSpPr>
        <p:spPr bwMode="auto">
          <a:xfrm>
            <a:off x="6557963" y="2584451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Branch</a:t>
            </a:r>
          </a:p>
        </p:txBody>
      </p:sp>
      <p:sp>
        <p:nvSpPr>
          <p:cNvPr id="82006" name="Rectangle 86"/>
          <p:cNvSpPr>
            <a:spLocks noChangeArrowheads="1"/>
          </p:cNvSpPr>
          <p:nvPr/>
        </p:nvSpPr>
        <p:spPr bwMode="auto">
          <a:xfrm>
            <a:off x="6826250" y="3275014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Path A</a:t>
            </a:r>
          </a:p>
        </p:txBody>
      </p:sp>
      <p:sp>
        <p:nvSpPr>
          <p:cNvPr id="82007" name="Rectangle 87"/>
          <p:cNvSpPr>
            <a:spLocks noChangeArrowheads="1"/>
          </p:cNvSpPr>
          <p:nvPr/>
        </p:nvSpPr>
        <p:spPr bwMode="auto">
          <a:xfrm>
            <a:off x="6289675" y="3965576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Path B</a:t>
            </a:r>
          </a:p>
        </p:txBody>
      </p:sp>
      <p:sp>
        <p:nvSpPr>
          <p:cNvPr id="82008" name="Rectangle 88"/>
          <p:cNvSpPr>
            <a:spLocks noChangeArrowheads="1"/>
          </p:cNvSpPr>
          <p:nvPr/>
        </p:nvSpPr>
        <p:spPr bwMode="auto">
          <a:xfrm>
            <a:off x="6557963" y="4657726"/>
            <a:ext cx="806450" cy="30797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022" name="Group 102"/>
          <p:cNvGrpSpPr>
            <a:grpSpLocks/>
          </p:cNvGrpSpPr>
          <p:nvPr/>
        </p:nvGrpSpPr>
        <p:grpSpPr bwMode="auto">
          <a:xfrm>
            <a:off x="6597651" y="2814639"/>
            <a:ext cx="690563" cy="384175"/>
            <a:chOff x="3195" y="2015"/>
            <a:chExt cx="435" cy="242"/>
          </a:xfrm>
        </p:grpSpPr>
        <p:sp>
          <p:nvSpPr>
            <p:cNvPr id="82020" name="AutoShape 100"/>
            <p:cNvSpPr>
              <a:spLocks noChangeArrowheads="1"/>
            </p:cNvSpPr>
            <p:nvPr/>
          </p:nvSpPr>
          <p:spPr bwMode="auto">
            <a:xfrm>
              <a:off x="3195" y="2015"/>
              <a:ext cx="435" cy="242"/>
            </a:xfrm>
            <a:prstGeom prst="irregularSeal1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1" name="AutoShape 101"/>
            <p:cNvSpPr>
              <a:spLocks noChangeArrowheads="1"/>
            </p:cNvSpPr>
            <p:nvPr/>
          </p:nvSpPr>
          <p:spPr bwMode="auto">
            <a:xfrm>
              <a:off x="3267" y="2087"/>
              <a:ext cx="290" cy="97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15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8" grpId="0" animBg="1"/>
      <p:bldP spid="82004" grpId="0" animBg="1"/>
      <p:bldP spid="82004" grpId="1" animBg="1"/>
      <p:bldP spid="82005" grpId="0" animBg="1"/>
      <p:bldP spid="82005" grpId="1" animBg="1"/>
      <p:bldP spid="82006" grpId="0" animBg="1"/>
      <p:bldP spid="82006" grpId="1" animBg="1"/>
      <p:bldP spid="82007" grpId="0" animBg="1"/>
      <p:bldP spid="82007" grpId="1" animBg="1"/>
      <p:bldP spid="82008" grpId="0" animBg="1"/>
      <p:bldP spid="8200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1242" cy="4351338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  <a:r>
              <a:rPr lang="en-US" dirty="0" smtClean="0"/>
              <a:t> dominates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if every path from the entry node to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must go through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82" y="1177446"/>
            <a:ext cx="4285678" cy="4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1242" cy="4351338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  <a:r>
              <a:rPr lang="en-US" dirty="0" smtClean="0"/>
              <a:t> dominates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if every path from the entry node to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must go through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</a:p>
          <a:p>
            <a:endParaRPr lang="en-US" dirty="0" smtClean="0"/>
          </a:p>
          <a:p>
            <a:r>
              <a:rPr lang="en-US" dirty="0" smtClean="0"/>
              <a:t>What node dominates node 5?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82" y="1177446"/>
            <a:ext cx="4285678" cy="4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1242" cy="4351338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  <a:r>
              <a:rPr lang="en-US" dirty="0" smtClean="0"/>
              <a:t> dominates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if every path from the entry node to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must go through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</a:p>
          <a:p>
            <a:endParaRPr lang="en-US" dirty="0" smtClean="0"/>
          </a:p>
          <a:p>
            <a:r>
              <a:rPr lang="en-US" dirty="0" smtClean="0"/>
              <a:t>What node dominates node 5?</a:t>
            </a:r>
          </a:p>
          <a:p>
            <a:pPr lvl="1"/>
            <a:r>
              <a:rPr lang="en-US" dirty="0" smtClean="0"/>
              <a:t>Node 1 and node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82" y="1177446"/>
            <a:ext cx="4285678" cy="4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Dominator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1242" cy="4351338"/>
          </a:xfrm>
        </p:spPr>
        <p:txBody>
          <a:bodyPr/>
          <a:lstStyle/>
          <a:p>
            <a:r>
              <a:rPr lang="en-US" dirty="0" smtClean="0"/>
              <a:t>Node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/>
              <a:t>immediate dominates </a:t>
            </a:r>
            <a:r>
              <a:rPr lang="en-US" dirty="0" smtClean="0"/>
              <a:t>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if every path from the entry node to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must go through </a:t>
            </a:r>
            <a:r>
              <a:rPr lang="en-US" b="1" dirty="0" smtClean="0">
                <a:solidFill>
                  <a:schemeClr val="accent5"/>
                </a:solidFill>
              </a:rPr>
              <a:t>d </a:t>
            </a:r>
            <a:r>
              <a:rPr lang="en-US" dirty="0" smtClean="0"/>
              <a:t>and no other nodes dominate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What node </a:t>
            </a:r>
            <a:r>
              <a:rPr lang="en-US" dirty="0" smtClean="0"/>
              <a:t>immediate dominates </a:t>
            </a:r>
            <a:r>
              <a:rPr lang="en-US" dirty="0" smtClean="0"/>
              <a:t>node 5?</a:t>
            </a:r>
          </a:p>
          <a:p>
            <a:pPr lvl="1"/>
            <a:r>
              <a:rPr lang="en-US" dirty="0" smtClean="0"/>
              <a:t>Node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82" y="1177446"/>
            <a:ext cx="4285678" cy="4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894</Words>
  <Application>Microsoft Macintosh PowerPoint</Application>
  <PresentationFormat>Widescreen</PresentationFormat>
  <Paragraphs>234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ＭＳ Ｐゴシック</vt:lpstr>
      <vt:lpstr>Arial</vt:lpstr>
      <vt:lpstr>Office Theme</vt:lpstr>
      <vt:lpstr>SIMD Control Flow</vt:lpstr>
      <vt:lpstr>SIMD Overview</vt:lpstr>
      <vt:lpstr>SIMD Overview</vt:lpstr>
      <vt:lpstr>SIMD Execution of Scalar Threads</vt:lpstr>
      <vt:lpstr>The Problem: Control flow</vt:lpstr>
      <vt:lpstr>Dominator</vt:lpstr>
      <vt:lpstr>Dominator</vt:lpstr>
      <vt:lpstr>Dominator</vt:lpstr>
      <vt:lpstr>Immediate Dominator</vt:lpstr>
      <vt:lpstr>Post Dominator</vt:lpstr>
      <vt:lpstr>Immediate Post Dominator</vt:lpstr>
      <vt:lpstr>SPMD Execution on SIMD Hardware: The Branch Divergence Problem</vt:lpstr>
      <vt:lpstr>Baseline: PDOM</vt:lpstr>
      <vt:lpstr>Implementation</vt:lpstr>
      <vt:lpstr>Assignment 4</vt:lpstr>
      <vt:lpstr>Stack-based reconvergence</vt:lpstr>
      <vt:lpstr>Split/Join</vt:lpstr>
      <vt:lpstr>Split/Join - Behavior</vt:lpstr>
      <vt:lpstr>Split/Join - Mechanism</vt:lpstr>
      <vt:lpstr>Notes for Assignment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Control Flow</dc:title>
  <dc:creator>Li, Si</dc:creator>
  <cp:lastModifiedBy>Li, Si</cp:lastModifiedBy>
  <cp:revision>15</cp:revision>
  <dcterms:created xsi:type="dcterms:W3CDTF">2015-10-14T01:09:49Z</dcterms:created>
  <dcterms:modified xsi:type="dcterms:W3CDTF">2015-10-17T02:42:20Z</dcterms:modified>
</cp:coreProperties>
</file>