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1" r:id="rId6"/>
    <p:sldId id="262" r:id="rId7"/>
    <p:sldId id="274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2" r:id="rId34"/>
    <p:sldId id="361" r:id="rId35"/>
    <p:sldId id="275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A2FDC-84C1-41EF-95BA-9FF85B84E436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A13EB-C239-4078-A796-D2487BE9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9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78A3-207E-46B5-B333-12A29C4F4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B5AF5-746F-41AD-957A-0AE99F64A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04B2C-5E3C-4081-B9B8-F6D8E211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AB9F-8CFA-417A-8C78-F1785D42A3B8}" type="datetime4">
              <a:rPr lang="en-US" smtClean="0"/>
              <a:t>July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9EEA-06B7-490D-A59C-2A02ABA1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1035F-832D-4283-84EF-79F17DFB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4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A797-64F9-4166-94FD-67636983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47D51-960F-4458-9A99-C727B4545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CB5C7-B741-4791-AEF5-C212C4E2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2A51-1565-4663-901E-BC78C5F994DC}" type="datetime4">
              <a:rPr lang="en-US" smtClean="0"/>
              <a:t>July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D257A-6B04-413B-83EF-EDE7A7EE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1125-BE0F-4211-B709-46F3CCF6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4C83F-739B-4FEE-89B9-5D8A9544B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50AB2-0C9C-46AA-A899-84C0ED6DE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B09D3-BAA8-488B-9796-9C851DF7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458-1989-497C-A074-9AEBA4AD539D}" type="datetime4">
              <a:rPr lang="en-US" smtClean="0"/>
              <a:t>July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143D2-27ED-418D-AC0B-B61B8177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F9D0B-1737-4423-B9B8-A10DABDF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1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57C9-12AF-4D3E-B0D5-2AFE5F6A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BFC8-D8C6-4495-A623-EABFF86E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D85FC-3925-4FF9-AEE4-4E25083A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8113-5003-4196-8036-4C223E604779}" type="datetime4">
              <a:rPr lang="en-US" smtClean="0"/>
              <a:t>July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73EE-5181-4A54-8518-8B71AA5B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E04F3-366C-4836-9898-091823F2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0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EC07-0908-4953-956C-46188DAE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CBE45-CAEC-43B3-877B-71898D2ED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3B1E8-F29B-4437-A755-38034D15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E2D5-FE7C-4187-B3BB-177C7470527B}" type="datetime4">
              <a:rPr lang="en-US" smtClean="0"/>
              <a:t>July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7DB82-FA8E-4D91-BAEC-4570CA36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C145-4A75-423F-AAE3-15E93E9F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6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5C5F-5853-4A33-8883-CC56C14B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3F6F-58B4-413E-978C-733646BFF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7F046-7F3B-443D-B9B0-BCEE7597B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E0B2-5C31-41DD-9E3F-43A60D42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9D4F-5A03-48D0-BADF-15EAB09FB68D}" type="datetime4">
              <a:rPr lang="en-US" smtClean="0"/>
              <a:t>July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98ADE-87D2-4E5F-83D9-C458C621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2564A-D015-430A-BB34-2DA25D2E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4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84D1-4AFF-465A-BEC8-9126D890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74E14-D0D5-4D4F-95EE-BBECA37ED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6FC54-8597-4D2E-A199-A4FA84A58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2DC7A-2716-48E9-ACD3-5B3593CA9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392E4-DDAB-428E-A0F5-24E1FA763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B4C70-ED77-48D4-BA80-D9B8E8D7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1126-7DFE-46ED-AA79-36BC9E2EFB1E}" type="datetime4">
              <a:rPr lang="en-US" smtClean="0"/>
              <a:t>July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D04AA-3AB9-47E8-B3A2-516B4531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D575C-6DC6-46B2-929D-195AEC34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1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E4D8-09DE-4723-A088-2EB2029A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3CF7E-9A59-45C9-9ABC-5404BADE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D0BF3-B201-41BF-B69F-A49ABFA9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93C6D-EDDB-47E9-B1B5-D24839F1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F3E6E-3D40-4D1C-BD21-282D239E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EEF6-AACF-4989-A9B9-80B2370B5D5B}" type="datetime4">
              <a:rPr lang="en-US" smtClean="0"/>
              <a:t>July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A7A44-07CF-496D-957E-468E809B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214CA-AABF-42B0-A08C-F32D9D8B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8F61-25A5-403F-9EC7-19F4A99E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DA88-D5CB-4B91-BA39-7E3984EB3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65CF1-2630-4F0E-8CA4-4B05DC0FB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0DE52-7AAA-4BE8-A31B-24F9B1ED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63D5-B5F4-4000-A6E0-81A5C109E913}" type="datetime4">
              <a:rPr lang="en-US" smtClean="0"/>
              <a:t>July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014E3-D3EA-4CCC-8011-1B46DF14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B66B4-E960-4141-948A-8F201BE7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0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6989-DC5A-4F8A-AD08-600319D4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F8B69-C02D-47C6-B84E-4895A91ED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9DF15-55AF-42CB-9016-B53AF7749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CC9C4-23F1-4E18-B81C-C89F0293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21A4-61BF-4B7D-8F8E-DA130D3D7A50}" type="datetime4">
              <a:rPr lang="en-US" smtClean="0"/>
              <a:t>July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BB440-B449-4F7C-A1B0-82FF2BD4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FAF85-8F88-4F34-ADF7-345225EA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4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4202A-714F-440F-9DF9-12E2CDD7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F2F5E-C09E-4B97-A8D7-02C6CA3CE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68B41-482C-413A-86BE-06AE2D390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0AB7-B60F-4924-A062-406E3C84B9E4}" type="datetime4">
              <a:rPr lang="en-US" smtClean="0"/>
              <a:t>July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86F0-4D17-42B0-A7B0-0B1F1A325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BF29-3EE9-4462-BBD1-2A5F33842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3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E74F43-5B14-4E35-920C-97697D460FBC}"/>
              </a:ext>
            </a:extLst>
          </p:cNvPr>
          <p:cNvSpPr/>
          <p:nvPr/>
        </p:nvSpPr>
        <p:spPr>
          <a:xfrm>
            <a:off x="8229600" y="0"/>
            <a:ext cx="39624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F54ED8-5740-4255-8890-8597F92AC7E1}"/>
              </a:ext>
            </a:extLst>
          </p:cNvPr>
          <p:cNvCxnSpPr>
            <a:cxnSpLocks/>
          </p:cNvCxnSpPr>
          <p:nvPr/>
        </p:nvCxnSpPr>
        <p:spPr>
          <a:xfrm>
            <a:off x="384313" y="6255027"/>
            <a:ext cx="9674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2BA1FF3-AE42-4D17-83B2-B067062D0B23}"/>
              </a:ext>
            </a:extLst>
          </p:cNvPr>
          <p:cNvSpPr/>
          <p:nvPr/>
        </p:nvSpPr>
        <p:spPr>
          <a:xfrm>
            <a:off x="1444487" y="2769718"/>
            <a:ext cx="8878955" cy="28823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 Nova" panose="020B0604020202020204" pitchFamily="34" charset="0"/>
              </a:rPr>
              <a:t>HR Analytics</a:t>
            </a:r>
          </a:p>
          <a:p>
            <a:r>
              <a:rPr lang="en-US" dirty="0">
                <a:solidFill>
                  <a:schemeClr val="tx1"/>
                </a:solidFill>
                <a:latin typeface="Arial Nova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Arial Nova" panose="020B0604020202020204" pitchFamily="34" charset="0"/>
              </a:rPr>
              <a:t> July 2021</a:t>
            </a:r>
          </a:p>
          <a:p>
            <a:endParaRPr lang="en-US" sz="4000" dirty="0">
              <a:solidFill>
                <a:schemeClr val="tx1"/>
              </a:solidFill>
              <a:latin typeface="Arial Nova" panose="020B0604020202020204" pitchFamily="34" charset="0"/>
            </a:endParaRPr>
          </a:p>
          <a:p>
            <a:r>
              <a:rPr lang="en-US" sz="2400" i="1" dirty="0">
                <a:solidFill>
                  <a:schemeClr val="tx1"/>
                </a:solidFill>
                <a:latin typeface="Arial Nova" panose="020B0604020202020204" pitchFamily="34" charset="0"/>
              </a:rPr>
              <a:t>Ramya D, DSC 27 </a:t>
            </a:r>
          </a:p>
        </p:txBody>
      </p:sp>
    </p:spTree>
    <p:extLst>
      <p:ext uri="{BB962C8B-B14F-4D97-AF65-F5344CB8AC3E}">
        <p14:creationId xmlns:p14="http://schemas.microsoft.com/office/powerpoint/2010/main" val="48854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There is a high attrition rate of 40.74% in Employees who come from `</a:t>
            </a:r>
            <a:r>
              <a:rPr lang="en-GB" dirty="0" err="1">
                <a:latin typeface="Arial Nova" panose="020B0504020202020204" pitchFamily="34" charset="0"/>
              </a:rPr>
              <a:t>EducationField</a:t>
            </a:r>
            <a:r>
              <a:rPr lang="en-GB" dirty="0">
                <a:latin typeface="Arial Nova" panose="020B0504020202020204" pitchFamily="34" charset="0"/>
              </a:rPr>
              <a:t>` of Life Sciences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Attrition rate is almost constant among the remaining Education Fields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E26104-A284-4D0B-85C1-0757EB059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2569051"/>
            <a:ext cx="6999403" cy="423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8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The organization has a male-female ratio of 60: 40 and the attrition rate is almost same among both genders. 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BD74DFC-4B5A-4A47-A9B9-E0ED2C883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69" y="2498022"/>
            <a:ext cx="6157047" cy="372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18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Attrition rate is almost constant across all </a:t>
            </a:r>
            <a:r>
              <a:rPr lang="en-GB" dirty="0" err="1">
                <a:latin typeface="Arial Nova" panose="020B0504020202020204" pitchFamily="34" charset="0"/>
              </a:rPr>
              <a:t>joblevels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3FE069-8279-4A80-8804-F3F28A290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21023"/>
            <a:ext cx="7575753" cy="458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95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>
                <a:latin typeface="Arial Nova" panose="020B0504020202020204" pitchFamily="34" charset="0"/>
              </a:rPr>
              <a:t>SalesExecutives</a:t>
            </a:r>
            <a:r>
              <a:rPr lang="en-GB" dirty="0">
                <a:latin typeface="Arial Nova" panose="020B0504020202020204" pitchFamily="34" charset="0"/>
              </a:rPr>
              <a:t> have the highest share in employees (22.18%) and has a attrition rate close to 15%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Though Managers account to only 6.94% of the total population, they have a marginally higher attrition rate of 23.75%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EB6E852-E3EA-4BE1-9BF7-07829F7A7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3" y="2394578"/>
            <a:ext cx="10883179" cy="406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64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Attrition rate is lowest among `Married` employees and it is highest among `Divorced` employees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3B3A6E5A-09B8-40EA-B768-BEF030EE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615" y="2374846"/>
            <a:ext cx="6617018" cy="400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899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Surprisingly even though employees who rate the `</a:t>
            </a:r>
            <a:r>
              <a:rPr lang="en-GB" dirty="0" err="1">
                <a:latin typeface="Arial Nova" panose="020B0504020202020204" pitchFamily="34" charset="0"/>
              </a:rPr>
              <a:t>EnvironmentSatisfcation</a:t>
            </a:r>
            <a:r>
              <a:rPr lang="en-GB" dirty="0">
                <a:latin typeface="Arial Nova" panose="020B0504020202020204" pitchFamily="34" charset="0"/>
              </a:rPr>
              <a:t>` are almost same in terms of total proportion (31% and 30.25% respectively), there is a start difference of almost 20% in attrition rate. Employees who rated `</a:t>
            </a:r>
            <a:r>
              <a:rPr lang="en-GB" dirty="0" err="1">
                <a:latin typeface="Arial Nova" panose="020B0504020202020204" pitchFamily="34" charset="0"/>
              </a:rPr>
              <a:t>EnvironmentSatisfication</a:t>
            </a:r>
            <a:r>
              <a:rPr lang="en-GB" dirty="0">
                <a:latin typeface="Arial Nova" panose="020B0504020202020204" pitchFamily="34" charset="0"/>
              </a:rPr>
              <a:t>` as Very High has a high attrition rate of 30.25%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There is a constant lower attrition rate with levels Medium and Low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DDA9441-4BBA-4BCE-8435-8218A2EBA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714" y="2829240"/>
            <a:ext cx="6316590" cy="378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Employees with a High `</a:t>
            </a:r>
            <a:r>
              <a:rPr lang="en-GB" dirty="0" err="1">
                <a:latin typeface="Arial Nova" panose="020B0504020202020204" pitchFamily="34" charset="0"/>
              </a:rPr>
              <a:t>Jobsatisfaction</a:t>
            </a:r>
            <a:r>
              <a:rPr lang="en-GB" dirty="0">
                <a:latin typeface="Arial Nova" panose="020B0504020202020204" pitchFamily="34" charset="0"/>
              </a:rPr>
              <a:t>` have a marginally higher attrition rate compared to other satisfaction levels.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2F3E2D9-6C72-4C4D-AE44-60372613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213" y="2372101"/>
            <a:ext cx="6753312" cy="404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826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Even for the variable `</a:t>
            </a:r>
            <a:r>
              <a:rPr lang="en-GB" dirty="0" err="1">
                <a:latin typeface="Arial Nova" panose="020B0504020202020204" pitchFamily="34" charset="0"/>
              </a:rPr>
              <a:t>PerformanceRating</a:t>
            </a:r>
            <a:r>
              <a:rPr lang="en-GB" dirty="0">
                <a:latin typeface="Arial Nova" panose="020B0504020202020204" pitchFamily="34" charset="0"/>
              </a:rPr>
              <a:t>` the attrition rate is steady across these the two levels `Excellent` and `Outstanding`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5C5FC1F-DBA3-4C30-8B1E-5ED40440E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849" y="2277305"/>
            <a:ext cx="6988320" cy="422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72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Attrition rate decreases with increase in age till 35 and then afterwards follow a zig zag trend`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C2C5AD5-D5EB-4C66-9D38-2683B347E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00445"/>
            <a:ext cx="7563803" cy="471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317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Attrition rate decreases with increase in age till 35 and then afterwards follow a zig zag trend`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7BB19EE-8485-4564-AD91-6DE941942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385888"/>
            <a:ext cx="115062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2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70721" y="101938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BEE810-CDDC-469D-A01F-7C376FE971CE}"/>
              </a:ext>
            </a:extLst>
          </p:cNvPr>
          <p:cNvSpPr txBox="1"/>
          <p:nvPr/>
        </p:nvSpPr>
        <p:spPr>
          <a:xfrm>
            <a:off x="1321602" y="1407288"/>
            <a:ext cx="72058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 Nova" panose="020B0504020202020204" pitchFamily="34" charset="0"/>
              </a:rPr>
              <a:t>Objectives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 Nova" panose="020B05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 Nova" panose="020B0504020202020204" pitchFamily="34" charset="0"/>
              </a:rPr>
              <a:t>Overall Approach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 Nova" panose="020B05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 Nova" panose="020B0504020202020204" pitchFamily="34" charset="0"/>
              </a:rPr>
              <a:t>Data Cleaning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 Nova" panose="020B05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 Nova" panose="020B0504020202020204" pitchFamily="34" charset="0"/>
              </a:rPr>
              <a:t>Exploratory Data Analysis – Univariate, Bivariate and Correlation analysis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 Nova" panose="020B05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 Nova" panose="020B0504020202020204" pitchFamily="34" charset="0"/>
              </a:rPr>
              <a:t>Modelling Approach – Logistic Regression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 Nova" panose="020B05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 Nova" panose="020B0504020202020204" pitchFamily="34" charset="0"/>
              </a:rPr>
              <a:t>Alternative implementation in Logistic Regression</a:t>
            </a:r>
          </a:p>
          <a:p>
            <a:endParaRPr lang="en-US" sz="2000" dirty="0">
              <a:latin typeface="Arial Nova" panose="020B05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 Nova" panose="020B05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43568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There is no clear trend between Attrition rate and </a:t>
            </a:r>
            <a:r>
              <a:rPr lang="en-GB" dirty="0" err="1">
                <a:latin typeface="Arial Nova" panose="020B0504020202020204" pitchFamily="34" charset="0"/>
              </a:rPr>
              <a:t>DistanceFromHome</a:t>
            </a:r>
            <a:r>
              <a:rPr lang="en-GB" dirty="0">
                <a:latin typeface="Arial Nova" panose="020B0504020202020204" pitchFamily="34" charset="0"/>
              </a:rPr>
              <a:t>. However, the rate is high among who are almost 10km away from home.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BA5DB14-8507-4D01-A8F0-58F9E11C6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91" y="2453336"/>
            <a:ext cx="7254327" cy="4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252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 Attrition rate is high among employees who earn between 49k to 68k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DA7E226-4073-4DAD-BCEF-8AEB1EC6E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64" y="2201309"/>
            <a:ext cx="6793490" cy="448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0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 People who use to switch companies in the past show high attrition rate. This is the lowest among employees who have worked in just 2 to 3 companies.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Freshers contribute the highest to the population share and have a attrition rate of 16%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D7552F1-D8E2-4864-898D-49A08BB67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47" y="2820929"/>
            <a:ext cx="5785745" cy="353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002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Usually majority of the employees a hike of 11% to 14% and the attrition tend to get increase with a hike of more than 17%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Attrition is the highest among the employees who have received a </a:t>
            </a:r>
            <a:r>
              <a:rPr lang="en-GB" dirty="0" err="1">
                <a:latin typeface="Arial Nova" panose="020B0504020202020204" pitchFamily="34" charset="0"/>
              </a:rPr>
              <a:t>hik</a:t>
            </a:r>
            <a:r>
              <a:rPr lang="en-GB" dirty="0">
                <a:latin typeface="Arial Nova" panose="020B0504020202020204" pitchFamily="34" charset="0"/>
              </a:rPr>
              <a:t> </a:t>
            </a:r>
            <a:r>
              <a:rPr lang="en-GB" dirty="0" err="1">
                <a:latin typeface="Arial Nova" panose="020B0504020202020204" pitchFamily="34" charset="0"/>
              </a:rPr>
              <a:t>eof</a:t>
            </a:r>
            <a:r>
              <a:rPr lang="en-GB" dirty="0">
                <a:latin typeface="Arial Nova" panose="020B0504020202020204" pitchFamily="34" charset="0"/>
              </a:rPr>
              <a:t> 15%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D12F9BD9-F3C4-40F0-B310-57CC9B8CE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480" y="2674535"/>
            <a:ext cx="5891040" cy="365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353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`</a:t>
            </a:r>
            <a:r>
              <a:rPr lang="en-GB" dirty="0" err="1">
                <a:latin typeface="Arial Nova" panose="020B0504020202020204" pitchFamily="34" charset="0"/>
              </a:rPr>
              <a:t>StockOptionLevel</a:t>
            </a:r>
            <a:r>
              <a:rPr lang="en-GB" dirty="0">
                <a:latin typeface="Arial Nova" panose="020B0504020202020204" pitchFamily="34" charset="0"/>
              </a:rPr>
              <a:t>` has almost no effect on attrition rate. It appears to be almost constant across different levels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Most of the employees have a `</a:t>
            </a:r>
            <a:r>
              <a:rPr lang="en-GB" dirty="0" err="1">
                <a:latin typeface="Arial Nova" panose="020B0504020202020204" pitchFamily="34" charset="0"/>
              </a:rPr>
              <a:t>StockOptionLevel</a:t>
            </a:r>
            <a:r>
              <a:rPr lang="en-GB" dirty="0">
                <a:latin typeface="Arial Nova" panose="020B0504020202020204" pitchFamily="34" charset="0"/>
              </a:rPr>
              <a:t>` of 1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792E775-854C-4844-8A88-5AA788A17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26" y="2394810"/>
            <a:ext cx="6841706" cy="415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233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Attrition rate tends to decrease with increase in `</a:t>
            </a:r>
            <a:r>
              <a:rPr lang="en-GB" dirty="0" err="1">
                <a:latin typeface="Arial Nova" panose="020B0504020202020204" pitchFamily="34" charset="0"/>
              </a:rPr>
              <a:t>TotalWorkingYears</a:t>
            </a:r>
            <a:r>
              <a:rPr lang="en-GB" dirty="0">
                <a:latin typeface="Arial Nova" panose="020B0504020202020204" pitchFamily="34" charset="0"/>
              </a:rPr>
              <a:t>`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It is highest among employees who have less than 3 years of </a:t>
            </a:r>
            <a:r>
              <a:rPr lang="en-GB" dirty="0" err="1">
                <a:latin typeface="Arial Nova" panose="020B0504020202020204" pitchFamily="34" charset="0"/>
              </a:rPr>
              <a:t>Workexperience</a:t>
            </a:r>
            <a:r>
              <a:rPr lang="en-GB" dirty="0">
                <a:latin typeface="Arial Nova" panose="020B0504020202020204" pitchFamily="34" charset="0"/>
              </a:rPr>
              <a:t> and the lowest among employees with more than 23 years of work experience.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147F6A4-AB18-43A1-B824-E10FBF738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54" y="2384066"/>
            <a:ext cx="6749156" cy="415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793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Attrition rate tends to decrease with increase in `</a:t>
            </a:r>
            <a:r>
              <a:rPr lang="en-GB" dirty="0" err="1">
                <a:latin typeface="Arial Nova" panose="020B0504020202020204" pitchFamily="34" charset="0"/>
              </a:rPr>
              <a:t>TotalWorkingYears</a:t>
            </a:r>
            <a:r>
              <a:rPr lang="en-GB" dirty="0">
                <a:latin typeface="Arial Nova" panose="020B0504020202020204" pitchFamily="34" charset="0"/>
              </a:rPr>
              <a:t>`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It is highest among employees who have less than 3 years of </a:t>
            </a:r>
            <a:r>
              <a:rPr lang="en-GB" dirty="0" err="1">
                <a:latin typeface="Arial Nova" panose="020B0504020202020204" pitchFamily="34" charset="0"/>
              </a:rPr>
              <a:t>Workexperience</a:t>
            </a:r>
            <a:r>
              <a:rPr lang="en-GB" dirty="0">
                <a:latin typeface="Arial Nova" panose="020B0504020202020204" pitchFamily="34" charset="0"/>
              </a:rPr>
              <a:t> and the lowest among employees with more than 23 years of work experience.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A16F5C57-43EA-4DBC-B527-AEC44999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79" y="2511916"/>
            <a:ext cx="10025842" cy="357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07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Employees who frequently get upskilled tend to stay with the company more and those who had a limited exposure to training (less than 3 `</a:t>
            </a:r>
            <a:r>
              <a:rPr lang="en-GB" dirty="0" err="1">
                <a:latin typeface="Arial Nova" panose="020B0504020202020204" pitchFamily="34" charset="0"/>
              </a:rPr>
              <a:t>TrainingTimesLastYear</a:t>
            </a:r>
            <a:r>
              <a:rPr lang="en-GB" dirty="0">
                <a:latin typeface="Arial Nova" panose="020B0504020202020204" pitchFamily="34" charset="0"/>
              </a:rPr>
              <a:t>`) tend to leave the company soon. 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73A62859-F906-4F4C-B656-22166EB68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651" y="2471567"/>
            <a:ext cx="6943986" cy="424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839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Employees who were loyal to the company and stayed for a long time tend to remain in the company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Attrition rate is highest for </a:t>
            </a:r>
            <a:r>
              <a:rPr lang="en-GB" dirty="0" err="1">
                <a:latin typeface="Arial Nova" panose="020B0504020202020204" pitchFamily="34" charset="0"/>
              </a:rPr>
              <a:t>emloyees</a:t>
            </a:r>
            <a:r>
              <a:rPr lang="en-GB" dirty="0">
                <a:latin typeface="Arial Nova" panose="020B0504020202020204" pitchFamily="34" charset="0"/>
              </a:rPr>
              <a:t> (almost 34.88%) who have stayed just an year or less with company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2EE62A59-05EE-4B01-A4B5-2EFEAC6F7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615" y="2199840"/>
            <a:ext cx="7048414" cy="433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57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29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>
                <a:latin typeface="Arial Nova" panose="020B0504020202020204" pitchFamily="34" charset="0"/>
              </a:rPr>
              <a:t>Employees who received a promotion last year of the year before tend to have a higher attrition rates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4E4CAFC5-046E-4611-BDA3-33D809D21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862" y="2549416"/>
            <a:ext cx="6827607" cy="417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32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Key Objectives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Identify various patterns among employees who leave the organization and predict the attrition rate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44217" y="162898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AEDBD27-9C63-4A1D-AA48-0FE725C50D40}"/>
              </a:ext>
            </a:extLst>
          </p:cNvPr>
          <p:cNvSpPr/>
          <p:nvPr/>
        </p:nvSpPr>
        <p:spPr>
          <a:xfrm>
            <a:off x="1934817" y="2250801"/>
            <a:ext cx="3723861" cy="4092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</a:rPr>
              <a:t>Identify patterns which indicate if an employee will leave the organization</a:t>
            </a:r>
          </a:p>
          <a:p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</a:p>
          <a:p>
            <a:r>
              <a:rPr lang="en-GB" dirty="0">
                <a:solidFill>
                  <a:schemeClr val="tx1"/>
                </a:solidFill>
                <a:latin typeface="Arial Nova" panose="020B0504020202020204" pitchFamily="34" charset="0"/>
              </a:rPr>
              <a:t>The results thus obtained will be used by the management to understand what changes they should make to their workplace, in order to get most of their employees to stay.</a:t>
            </a:r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5DABFA-38DB-44E9-8F9D-1A794AC3988C}"/>
              </a:ext>
            </a:extLst>
          </p:cNvPr>
          <p:cNvSpPr/>
          <p:nvPr/>
        </p:nvSpPr>
        <p:spPr>
          <a:xfrm>
            <a:off x="3125028" y="1702216"/>
            <a:ext cx="1369943" cy="1427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FFB55-A256-445C-992A-47978D89E77C}"/>
              </a:ext>
            </a:extLst>
          </p:cNvPr>
          <p:cNvSpPr/>
          <p:nvPr/>
        </p:nvSpPr>
        <p:spPr>
          <a:xfrm>
            <a:off x="6533324" y="2208250"/>
            <a:ext cx="3723861" cy="4092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</a:rPr>
              <a:t>Understand how different attributes influence the tendency of employees to leave the organization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3B9C98-AB01-49E3-9963-702E1A0FD109}"/>
              </a:ext>
            </a:extLst>
          </p:cNvPr>
          <p:cNvSpPr/>
          <p:nvPr/>
        </p:nvSpPr>
        <p:spPr>
          <a:xfrm>
            <a:off x="7723535" y="1659665"/>
            <a:ext cx="1369943" cy="1427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Bank with solid fill">
            <a:extLst>
              <a:ext uri="{FF2B5EF4-FFF2-40B4-BE49-F238E27FC236}">
                <a16:creationId xmlns:a16="http://schemas.microsoft.com/office/drawing/2014/main" id="{2E90C445-A663-4B5D-886A-D7A8F46D2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9547" y="1958871"/>
            <a:ext cx="914400" cy="914400"/>
          </a:xfrm>
          <a:prstGeom prst="rect">
            <a:avLst/>
          </a:prstGeom>
        </p:spPr>
      </p:pic>
      <p:pic>
        <p:nvPicPr>
          <p:cNvPr id="16" name="Graphic 15" descr="Lightbulb and gear with solid fill">
            <a:extLst>
              <a:ext uri="{FF2B5EF4-FFF2-40B4-BE49-F238E27FC236}">
                <a16:creationId xmlns:a16="http://schemas.microsoft.com/office/drawing/2014/main" id="{E3EAC512-6308-4B77-88BE-D10CED383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8054" y="19588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36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30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As one stays more years under the current manager, they tend to do not leave the organization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Attrition rates are highest among the employees who have stayed less than a year with their current manager (almost 28.32%)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AAC93507-69F0-4EEC-8B94-96F790A6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593" y="2390944"/>
            <a:ext cx="6788814" cy="415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901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31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 As expected employees who work more than 8 hrs have a higher risk of attrition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6F56206D-1C39-4F25-8C5E-E3741B935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07" y="2428779"/>
            <a:ext cx="6954203" cy="436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406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Correlation Analysis – Numerical variables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32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 Most of the correlations are weak. From the below heat map we can see that Age is correlated with </a:t>
            </a:r>
            <a:r>
              <a:rPr lang="en-GB" dirty="0" err="1">
                <a:latin typeface="Arial Nova" panose="020B0504020202020204" pitchFamily="34" charset="0"/>
              </a:rPr>
              <a:t>totalworking</a:t>
            </a:r>
            <a:r>
              <a:rPr lang="en-GB" dirty="0">
                <a:latin typeface="Arial Nova" panose="020B0504020202020204" pitchFamily="34" charset="0"/>
              </a:rPr>
              <a:t> years, years at company with years </a:t>
            </a:r>
            <a:r>
              <a:rPr lang="en-GB" dirty="0" err="1">
                <a:latin typeface="Arial Nova" panose="020B0504020202020204" pitchFamily="34" charset="0"/>
              </a:rPr>
              <a:t>withcurrent</a:t>
            </a:r>
            <a:r>
              <a:rPr lang="en-GB" dirty="0">
                <a:latin typeface="Arial Nova" panose="020B0504020202020204" pitchFamily="34" charset="0"/>
              </a:rPr>
              <a:t> manager, total working years with years at company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3E686C26-22E3-433C-8A4E-210779371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58" y="2277305"/>
            <a:ext cx="55435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865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Correlation Analysis – Numerical variables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33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04E5FB48-CED3-4175-9B9E-2A3ACAEB3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3" y="1218053"/>
            <a:ext cx="5816009" cy="556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266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Correlation Ratio Analysis – Categorical variables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34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 Most of the correlations are weak. From the below heat map we can see that </a:t>
            </a:r>
            <a:r>
              <a:rPr lang="en-GB" dirty="0" err="1">
                <a:latin typeface="Arial Nova" panose="020B0504020202020204" pitchFamily="34" charset="0"/>
              </a:rPr>
              <a:t>BusinessTravel</a:t>
            </a:r>
            <a:r>
              <a:rPr lang="en-GB" dirty="0">
                <a:latin typeface="Arial Nova" panose="020B0504020202020204" pitchFamily="34" charset="0"/>
              </a:rPr>
              <a:t> is related to </a:t>
            </a:r>
            <a:r>
              <a:rPr lang="en-GB" dirty="0" err="1">
                <a:latin typeface="Arial Nova" panose="020B0504020202020204" pitchFamily="34" charset="0"/>
              </a:rPr>
              <a:t>WorklifeBalance</a:t>
            </a:r>
            <a:r>
              <a:rPr lang="en-GB" dirty="0">
                <a:latin typeface="Arial Nova" panose="020B0504020202020204" pitchFamily="34" charset="0"/>
              </a:rPr>
              <a:t>, </a:t>
            </a:r>
            <a:r>
              <a:rPr lang="en-GB" dirty="0" err="1">
                <a:latin typeface="Arial Nova" panose="020B0504020202020204" pitchFamily="34" charset="0"/>
              </a:rPr>
              <a:t>Educatin</a:t>
            </a:r>
            <a:r>
              <a:rPr lang="en-GB" dirty="0">
                <a:latin typeface="Arial Nova" panose="020B0504020202020204" pitchFamily="34" charset="0"/>
              </a:rPr>
              <a:t> with Marital status, Gender with Department and Marital status with </a:t>
            </a:r>
            <a:r>
              <a:rPr lang="en-GB" dirty="0" err="1">
                <a:latin typeface="Arial Nova" panose="020B0504020202020204" pitchFamily="34" charset="0"/>
              </a:rPr>
              <a:t>PerformanceRating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EFD1C241-E305-4993-ACFC-E5750AFEC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89" y="2429913"/>
            <a:ext cx="547687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839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Modelling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35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44217" y="162898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We use the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Logistregression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from the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statsmodel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to fit our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714895" y="2417309"/>
            <a:ext cx="111027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Nova" panose="020B0504020202020204" pitchFamily="34" charset="0"/>
              </a:rPr>
              <a:t>All the categorical variables are converted to indicator variables with one hot encoding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Nova" panose="020B0504020202020204" pitchFamily="34" charset="0"/>
              </a:rPr>
              <a:t>We split the data sets into train and test datasets with 0.7 and 0.3 proportion respectively.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Nova" panose="020B0504020202020204" pitchFamily="34" charset="0"/>
              </a:rPr>
              <a:t>The split is done in such way that the class imbalance is preserved in test dataset and is almost same as that of train dataset. (83%, 16%)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Nova" panose="020B0504020202020204" pitchFamily="34" charset="0"/>
              </a:rPr>
              <a:t>We’ve scaled all the numeric variables using </a:t>
            </a:r>
            <a:r>
              <a:rPr lang="en-US" dirty="0" err="1">
                <a:latin typeface="Arial Nova" panose="020B0504020202020204" pitchFamily="34" charset="0"/>
              </a:rPr>
              <a:t>Robustscalar</a:t>
            </a: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18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Modelling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36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44217" y="162898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Dataset visualization – there is no clear decision boundary from the 2d representation of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datset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via PCA and t-SNE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530A9926-D966-4F00-8268-008EFDC5C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50" y="1840226"/>
            <a:ext cx="4882804" cy="474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AD47FFDA-5C17-4DD0-8A6F-9E237994C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542" y="2467975"/>
            <a:ext cx="50958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186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Modelling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37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44217" y="162898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692728" y="1957338"/>
            <a:ext cx="11102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Nova" panose="020B0504020202020204" pitchFamily="34" charset="0"/>
              </a:rPr>
              <a:t>We tried different feature selection approaches and finally sticked to the 20 features using RFE. The optimal number of 20 is chosen by looking the 5 fold cross validation of the dataset on a logistic regression model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D3D4F6FC-CFC9-4F69-8DE1-69C2F2035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98" y="2923042"/>
            <a:ext cx="6588702" cy="377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459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Modelling Approach – Feature Importance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38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44217" y="162898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A7DD7CEE-84B3-4259-B60E-937A9DB06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13" y="1866437"/>
            <a:ext cx="7293062" cy="499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785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Modelling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39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44217" y="162898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692728" y="1957338"/>
            <a:ext cx="11102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Nova" panose="020B0504020202020204" pitchFamily="34" charset="0"/>
              </a:rPr>
              <a:t>We’ve iteratively build 8 models from these 20 features after accounting for a </a:t>
            </a:r>
            <a:r>
              <a:rPr lang="en-US" dirty="0" err="1">
                <a:latin typeface="Arial Nova" panose="020B0504020202020204" pitchFamily="34" charset="0"/>
              </a:rPr>
              <a:t>vif</a:t>
            </a:r>
            <a:r>
              <a:rPr lang="en-US" dirty="0">
                <a:latin typeface="Arial Nova" panose="020B0504020202020204" pitchFamily="34" charset="0"/>
              </a:rPr>
              <a:t> threshold of 2 and ignoring any non significant variables in the model.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144FE0-85B6-4C24-B958-D855BB43B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22" y="2765517"/>
            <a:ext cx="2966275" cy="39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Inspecting Datasets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Given dataset contains information of applicants at both the time of application as well as their previous loans data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44217" y="162898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54A91F-A872-477F-927A-AD971AB7FD9D}"/>
              </a:ext>
            </a:extLst>
          </p:cNvPr>
          <p:cNvSpPr txBox="1"/>
          <p:nvPr/>
        </p:nvSpPr>
        <p:spPr>
          <a:xfrm>
            <a:off x="930965" y="1987826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Arial Nova" panose="020B0504020202020204" pitchFamily="34" charset="0"/>
              </a:rPr>
              <a:t>The </a:t>
            </a:r>
            <a:r>
              <a:rPr lang="en-US" sz="1800" dirty="0" err="1">
                <a:latin typeface="Arial Nova" panose="020B0504020202020204" pitchFamily="34" charset="0"/>
              </a:rPr>
              <a:t>in_</a:t>
            </a:r>
            <a:r>
              <a:rPr lang="en-US" dirty="0" err="1">
                <a:latin typeface="Arial Nova" panose="020B0504020202020204" pitchFamily="34" charset="0"/>
              </a:rPr>
              <a:t>time</a:t>
            </a:r>
            <a:r>
              <a:rPr lang="en-US" dirty="0">
                <a:latin typeface="Arial Nova" panose="020B0504020202020204" pitchFamily="34" charset="0"/>
              </a:rPr>
              <a:t> and </a:t>
            </a:r>
            <a:r>
              <a:rPr lang="en-US" dirty="0" err="1">
                <a:latin typeface="Arial Nova" panose="020B0504020202020204" pitchFamily="34" charset="0"/>
              </a:rPr>
              <a:t>out_time</a:t>
            </a:r>
            <a:r>
              <a:rPr lang="en-US" dirty="0">
                <a:latin typeface="Arial Nova" panose="020B0504020202020204" pitchFamily="34" charset="0"/>
              </a:rPr>
              <a:t> datasets contains the entry time and exit times of all the employees for the last year</a:t>
            </a:r>
          </a:p>
          <a:p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Arial Nova" panose="020B0504020202020204" pitchFamily="34" charset="0"/>
              </a:rPr>
              <a:t>General_data</a:t>
            </a:r>
            <a:r>
              <a:rPr lang="en-US" sz="1800" dirty="0">
                <a:latin typeface="Arial Nova" panose="020B0504020202020204" pitchFamily="34" charset="0"/>
              </a:rPr>
              <a:t> contains all the generic information and the organization related information about all the employees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Nova" panose="020B0504020202020204" pitchFamily="34" charset="0"/>
              </a:rPr>
              <a:t>Employee survey data contains how the employees are feeling about the workplace and their work life balance</a:t>
            </a:r>
          </a:p>
          <a:p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Arial Nova" panose="020B0504020202020204" pitchFamily="34" charset="0"/>
              </a:rPr>
              <a:t>Manager_survey</a:t>
            </a:r>
            <a:r>
              <a:rPr lang="en-US" dirty="0">
                <a:latin typeface="Arial Nova" panose="020B0504020202020204" pitchFamily="34" charset="0"/>
              </a:rPr>
              <a:t> data contains data about how their line managers perceive about employee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Nova" panose="020B0504020202020204" pitchFamily="34" charset="0"/>
              </a:rPr>
              <a:t>There are a total of 4410 employees in the organization</a:t>
            </a:r>
            <a:endParaRPr lang="en-US" sz="1800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Nova" panose="020B0504020202020204" pitchFamily="34" charset="0"/>
              </a:rPr>
              <a:t>We’ve extracted the median time each employee works in the organization and combined all the datasets using the primary key </a:t>
            </a:r>
            <a:r>
              <a:rPr lang="en-US" dirty="0" err="1">
                <a:latin typeface="Arial Nova" panose="020B0504020202020204" pitchFamily="34" charset="0"/>
              </a:rPr>
              <a:t>EmployeeID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443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Modelling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40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44217" y="162898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692728" y="1957338"/>
            <a:ext cx="11102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Nova" panose="020B0504020202020204" pitchFamily="34" charset="0"/>
              </a:rPr>
              <a:t>The final model has an AUC of 0.79 on train dataset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A873A094-B639-44C0-B19C-674DD0C36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851" y="2518711"/>
            <a:ext cx="43053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563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Modelling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41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44217" y="162898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692728" y="1665599"/>
            <a:ext cx="111027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From the below curve, 0.20 is the optimum point for taking probability </a:t>
            </a:r>
            <a:r>
              <a:rPr lang="en-GB" dirty="0" err="1">
                <a:latin typeface="Arial Nova" panose="020B0504020202020204" pitchFamily="34" charset="0"/>
              </a:rPr>
              <a:t>cutoff</a:t>
            </a:r>
            <a:r>
              <a:rPr lang="en-GB" dirty="0">
                <a:latin typeface="Arial Nova" panose="020B0504020202020204" pitchFamily="34" charset="0"/>
              </a:rPr>
              <a:t> as the meeting point is slightly before from 0.20 hence final </a:t>
            </a:r>
            <a:r>
              <a:rPr lang="en-GB" dirty="0" err="1">
                <a:latin typeface="Arial Nova" panose="020B0504020202020204" pitchFamily="34" charset="0"/>
              </a:rPr>
              <a:t>cutoff</a:t>
            </a:r>
            <a:r>
              <a:rPr lang="en-GB" dirty="0">
                <a:latin typeface="Arial Nova" panose="020B0504020202020204" pitchFamily="34" charset="0"/>
              </a:rPr>
              <a:t> we choose is 0.20. Also we can see that there is a trade off between sensitivity and specificity.</a:t>
            </a: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Our precision percentage is 38% approximately and recall  percentage is 69%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This means we have very good model which explains relevancy of 69% and true relevant results about 38%.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D18C4830-4593-4760-B340-EEFE2A564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7" y="3106362"/>
            <a:ext cx="481012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005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Modelling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42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44217" y="162898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692728" y="1665599"/>
            <a:ext cx="11102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i="0" dirty="0">
                <a:solidFill>
                  <a:srgbClr val="000000"/>
                </a:solidFill>
                <a:effectLst/>
                <a:latin typeface="Helvetica Neue" pitchFamily="50" charset="0"/>
              </a:rPr>
              <a:t>As we can see that there is a trade off between Precision and Recall and the meeting point is nearly at 0.3</a:t>
            </a: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8C942621-18B3-4049-91C4-8E4AD6C61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178" y="2487025"/>
            <a:ext cx="48101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38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Modelling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43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714981" y="102358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591950" y="67606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838200" y="1195303"/>
            <a:ext cx="11102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Nova" panose="020B0504020202020204" pitchFamily="34" charset="0"/>
              </a:rPr>
              <a:t>Precision score in test dataset: 0.37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Nova" panose="020B0504020202020204" pitchFamily="34" charset="0"/>
              </a:rPr>
              <a:t>Recall score in test dataset: 0.67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Nova" panose="020B0504020202020204" pitchFamily="34" charset="0"/>
              </a:rPr>
              <a:t>The model has an accuracy of 76 on the test dataset</a:t>
            </a: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50FBB517-D4DC-4CD7-B16C-CB74A63FB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97" y="2324033"/>
            <a:ext cx="4760075" cy="36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4">
            <a:extLst>
              <a:ext uri="{FF2B5EF4-FFF2-40B4-BE49-F238E27FC236}">
                <a16:creationId xmlns:a16="http://schemas.microsoft.com/office/drawing/2014/main" id="{30F84656-E06B-48D7-A298-C1F0E763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768" y="2324033"/>
            <a:ext cx="4611813" cy="349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84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Conclusion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44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714981" y="102358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591950" y="67606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838200" y="1195303"/>
            <a:ext cx="111027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The Accuracy, Precision and Recall score we got from test set in </a:t>
            </a:r>
            <a:r>
              <a:rPr lang="en-GB" dirty="0" err="1">
                <a:latin typeface="Arial Nova" panose="020B0504020202020204" pitchFamily="34" charset="0"/>
              </a:rPr>
              <a:t>aceptable</a:t>
            </a:r>
            <a:r>
              <a:rPr lang="en-GB" dirty="0">
                <a:latin typeface="Arial Nova" panose="020B0504020202020204" pitchFamily="34" charset="0"/>
              </a:rPr>
              <a:t> range.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This concludes that the model is in stable state.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 Final features from our model which contributes more towards the probability of a attrition are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    - **</a:t>
            </a:r>
            <a:r>
              <a:rPr lang="en-GB" dirty="0" err="1">
                <a:latin typeface="Arial Nova" panose="020B0504020202020204" pitchFamily="34" charset="0"/>
              </a:rPr>
              <a:t>TotalWorkingYears</a:t>
            </a:r>
            <a:r>
              <a:rPr lang="en-GB" dirty="0">
                <a:latin typeface="Arial Nova" panose="020B0504020202020204" pitchFamily="34" charset="0"/>
              </a:rPr>
              <a:t>**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    - **</a:t>
            </a:r>
            <a:r>
              <a:rPr lang="en-GB" dirty="0" err="1">
                <a:latin typeface="Arial Nova" panose="020B0504020202020204" pitchFamily="34" charset="0"/>
              </a:rPr>
              <a:t>YearsWithCurrManager</a:t>
            </a:r>
            <a:r>
              <a:rPr lang="en-GB" dirty="0">
                <a:latin typeface="Arial Nova" panose="020B0504020202020204" pitchFamily="34" charset="0"/>
              </a:rPr>
              <a:t>**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    - **Q2 Time**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    - **</a:t>
            </a:r>
            <a:r>
              <a:rPr lang="en-GB" dirty="0" err="1">
                <a:latin typeface="Arial Nova" panose="020B0504020202020204" pitchFamily="34" charset="0"/>
              </a:rPr>
              <a:t>BusinessTravel_Travel_Frequently</a:t>
            </a:r>
            <a:r>
              <a:rPr lang="en-GB" dirty="0">
                <a:latin typeface="Arial Nova" panose="020B0504020202020204" pitchFamily="34" charset="0"/>
              </a:rPr>
              <a:t>**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    - **JobLevel_Level_5**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    - **</a:t>
            </a:r>
            <a:r>
              <a:rPr lang="en-GB" dirty="0" err="1">
                <a:latin typeface="Arial Nova" panose="020B0504020202020204" pitchFamily="34" charset="0"/>
              </a:rPr>
              <a:t>JobRole_Laboratory</a:t>
            </a:r>
            <a:r>
              <a:rPr lang="en-GB" dirty="0">
                <a:latin typeface="Arial Nova" panose="020B0504020202020204" pitchFamily="34" charset="0"/>
              </a:rPr>
              <a:t> Technician**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    - **</a:t>
            </a:r>
            <a:r>
              <a:rPr lang="en-GB" dirty="0" err="1">
                <a:latin typeface="Arial Nova" panose="020B0504020202020204" pitchFamily="34" charset="0"/>
              </a:rPr>
              <a:t>JobRole_Research</a:t>
            </a:r>
            <a:r>
              <a:rPr lang="en-GB" dirty="0">
                <a:latin typeface="Arial Nova" panose="020B0504020202020204" pitchFamily="34" charset="0"/>
              </a:rPr>
              <a:t> Director**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    - **</a:t>
            </a:r>
            <a:r>
              <a:rPr lang="en-GB" dirty="0" err="1">
                <a:latin typeface="Arial Nova" panose="020B0504020202020204" pitchFamily="34" charset="0"/>
              </a:rPr>
              <a:t>JobRole_Research</a:t>
            </a:r>
            <a:r>
              <a:rPr lang="en-GB" dirty="0">
                <a:latin typeface="Arial Nova" panose="020B0504020202020204" pitchFamily="34" charset="0"/>
              </a:rPr>
              <a:t> Scientist**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    - **</a:t>
            </a:r>
            <a:r>
              <a:rPr lang="en-GB" dirty="0" err="1">
                <a:latin typeface="Arial Nova" panose="020B0504020202020204" pitchFamily="34" charset="0"/>
              </a:rPr>
              <a:t>JobRole_Sales</a:t>
            </a:r>
            <a:r>
              <a:rPr lang="en-GB" dirty="0">
                <a:latin typeface="Arial Nova" panose="020B0504020202020204" pitchFamily="34" charset="0"/>
              </a:rPr>
              <a:t> Executive**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    - **</a:t>
            </a:r>
            <a:r>
              <a:rPr lang="en-GB" dirty="0" err="1">
                <a:latin typeface="Arial Nova" panose="020B0504020202020204" pitchFamily="34" charset="0"/>
              </a:rPr>
              <a:t>MaritalStatus_Single</a:t>
            </a:r>
            <a:r>
              <a:rPr lang="en-GB" dirty="0">
                <a:latin typeface="Arial Nova" panose="020B0504020202020204" pitchFamily="34" charset="0"/>
              </a:rPr>
              <a:t>**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    - **</a:t>
            </a:r>
            <a:r>
              <a:rPr lang="en-GB" dirty="0" err="1">
                <a:latin typeface="Arial Nova" panose="020B0504020202020204" pitchFamily="34" charset="0"/>
              </a:rPr>
              <a:t>EnvironmentSatisfaction_Low</a:t>
            </a:r>
            <a:r>
              <a:rPr lang="en-GB" dirty="0">
                <a:latin typeface="Arial Nova" panose="020B0504020202020204" pitchFamily="34" charset="0"/>
              </a:rPr>
              <a:t>**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    - **</a:t>
            </a:r>
            <a:r>
              <a:rPr lang="en-GB" dirty="0" err="1">
                <a:latin typeface="Arial Nova" panose="020B0504020202020204" pitchFamily="34" charset="0"/>
              </a:rPr>
              <a:t>JobSatisfaction_Low</a:t>
            </a:r>
            <a:r>
              <a:rPr lang="en-GB" dirty="0">
                <a:latin typeface="Arial Nova" panose="020B0504020202020204" pitchFamily="34" charset="0"/>
              </a:rPr>
              <a:t>**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    - **</a:t>
            </a:r>
            <a:r>
              <a:rPr lang="en-GB" dirty="0" err="1">
                <a:latin typeface="Arial Nova" panose="020B0504020202020204" pitchFamily="34" charset="0"/>
              </a:rPr>
              <a:t>JobSatisfaction_Very</a:t>
            </a:r>
            <a:r>
              <a:rPr lang="en-GB" dirty="0">
                <a:latin typeface="Arial Nova" panose="020B0504020202020204" pitchFamily="34" charset="0"/>
              </a:rPr>
              <a:t> High**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6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Missing value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Final dataset has 4410 rows and 30 columns. Of these columns, there are a few missing values in just 4 columns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44217" y="162898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9C9CAC9-23E2-4D17-9373-5D8BF1AA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462" y="1859619"/>
            <a:ext cx="3794567" cy="47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5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Data Cleaning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Different approaches are used for different columns to not include any bias in our 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44217" y="162898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54A91F-A872-477F-927A-AD971AB7FD9D}"/>
              </a:ext>
            </a:extLst>
          </p:cNvPr>
          <p:cNvSpPr txBox="1"/>
          <p:nvPr/>
        </p:nvSpPr>
        <p:spPr>
          <a:xfrm>
            <a:off x="838200" y="1723869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Arial Nova" panose="020B0504020202020204" pitchFamily="34" charset="0"/>
              </a:rPr>
              <a:t>Columns </a:t>
            </a:r>
            <a:r>
              <a:rPr lang="en-US" sz="1800" dirty="0" err="1">
                <a:latin typeface="Arial Nova" panose="020B0504020202020204" pitchFamily="34" charset="0"/>
              </a:rPr>
              <a:t>EmployeeCount</a:t>
            </a:r>
            <a:r>
              <a:rPr lang="en-US" sz="1800" dirty="0">
                <a:latin typeface="Arial Nova" panose="020B0504020202020204" pitchFamily="34" charset="0"/>
              </a:rPr>
              <a:t>, Over18 and Standard Hours are just variables with just one value and are dropped for modelling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Arial Nova" panose="020B0504020202020204" pitchFamily="34" charset="0"/>
              </a:rPr>
              <a:t>Missing values in </a:t>
            </a:r>
            <a:r>
              <a:rPr lang="en-US" sz="1800" dirty="0" err="1">
                <a:latin typeface="Arial Nova" panose="020B0504020202020204" pitchFamily="34" charset="0"/>
              </a:rPr>
              <a:t>EnvironmentSatisifcation</a:t>
            </a:r>
            <a:r>
              <a:rPr lang="en-US" sz="1800" dirty="0">
                <a:latin typeface="Arial Nova" panose="020B0504020202020204" pitchFamily="34" charset="0"/>
              </a:rPr>
              <a:t> is imputed with the level ‘High’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Arial Nova" panose="020B0504020202020204" pitchFamily="34" charset="0"/>
              </a:rPr>
              <a:t>Jobsatisfcation</a:t>
            </a:r>
            <a:r>
              <a:rPr lang="en-US" sz="1800" dirty="0">
                <a:latin typeface="Arial Nova" panose="020B0504020202020204" pitchFamily="34" charset="0"/>
              </a:rPr>
              <a:t> is imputed with the level ‘High’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Arial Nova" panose="020B0504020202020204" pitchFamily="34" charset="0"/>
              </a:rPr>
              <a:t>‘</a:t>
            </a:r>
            <a:r>
              <a:rPr lang="en-US" sz="1800" dirty="0" err="1">
                <a:latin typeface="Arial Nova" panose="020B0504020202020204" pitchFamily="34" charset="0"/>
              </a:rPr>
              <a:t>WorkLifeBalance</a:t>
            </a:r>
            <a:r>
              <a:rPr lang="en-US" sz="1800" dirty="0">
                <a:latin typeface="Arial Nova" panose="020B0504020202020204" pitchFamily="34" charset="0"/>
              </a:rPr>
              <a:t>’ is imputed with ‘Better’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Arial Nova" panose="020B0504020202020204" pitchFamily="34" charset="0"/>
              </a:rPr>
              <a:t>Numcompaniesworked</a:t>
            </a:r>
            <a:r>
              <a:rPr lang="en-US" sz="1800" dirty="0">
                <a:latin typeface="Arial Nova" panose="020B0504020202020204" pitchFamily="34" charset="0"/>
              </a:rPr>
              <a:t> is imputed with a value of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0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Most of the employees just `Travel Rarely` (almost 70.95%) and this category has the lowest attrition rate among all the business travel levels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-As expected employee who `Travel Frequently` have the highest attrition rate</a:t>
            </a: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69107C-106F-4111-80D1-8EDD8BE1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58359"/>
            <a:ext cx="6971694" cy="421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42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From the above graph, we can see that the </a:t>
            </a:r>
            <a:r>
              <a:rPr lang="en-GB" dirty="0" err="1">
                <a:latin typeface="Arial Nova" panose="020B0504020202020204" pitchFamily="34" charset="0"/>
              </a:rPr>
              <a:t>Deparment</a:t>
            </a:r>
            <a:r>
              <a:rPr lang="en-GB" dirty="0">
                <a:latin typeface="Arial Nova" panose="020B0504020202020204" pitchFamily="34" charset="0"/>
              </a:rPr>
              <a:t> `Research &amp; Development` has the highest share of employees and also a higher attrition rate compared to other departments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`HR` department share is just 4.29% 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EE984A-445C-44B1-990A-7A4A83DAB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19" y="2324033"/>
            <a:ext cx="6750022" cy="408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54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Univariate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July 17,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838200" y="106781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4269BF3-4967-4D37-A431-8D071E854660}"/>
              </a:ext>
            </a:extLst>
          </p:cNvPr>
          <p:cNvSpPr txBox="1">
            <a:spLocks/>
          </p:cNvSpPr>
          <p:nvPr/>
        </p:nvSpPr>
        <p:spPr>
          <a:xfrm>
            <a:off x="891209" y="970550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89C43-877C-40FF-94D3-DB97DD7B6455}"/>
              </a:ext>
            </a:extLst>
          </p:cNvPr>
          <p:cNvSpPr txBox="1"/>
          <p:nvPr/>
        </p:nvSpPr>
        <p:spPr>
          <a:xfrm>
            <a:off x="993069" y="1321254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 Clearly `Education` </a:t>
            </a:r>
            <a:r>
              <a:rPr lang="en-GB" dirty="0" err="1">
                <a:latin typeface="Arial Nova" panose="020B0504020202020204" pitchFamily="34" charset="0"/>
              </a:rPr>
              <a:t>doesnt</a:t>
            </a:r>
            <a:r>
              <a:rPr lang="en-GB" dirty="0">
                <a:latin typeface="Arial Nova" panose="020B0504020202020204" pitchFamily="34" charset="0"/>
              </a:rPr>
              <a:t> have any effect on the attrition rate and is almost constant across different levels of Education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rial Nova" panose="020B0504020202020204" pitchFamily="34" charset="0"/>
              </a:rPr>
              <a:t>Employees with doctorates are just 3.27% of the whole organization and the major category in Education is Bachelor with almost 38.91%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C61F8E-A6C5-4D4F-886B-FA0DE10AE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204" y="2498254"/>
            <a:ext cx="6833466" cy="413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79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1808</Words>
  <Application>Microsoft Office PowerPoint</Application>
  <PresentationFormat>Widescreen</PresentationFormat>
  <Paragraphs>265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Arial Nova</vt:lpstr>
      <vt:lpstr>Calibri</vt:lpstr>
      <vt:lpstr>Calibri Light</vt:lpstr>
      <vt:lpstr>Helvetica Neue</vt:lpstr>
      <vt:lpstr>Wingdings</vt:lpstr>
      <vt:lpstr>Office Theme</vt:lpstr>
      <vt:lpstr>PowerPoint Presentation</vt:lpstr>
      <vt:lpstr>Contents</vt:lpstr>
      <vt:lpstr>Key Objectives</vt:lpstr>
      <vt:lpstr>Inspecting Datasets</vt:lpstr>
      <vt:lpstr>Missing value analysis</vt:lpstr>
      <vt:lpstr>Data Cleaning</vt:lpstr>
      <vt:lpstr>Univariate Analysis </vt:lpstr>
      <vt:lpstr>Univariate Analysis </vt:lpstr>
      <vt:lpstr>Univariate Analysis </vt:lpstr>
      <vt:lpstr>Univariate Analysis </vt:lpstr>
      <vt:lpstr>Univariate Analysis </vt:lpstr>
      <vt:lpstr>Univariate Analysis </vt:lpstr>
      <vt:lpstr>Univariate Analysis </vt:lpstr>
      <vt:lpstr>Univariate Analysis </vt:lpstr>
      <vt:lpstr>Univariate Analysis </vt:lpstr>
      <vt:lpstr>Univariate Analysis </vt:lpstr>
      <vt:lpstr>Univariate Analysis </vt:lpstr>
      <vt:lpstr>Univariate Analysis </vt:lpstr>
      <vt:lpstr>Univariate Analysis </vt:lpstr>
      <vt:lpstr>Univariate Analysis </vt:lpstr>
      <vt:lpstr>Univariate Analysis </vt:lpstr>
      <vt:lpstr>Univariate Analysis </vt:lpstr>
      <vt:lpstr>Univariate Analysis </vt:lpstr>
      <vt:lpstr>Univariate Analysis </vt:lpstr>
      <vt:lpstr>Univariate Analysis </vt:lpstr>
      <vt:lpstr>Univariate Analysis </vt:lpstr>
      <vt:lpstr>Univariate Analysis </vt:lpstr>
      <vt:lpstr>Univariate Analysis </vt:lpstr>
      <vt:lpstr>Univariate Analysis </vt:lpstr>
      <vt:lpstr>Univariate Analysis </vt:lpstr>
      <vt:lpstr>Univariate Analysis </vt:lpstr>
      <vt:lpstr>Correlation Analysis – Numerical variables</vt:lpstr>
      <vt:lpstr>Correlation Analysis – Numerical variables</vt:lpstr>
      <vt:lpstr>Correlation Ratio Analysis – Categorical variables</vt:lpstr>
      <vt:lpstr>Modelling Approach</vt:lpstr>
      <vt:lpstr>Modelling Approach</vt:lpstr>
      <vt:lpstr>Modelling Approach</vt:lpstr>
      <vt:lpstr>Modelling Approach – Feature Importance</vt:lpstr>
      <vt:lpstr>Modelling Approach</vt:lpstr>
      <vt:lpstr>Modelling Approach</vt:lpstr>
      <vt:lpstr>Modelling Approach</vt:lpstr>
      <vt:lpstr>Modelling Approach</vt:lpstr>
      <vt:lpstr>Modelling Approach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ramya dirisanam</dc:creator>
  <cp:lastModifiedBy>PAVAN DONTHIREDDY</cp:lastModifiedBy>
  <cp:revision>105</cp:revision>
  <dcterms:created xsi:type="dcterms:W3CDTF">2021-04-02T08:26:06Z</dcterms:created>
  <dcterms:modified xsi:type="dcterms:W3CDTF">2021-07-17T12:58:23Z</dcterms:modified>
</cp:coreProperties>
</file>