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59" r:id="rId5"/>
    <p:sldId id="311" r:id="rId6"/>
    <p:sldId id="312" r:id="rId7"/>
    <p:sldId id="261"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A2FDC-84C1-41EF-95BA-9FF85B84E436}"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A13EB-C239-4078-A796-D2487BE9B6F4}" type="slidenum">
              <a:rPr lang="en-US" smtClean="0"/>
              <a:t>‹#›</a:t>
            </a:fld>
            <a:endParaRPr lang="en-US"/>
          </a:p>
        </p:txBody>
      </p:sp>
    </p:spTree>
    <p:extLst>
      <p:ext uri="{BB962C8B-B14F-4D97-AF65-F5344CB8AC3E}">
        <p14:creationId xmlns:p14="http://schemas.microsoft.com/office/powerpoint/2010/main" val="185009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78A3-207E-46B5-B333-12A29C4F4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B5AF5-746F-41AD-957A-0AE99F64A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04B2C-5E3C-4081-B9B8-F6D8E211A62B}"/>
              </a:ext>
            </a:extLst>
          </p:cNvPr>
          <p:cNvSpPr>
            <a:spLocks noGrp="1"/>
          </p:cNvSpPr>
          <p:nvPr>
            <p:ph type="dt" sz="half" idx="10"/>
          </p:nvPr>
        </p:nvSpPr>
        <p:spPr/>
        <p:txBody>
          <a:bodyPr/>
          <a:lstStyle/>
          <a:p>
            <a:fld id="{56A3AB9F-8CFA-417A-8C78-F1785D42A3B8}" type="datetime4">
              <a:rPr lang="en-US" smtClean="0"/>
              <a:t>June 12, 2021</a:t>
            </a:fld>
            <a:endParaRPr lang="en-US"/>
          </a:p>
        </p:txBody>
      </p:sp>
      <p:sp>
        <p:nvSpPr>
          <p:cNvPr id="5" name="Footer Placeholder 4">
            <a:extLst>
              <a:ext uri="{FF2B5EF4-FFF2-40B4-BE49-F238E27FC236}">
                <a16:creationId xmlns:a16="http://schemas.microsoft.com/office/drawing/2014/main" id="{B6AF9EEA-06B7-490D-A59C-2A02ABA19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035F-832D-4283-84EF-79F17DFB5D0B}"/>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333694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A797-64F9-4166-94FD-6763698346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47D51-960F-4458-9A99-C727B45453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CB5C7-B741-4791-AEF5-C212C4E2F885}"/>
              </a:ext>
            </a:extLst>
          </p:cNvPr>
          <p:cNvSpPr>
            <a:spLocks noGrp="1"/>
          </p:cNvSpPr>
          <p:nvPr>
            <p:ph type="dt" sz="half" idx="10"/>
          </p:nvPr>
        </p:nvSpPr>
        <p:spPr/>
        <p:txBody>
          <a:bodyPr/>
          <a:lstStyle/>
          <a:p>
            <a:fld id="{2CCA2A51-1565-4663-901E-BC78C5F994DC}" type="datetime4">
              <a:rPr lang="en-US" smtClean="0"/>
              <a:t>June 12, 2021</a:t>
            </a:fld>
            <a:endParaRPr lang="en-US"/>
          </a:p>
        </p:txBody>
      </p:sp>
      <p:sp>
        <p:nvSpPr>
          <p:cNvPr id="5" name="Footer Placeholder 4">
            <a:extLst>
              <a:ext uri="{FF2B5EF4-FFF2-40B4-BE49-F238E27FC236}">
                <a16:creationId xmlns:a16="http://schemas.microsoft.com/office/drawing/2014/main" id="{BC7D257A-6B04-413B-83EF-EDE7A7EE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81125-BE0F-4211-B709-46F3CCF6A233}"/>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267207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4C83F-739B-4FEE-89B9-5D8A9544B6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50AB2-0C9C-46AA-A899-84C0ED6DE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B09D3-BAA8-488B-9796-9C851DF78C5B}"/>
              </a:ext>
            </a:extLst>
          </p:cNvPr>
          <p:cNvSpPr>
            <a:spLocks noGrp="1"/>
          </p:cNvSpPr>
          <p:nvPr>
            <p:ph type="dt" sz="half" idx="10"/>
          </p:nvPr>
        </p:nvSpPr>
        <p:spPr/>
        <p:txBody>
          <a:bodyPr/>
          <a:lstStyle/>
          <a:p>
            <a:fld id="{CACCA458-1989-497C-A074-9AEBA4AD539D}" type="datetime4">
              <a:rPr lang="en-US" smtClean="0"/>
              <a:t>June 12, 2021</a:t>
            </a:fld>
            <a:endParaRPr lang="en-US"/>
          </a:p>
        </p:txBody>
      </p:sp>
      <p:sp>
        <p:nvSpPr>
          <p:cNvPr id="5" name="Footer Placeholder 4">
            <a:extLst>
              <a:ext uri="{FF2B5EF4-FFF2-40B4-BE49-F238E27FC236}">
                <a16:creationId xmlns:a16="http://schemas.microsoft.com/office/drawing/2014/main" id="{AC2143D2-27ED-418D-AC0B-B61B81774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F9D0B-1737-4423-B9B8-A10DABDF0B98}"/>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62241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57C9-12AF-4D3E-B0D5-2AFE5F6A5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3DBFC8-D8C6-4495-A623-EABFF86EB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D85FC-3925-4FF9-AEE4-4E25083AB84D}"/>
              </a:ext>
            </a:extLst>
          </p:cNvPr>
          <p:cNvSpPr>
            <a:spLocks noGrp="1"/>
          </p:cNvSpPr>
          <p:nvPr>
            <p:ph type="dt" sz="half" idx="10"/>
          </p:nvPr>
        </p:nvSpPr>
        <p:spPr/>
        <p:txBody>
          <a:bodyPr/>
          <a:lstStyle/>
          <a:p>
            <a:fld id="{2C578113-5003-4196-8036-4C223E604779}" type="datetime4">
              <a:rPr lang="en-US" smtClean="0"/>
              <a:t>June 12, 2021</a:t>
            </a:fld>
            <a:endParaRPr lang="en-US"/>
          </a:p>
        </p:txBody>
      </p:sp>
      <p:sp>
        <p:nvSpPr>
          <p:cNvPr id="5" name="Footer Placeholder 4">
            <a:extLst>
              <a:ext uri="{FF2B5EF4-FFF2-40B4-BE49-F238E27FC236}">
                <a16:creationId xmlns:a16="http://schemas.microsoft.com/office/drawing/2014/main" id="{D0CE73EE-5181-4A54-8518-8B71AA5BB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E04F3-366C-4836-9898-091823F294FD}"/>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165820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EC07-0908-4953-956C-46188DAE2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2CBE45-CAEC-43B3-877B-71898D2E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3B1E8-F29B-4437-A755-38034D15045E}"/>
              </a:ext>
            </a:extLst>
          </p:cNvPr>
          <p:cNvSpPr>
            <a:spLocks noGrp="1"/>
          </p:cNvSpPr>
          <p:nvPr>
            <p:ph type="dt" sz="half" idx="10"/>
          </p:nvPr>
        </p:nvSpPr>
        <p:spPr/>
        <p:txBody>
          <a:bodyPr/>
          <a:lstStyle/>
          <a:p>
            <a:fld id="{A8FEE2D5-FE7C-4187-B3BB-177C7470527B}" type="datetime4">
              <a:rPr lang="en-US" smtClean="0"/>
              <a:t>June 12, 2021</a:t>
            </a:fld>
            <a:endParaRPr lang="en-US"/>
          </a:p>
        </p:txBody>
      </p:sp>
      <p:sp>
        <p:nvSpPr>
          <p:cNvPr id="5" name="Footer Placeholder 4">
            <a:extLst>
              <a:ext uri="{FF2B5EF4-FFF2-40B4-BE49-F238E27FC236}">
                <a16:creationId xmlns:a16="http://schemas.microsoft.com/office/drawing/2014/main" id="{9487DB82-FA8E-4D91-BAEC-4570CA36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DC145-4A75-423F-AAE3-15E93E9F4962}"/>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275296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5C5F-5853-4A33-8883-CC56C14B6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13F6F-58B4-413E-978C-733646BFF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67F046-7F3B-443D-B9B0-BCEE7597B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2E0B2-5C31-41DD-9E3F-43A60D4276F2}"/>
              </a:ext>
            </a:extLst>
          </p:cNvPr>
          <p:cNvSpPr>
            <a:spLocks noGrp="1"/>
          </p:cNvSpPr>
          <p:nvPr>
            <p:ph type="dt" sz="half" idx="10"/>
          </p:nvPr>
        </p:nvSpPr>
        <p:spPr/>
        <p:txBody>
          <a:bodyPr/>
          <a:lstStyle/>
          <a:p>
            <a:fld id="{EC619D4F-5A03-48D0-BADF-15EAB09FB68D}" type="datetime4">
              <a:rPr lang="en-US" smtClean="0"/>
              <a:t>June 12, 2021</a:t>
            </a:fld>
            <a:endParaRPr lang="en-US"/>
          </a:p>
        </p:txBody>
      </p:sp>
      <p:sp>
        <p:nvSpPr>
          <p:cNvPr id="6" name="Footer Placeholder 5">
            <a:extLst>
              <a:ext uri="{FF2B5EF4-FFF2-40B4-BE49-F238E27FC236}">
                <a16:creationId xmlns:a16="http://schemas.microsoft.com/office/drawing/2014/main" id="{45F98ADE-87D2-4E5F-83D9-C458C6211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2564A-D015-430A-BB34-2DA25D2E9FDF}"/>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31203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84D1-4AFF-465A-BEC8-9126D890C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A74E14-D0D5-4D4F-95EE-BBECA37ED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56FC54-8597-4D2E-A199-A4FA84A58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2DC7A-2716-48E9-ACD3-5B3593CA9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6392E4-DDAB-428E-A0F5-24E1FA763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B4C70-ED77-48D4-BA80-D9B8E8D7AEC9}"/>
              </a:ext>
            </a:extLst>
          </p:cNvPr>
          <p:cNvSpPr>
            <a:spLocks noGrp="1"/>
          </p:cNvSpPr>
          <p:nvPr>
            <p:ph type="dt" sz="half" idx="10"/>
          </p:nvPr>
        </p:nvSpPr>
        <p:spPr/>
        <p:txBody>
          <a:bodyPr/>
          <a:lstStyle/>
          <a:p>
            <a:fld id="{EB9C1126-7DFE-46ED-AA79-36BC9E2EFB1E}" type="datetime4">
              <a:rPr lang="en-US" smtClean="0"/>
              <a:t>June 12, 2021</a:t>
            </a:fld>
            <a:endParaRPr lang="en-US"/>
          </a:p>
        </p:txBody>
      </p:sp>
      <p:sp>
        <p:nvSpPr>
          <p:cNvPr id="8" name="Footer Placeholder 7">
            <a:extLst>
              <a:ext uri="{FF2B5EF4-FFF2-40B4-BE49-F238E27FC236}">
                <a16:creationId xmlns:a16="http://schemas.microsoft.com/office/drawing/2014/main" id="{37FD04AA-3AB9-47E8-B3A2-516B45313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0D575C-6DC6-46B2-929D-195AEC349A26}"/>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15511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4D8-09DE-4723-A088-2EB2029A0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3CF7E-9A59-45C9-9ABC-5404BADE6282}"/>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Footer Placeholder 3">
            <a:extLst>
              <a:ext uri="{FF2B5EF4-FFF2-40B4-BE49-F238E27FC236}">
                <a16:creationId xmlns:a16="http://schemas.microsoft.com/office/drawing/2014/main" id="{223D0BF3-B201-41BF-B69F-A49ABFA90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93C6D-EDDB-47E9-B1B5-D24839F19690}"/>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120146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F3E6E-3D40-4D1C-BD21-282D239E4823}"/>
              </a:ext>
            </a:extLst>
          </p:cNvPr>
          <p:cNvSpPr>
            <a:spLocks noGrp="1"/>
          </p:cNvSpPr>
          <p:nvPr>
            <p:ph type="dt" sz="half" idx="10"/>
          </p:nvPr>
        </p:nvSpPr>
        <p:spPr/>
        <p:txBody>
          <a:bodyPr/>
          <a:lstStyle/>
          <a:p>
            <a:fld id="{D1ABEEF6-AACF-4989-A9B9-80B2370B5D5B}" type="datetime4">
              <a:rPr lang="en-US" smtClean="0"/>
              <a:t>June 12, 2021</a:t>
            </a:fld>
            <a:endParaRPr lang="en-US"/>
          </a:p>
        </p:txBody>
      </p:sp>
      <p:sp>
        <p:nvSpPr>
          <p:cNvPr id="3" name="Footer Placeholder 2">
            <a:extLst>
              <a:ext uri="{FF2B5EF4-FFF2-40B4-BE49-F238E27FC236}">
                <a16:creationId xmlns:a16="http://schemas.microsoft.com/office/drawing/2014/main" id="{1CCA7A44-07CF-496D-957E-468E809BF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214CA-AABF-42B0-A08C-F32D9D8B616E}"/>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23227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8F61-25A5-403F-9EC7-19F4A99E0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4DA88-D5CB-4B91-BA39-7E3984EB3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65CF1-2630-4F0E-8CA4-4B05DC0FB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DE52-7AAA-4BE8-A31B-24F9B1ED3115}"/>
              </a:ext>
            </a:extLst>
          </p:cNvPr>
          <p:cNvSpPr>
            <a:spLocks noGrp="1"/>
          </p:cNvSpPr>
          <p:nvPr>
            <p:ph type="dt" sz="half" idx="10"/>
          </p:nvPr>
        </p:nvSpPr>
        <p:spPr/>
        <p:txBody>
          <a:bodyPr/>
          <a:lstStyle/>
          <a:p>
            <a:fld id="{447563D5-B5F4-4000-A6E0-81A5C109E913}" type="datetime4">
              <a:rPr lang="en-US" smtClean="0"/>
              <a:t>June 12, 2021</a:t>
            </a:fld>
            <a:endParaRPr lang="en-US"/>
          </a:p>
        </p:txBody>
      </p:sp>
      <p:sp>
        <p:nvSpPr>
          <p:cNvPr id="6" name="Footer Placeholder 5">
            <a:extLst>
              <a:ext uri="{FF2B5EF4-FFF2-40B4-BE49-F238E27FC236}">
                <a16:creationId xmlns:a16="http://schemas.microsoft.com/office/drawing/2014/main" id="{74A014E3-D3EA-4CCC-8011-1B46DF14F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B66B4-E960-4141-948A-8F201BE71B80}"/>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297710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6989-DC5A-4F8A-AD08-600319D40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F8B69-C02D-47C6-B84E-4895A91ED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9DF15-55AF-42CB-9016-B53AF7749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CC9C4-23F1-4E18-B81C-C89F02939A22}"/>
              </a:ext>
            </a:extLst>
          </p:cNvPr>
          <p:cNvSpPr>
            <a:spLocks noGrp="1"/>
          </p:cNvSpPr>
          <p:nvPr>
            <p:ph type="dt" sz="half" idx="10"/>
          </p:nvPr>
        </p:nvSpPr>
        <p:spPr/>
        <p:txBody>
          <a:bodyPr/>
          <a:lstStyle/>
          <a:p>
            <a:fld id="{3EF521A4-61BF-4B7D-8F8E-DA130D3D7A50}" type="datetime4">
              <a:rPr lang="en-US" smtClean="0"/>
              <a:t>June 12, 2021</a:t>
            </a:fld>
            <a:endParaRPr lang="en-US"/>
          </a:p>
        </p:txBody>
      </p:sp>
      <p:sp>
        <p:nvSpPr>
          <p:cNvPr id="6" name="Footer Placeholder 5">
            <a:extLst>
              <a:ext uri="{FF2B5EF4-FFF2-40B4-BE49-F238E27FC236}">
                <a16:creationId xmlns:a16="http://schemas.microsoft.com/office/drawing/2014/main" id="{D1ABB440-B449-4F7C-A1B0-82FF2BD40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FAF85-8F88-4F34-ADF7-345225EA143B}"/>
              </a:ext>
            </a:extLst>
          </p:cNvPr>
          <p:cNvSpPr>
            <a:spLocks noGrp="1"/>
          </p:cNvSpPr>
          <p:nvPr>
            <p:ph type="sldNum" sz="quarter" idx="12"/>
          </p:nvPr>
        </p:nvSpPr>
        <p:spPr/>
        <p:txBody>
          <a:bodyPr/>
          <a:lstStyle/>
          <a:p>
            <a:fld id="{76886D03-722F-4A45-B669-0564A546FFA4}" type="slidenum">
              <a:rPr lang="en-US" smtClean="0"/>
              <a:t>‹#›</a:t>
            </a:fld>
            <a:endParaRPr lang="en-US"/>
          </a:p>
        </p:txBody>
      </p:sp>
    </p:spTree>
    <p:extLst>
      <p:ext uri="{BB962C8B-B14F-4D97-AF65-F5344CB8AC3E}">
        <p14:creationId xmlns:p14="http://schemas.microsoft.com/office/powerpoint/2010/main" val="152334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4202A-714F-440F-9DF9-12E2CDD75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F2F5E-C09E-4B97-A8D7-02C6CA3CE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68B41-482C-413A-86BE-06AE2D390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F0AB7-B60F-4924-A062-406E3C84B9E4}" type="datetime4">
              <a:rPr lang="en-US" smtClean="0"/>
              <a:t>June 12, 2021</a:t>
            </a:fld>
            <a:endParaRPr lang="en-US"/>
          </a:p>
        </p:txBody>
      </p:sp>
      <p:sp>
        <p:nvSpPr>
          <p:cNvPr id="5" name="Footer Placeholder 4">
            <a:extLst>
              <a:ext uri="{FF2B5EF4-FFF2-40B4-BE49-F238E27FC236}">
                <a16:creationId xmlns:a16="http://schemas.microsoft.com/office/drawing/2014/main" id="{E75386F0-4D17-42B0-A7B0-0B1F1A325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3BF29-3EE9-4462-BBD1-2A5F33842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86D03-722F-4A45-B669-0564A546FFA4}" type="slidenum">
              <a:rPr lang="en-US" smtClean="0"/>
              <a:t>‹#›</a:t>
            </a:fld>
            <a:endParaRPr lang="en-US"/>
          </a:p>
        </p:txBody>
      </p:sp>
    </p:spTree>
    <p:extLst>
      <p:ext uri="{BB962C8B-B14F-4D97-AF65-F5344CB8AC3E}">
        <p14:creationId xmlns:p14="http://schemas.microsoft.com/office/powerpoint/2010/main" val="114873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264D53-E3AC-40B2-A7B3-583017A2AD72}"/>
              </a:ext>
            </a:extLst>
          </p:cNvPr>
          <p:cNvSpPr/>
          <p:nvPr/>
        </p:nvSpPr>
        <p:spPr>
          <a:xfrm>
            <a:off x="0" y="2244436"/>
            <a:ext cx="3081251" cy="908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3E74F43-5B14-4E35-920C-97697D460FBC}"/>
              </a:ext>
            </a:extLst>
          </p:cNvPr>
          <p:cNvSpPr/>
          <p:nvPr/>
        </p:nvSpPr>
        <p:spPr>
          <a:xfrm>
            <a:off x="8229600" y="0"/>
            <a:ext cx="3962400" cy="6858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F54ED8-5740-4255-8890-8597F92AC7E1}"/>
              </a:ext>
            </a:extLst>
          </p:cNvPr>
          <p:cNvCxnSpPr>
            <a:cxnSpLocks/>
          </p:cNvCxnSpPr>
          <p:nvPr/>
        </p:nvCxnSpPr>
        <p:spPr>
          <a:xfrm>
            <a:off x="384313" y="6255027"/>
            <a:ext cx="96740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2BA1FF3-AE42-4D17-83B2-B067062D0B23}"/>
              </a:ext>
            </a:extLst>
          </p:cNvPr>
          <p:cNvSpPr/>
          <p:nvPr/>
        </p:nvSpPr>
        <p:spPr>
          <a:xfrm>
            <a:off x="1444487" y="2769718"/>
            <a:ext cx="8878955" cy="2882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dirty="0">
              <a:solidFill>
                <a:schemeClr val="tx1"/>
              </a:solidFill>
              <a:latin typeface="Arial Nova" panose="020B0604020202020204" pitchFamily="34" charset="0"/>
            </a:endParaRPr>
          </a:p>
          <a:p>
            <a:r>
              <a:rPr lang="en-US" sz="4000" dirty="0">
                <a:solidFill>
                  <a:schemeClr val="tx1"/>
                </a:solidFill>
                <a:latin typeface="Arial Nova" panose="020B0604020202020204" pitchFamily="34" charset="0"/>
              </a:rPr>
              <a:t>Lead Scoring Case Study</a:t>
            </a:r>
          </a:p>
          <a:p>
            <a:r>
              <a:rPr lang="en-US" dirty="0">
                <a:solidFill>
                  <a:schemeClr val="tx1"/>
                </a:solidFill>
                <a:latin typeface="Arial Nova" panose="020B0604020202020204" pitchFamily="34" charset="0"/>
              </a:rPr>
              <a:t> </a:t>
            </a:r>
            <a:endParaRPr lang="en-US" sz="4000" dirty="0">
              <a:solidFill>
                <a:schemeClr val="tx1"/>
              </a:solidFill>
              <a:latin typeface="Arial Nova" panose="020B0604020202020204" pitchFamily="34" charset="0"/>
            </a:endParaRPr>
          </a:p>
          <a:p>
            <a:r>
              <a:rPr lang="en-US" sz="2400" i="1" dirty="0">
                <a:solidFill>
                  <a:schemeClr val="tx1"/>
                </a:solidFill>
                <a:latin typeface="Arial Nova" panose="020B0604020202020204" pitchFamily="34" charset="0"/>
              </a:rPr>
              <a:t>Ramya D &amp; </a:t>
            </a:r>
            <a:r>
              <a:rPr lang="en-US" sz="2400" i="1" dirty="0" err="1">
                <a:solidFill>
                  <a:schemeClr val="tx1"/>
                </a:solidFill>
                <a:latin typeface="Arial Nova" panose="020B0604020202020204" pitchFamily="34" charset="0"/>
              </a:rPr>
              <a:t>Mounica</a:t>
            </a:r>
            <a:r>
              <a:rPr lang="en-US" sz="2400" i="1" dirty="0">
                <a:solidFill>
                  <a:schemeClr val="tx1"/>
                </a:solidFill>
                <a:latin typeface="Arial Nova" panose="020B0604020202020204" pitchFamily="34" charset="0"/>
              </a:rPr>
              <a:t> N, DSC 27</a:t>
            </a:r>
          </a:p>
          <a:p>
            <a:endParaRPr lang="en-US" sz="2400" dirty="0">
              <a:solidFill>
                <a:schemeClr val="tx1"/>
              </a:solidFill>
              <a:latin typeface="Arial Nova" panose="020B0604020202020204" pitchFamily="34" charset="0"/>
            </a:endParaRPr>
          </a:p>
          <a:p>
            <a:r>
              <a:rPr lang="en-US" sz="1400" dirty="0">
                <a:solidFill>
                  <a:schemeClr val="tx1"/>
                </a:solidFill>
                <a:latin typeface="Arial Nova" panose="020B0604020202020204" pitchFamily="34" charset="0"/>
              </a:rPr>
              <a:t>June 2021</a:t>
            </a:r>
          </a:p>
          <a:p>
            <a:r>
              <a:rPr lang="en-US" sz="2400" i="1" dirty="0">
                <a:solidFill>
                  <a:schemeClr val="tx1"/>
                </a:solidFill>
                <a:latin typeface="Arial Nova" panose="020B0604020202020204" pitchFamily="34" charset="0"/>
              </a:rPr>
              <a:t> </a:t>
            </a:r>
          </a:p>
        </p:txBody>
      </p:sp>
    </p:spTree>
    <p:extLst>
      <p:ext uri="{BB962C8B-B14F-4D97-AF65-F5344CB8AC3E}">
        <p14:creationId xmlns:p14="http://schemas.microsoft.com/office/powerpoint/2010/main" val="48854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Categorical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10</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panose="020B0504020202020204" pitchFamily="34" charset="0"/>
              </a:rPr>
              <a:t>Majority of the visitors have Lead Source as </a:t>
            </a:r>
            <a:r>
              <a:rPr lang="en-US" dirty="0" err="1">
                <a:latin typeface="Arial Nova" panose="020B0504020202020204" pitchFamily="34" charset="0"/>
              </a:rPr>
              <a:t>olark</a:t>
            </a:r>
            <a:r>
              <a:rPr lang="en-US" dirty="0">
                <a:latin typeface="Arial Nova" panose="020B0504020202020204" pitchFamily="34" charset="0"/>
              </a:rPr>
              <a:t> </a:t>
            </a:r>
            <a:r>
              <a:rPr lang="en-US" dirty="0" err="1">
                <a:latin typeface="Arial Nova" panose="020B0504020202020204" pitchFamily="34" charset="0"/>
              </a:rPr>
              <a:t>chat,organic</a:t>
            </a:r>
            <a:r>
              <a:rPr lang="en-US" dirty="0">
                <a:latin typeface="Arial Nova" panose="020B0504020202020204" pitchFamily="34" charset="0"/>
              </a:rPr>
              <a:t> search, direct traffic and google. An interesting point to note here is that visitors who has Lead Source as referred tend to have a higher rate of conversion.</a:t>
            </a:r>
          </a:p>
          <a:p>
            <a:pPr marL="285750" indent="-285750">
              <a:buFont typeface="Wingdings" panose="05000000000000000000" pitchFamily="2" charset="2"/>
              <a:buChar char="§"/>
            </a:pPr>
            <a:endParaRPr lang="en-US" dirty="0">
              <a:latin typeface="Arial Nova" panose="020B0504020202020204" pitchFamily="34" charset="0"/>
            </a:endParaRPr>
          </a:p>
        </p:txBody>
      </p:sp>
      <p:pic>
        <p:nvPicPr>
          <p:cNvPr id="1026" name="Picture 2">
            <a:extLst>
              <a:ext uri="{FF2B5EF4-FFF2-40B4-BE49-F238E27FC236}">
                <a16:creationId xmlns:a16="http://schemas.microsoft.com/office/drawing/2014/main" id="{B24308CF-14A9-4BA9-9009-6BA6DB2FD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55" y="3274267"/>
            <a:ext cx="10092090" cy="301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29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Categorical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11</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panose="020B0504020202020204" pitchFamily="34" charset="0"/>
              </a:rPr>
              <a:t>From the bar graph below we can see that visitors who has Last Activity as </a:t>
            </a:r>
            <a:r>
              <a:rPr lang="en-US" dirty="0" err="1">
                <a:latin typeface="Arial Nova" panose="020B0504020202020204" pitchFamily="34" charset="0"/>
              </a:rPr>
              <a:t>sms</a:t>
            </a:r>
            <a:r>
              <a:rPr lang="en-US" dirty="0">
                <a:latin typeface="Arial Nova" panose="020B0504020202020204" pitchFamily="34" charset="0"/>
              </a:rPr>
              <a:t> sent generally get converted more.</a:t>
            </a:r>
          </a:p>
        </p:txBody>
      </p:sp>
      <p:pic>
        <p:nvPicPr>
          <p:cNvPr id="2050" name="Picture 2">
            <a:extLst>
              <a:ext uri="{FF2B5EF4-FFF2-40B4-BE49-F238E27FC236}">
                <a16:creationId xmlns:a16="http://schemas.microsoft.com/office/drawing/2014/main" id="{1F286CF0-66F1-4A01-BE0A-13E92A569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17" y="2756451"/>
            <a:ext cx="10515600" cy="377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77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Categorical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12</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panose="020B0504020202020204" pitchFamily="34" charset="0"/>
              </a:rPr>
              <a:t>From the bar graph below we can see that visitors who are working professionals in What is your current occupation generally tend to get converted more.</a:t>
            </a:r>
          </a:p>
        </p:txBody>
      </p:sp>
      <p:pic>
        <p:nvPicPr>
          <p:cNvPr id="3074" name="Picture 2">
            <a:extLst>
              <a:ext uri="{FF2B5EF4-FFF2-40B4-BE49-F238E27FC236}">
                <a16:creationId xmlns:a16="http://schemas.microsoft.com/office/drawing/2014/main" id="{F6DC85CF-AE7E-4AC1-98EC-5102E02C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67" y="2370200"/>
            <a:ext cx="81153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9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Scaling And Splitting The Dataset</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13</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1277273"/>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Split the dataset into train and test dataset with a </a:t>
            </a:r>
            <a:r>
              <a:rPr lang="en-US" sz="1800" dirty="0" err="1">
                <a:solidFill>
                  <a:srgbClr val="000000"/>
                </a:solidFill>
                <a:effectLst/>
                <a:latin typeface="Calibri" panose="020F0502020204030204" pitchFamily="34" charset="0"/>
                <a:ea typeface="Calibri" panose="020F0502020204030204" pitchFamily="34" charset="0"/>
              </a:rPr>
              <a:t>a</a:t>
            </a:r>
            <a:r>
              <a:rPr lang="en-US" sz="1800" dirty="0">
                <a:solidFill>
                  <a:srgbClr val="000000"/>
                </a:solidFill>
                <a:effectLst/>
                <a:latin typeface="Calibri" panose="020F0502020204030204" pitchFamily="34" charset="0"/>
                <a:ea typeface="Calibri" panose="020F0502020204030204" pitchFamily="34" charset="0"/>
              </a:rPr>
              <a:t> split of 70% : 30% and scaled the train dataset using the standard transformer .</a:t>
            </a:r>
          </a:p>
          <a:p>
            <a:pPr marR="0" lvl="0">
              <a:spcBef>
                <a:spcPts val="0"/>
              </a:spcBef>
              <a:spcAft>
                <a:spcPts val="310"/>
              </a:spcAft>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Did a detailed analysis on correlations and plotted heatmaps to fine the dependencies between the variables. </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9" name="Rectangle 8">
            <a:extLst>
              <a:ext uri="{FF2B5EF4-FFF2-40B4-BE49-F238E27FC236}">
                <a16:creationId xmlns:a16="http://schemas.microsoft.com/office/drawing/2014/main" id="{DD312EEB-AC4F-4837-AA97-237D1ABD30A8}"/>
              </a:ext>
            </a:extLst>
          </p:cNvPr>
          <p:cNvSpPr/>
          <p:nvPr/>
        </p:nvSpPr>
        <p:spPr>
          <a:xfrm>
            <a:off x="1010477" y="4273867"/>
            <a:ext cx="6824869" cy="8097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(70%)</a:t>
            </a:r>
          </a:p>
        </p:txBody>
      </p:sp>
      <p:sp>
        <p:nvSpPr>
          <p:cNvPr id="13" name="Rectangle 12">
            <a:extLst>
              <a:ext uri="{FF2B5EF4-FFF2-40B4-BE49-F238E27FC236}">
                <a16:creationId xmlns:a16="http://schemas.microsoft.com/office/drawing/2014/main" id="{F5FE1F0F-0845-4464-9AD7-C12DD11248E4}"/>
              </a:ext>
            </a:extLst>
          </p:cNvPr>
          <p:cNvSpPr/>
          <p:nvPr/>
        </p:nvSpPr>
        <p:spPr>
          <a:xfrm>
            <a:off x="7835346" y="4294476"/>
            <a:ext cx="3091071" cy="809757"/>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(30%)</a:t>
            </a:r>
          </a:p>
        </p:txBody>
      </p:sp>
    </p:spTree>
    <p:extLst>
      <p:ext uri="{BB962C8B-B14F-4D97-AF65-F5344CB8AC3E}">
        <p14:creationId xmlns:p14="http://schemas.microsoft.com/office/powerpoint/2010/main" val="83532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Correlation Analysis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14</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pic>
        <p:nvPicPr>
          <p:cNvPr id="4098" name="Picture 2">
            <a:extLst>
              <a:ext uri="{FF2B5EF4-FFF2-40B4-BE49-F238E27FC236}">
                <a16:creationId xmlns:a16="http://schemas.microsoft.com/office/drawing/2014/main" id="{A985EF86-1D80-4318-B8AE-A78242F0F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697" y="947186"/>
            <a:ext cx="7602607" cy="571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2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Building</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15</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3408625"/>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Used the standard logistic regression model with recursive feature elimination (RFE) to select the top 20 variables. </a:t>
            </a:r>
          </a:p>
          <a:p>
            <a:pPr marR="0" lvl="0">
              <a:spcBef>
                <a:spcPts val="0"/>
              </a:spcBef>
              <a:spcAft>
                <a:spcPts val="310"/>
              </a:spcAft>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After feature selection step, we started iteratively updating the model by removing a variable at time so that there is no multi collinearity present in the model and all the VIF values are &lt; 2 in the model.</a:t>
            </a:r>
          </a:p>
          <a:p>
            <a:pPr marR="0" lvl="0">
              <a:spcBef>
                <a:spcPts val="0"/>
              </a:spcBef>
              <a:spcAft>
                <a:spcPts val="310"/>
              </a:spcAft>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Next, we removed all the variables which have an insignificant coefficient. For achieving this we had a threshold of 5% of p-values.</a:t>
            </a:r>
          </a:p>
          <a:p>
            <a:pPr marR="0" lvl="0">
              <a:spcBef>
                <a:spcPts val="0"/>
              </a:spcBef>
              <a:spcAft>
                <a:spcPts val="310"/>
              </a:spcAft>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At the end of eight such model building iterations our final model has 14 variables. </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6886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Building : Final Model Summary</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16</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D2CF08F0-32D2-42C5-896C-D3CE06CB3BB0}"/>
              </a:ext>
            </a:extLst>
          </p:cNvPr>
          <p:cNvPicPr>
            <a:picLocks noChangeAspect="1"/>
          </p:cNvPicPr>
          <p:nvPr/>
        </p:nvPicPr>
        <p:blipFill>
          <a:blip r:embed="rId2"/>
          <a:stretch>
            <a:fillRect/>
          </a:stretch>
        </p:blipFill>
        <p:spPr>
          <a:xfrm>
            <a:off x="838200" y="1702216"/>
            <a:ext cx="5991225" cy="2638425"/>
          </a:xfrm>
          <a:prstGeom prst="rect">
            <a:avLst/>
          </a:prstGeom>
        </p:spPr>
      </p:pic>
      <p:pic>
        <p:nvPicPr>
          <p:cNvPr id="13" name="Picture 12">
            <a:extLst>
              <a:ext uri="{FF2B5EF4-FFF2-40B4-BE49-F238E27FC236}">
                <a16:creationId xmlns:a16="http://schemas.microsoft.com/office/drawing/2014/main" id="{41C0FC41-3D05-4ADC-9B9F-FA140A34F8AE}"/>
              </a:ext>
            </a:extLst>
          </p:cNvPr>
          <p:cNvPicPr>
            <a:picLocks noChangeAspect="1"/>
          </p:cNvPicPr>
          <p:nvPr/>
        </p:nvPicPr>
        <p:blipFill>
          <a:blip r:embed="rId3"/>
          <a:stretch>
            <a:fillRect/>
          </a:stretch>
        </p:blipFill>
        <p:spPr>
          <a:xfrm>
            <a:off x="5060260" y="1702216"/>
            <a:ext cx="6368890" cy="4032316"/>
          </a:xfrm>
          <a:prstGeom prst="rect">
            <a:avLst/>
          </a:prstGeom>
        </p:spPr>
      </p:pic>
    </p:spTree>
    <p:extLst>
      <p:ext uri="{BB962C8B-B14F-4D97-AF65-F5344CB8AC3E}">
        <p14:creationId xmlns:p14="http://schemas.microsoft.com/office/powerpoint/2010/main" val="85470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Evaluation On Train Data </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17</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684803"/>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Our final model has AUCROC of 87%</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5122" name="Picture 2">
            <a:extLst>
              <a:ext uri="{FF2B5EF4-FFF2-40B4-BE49-F238E27FC236}">
                <a16:creationId xmlns:a16="http://schemas.microsoft.com/office/drawing/2014/main" id="{4A04D6D8-97D3-4C35-89F3-7302B4CF6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786" y="2226981"/>
            <a:ext cx="4714461" cy="463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1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Evaluation On Train Data </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18</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1831271"/>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To get the final predictions we plotted sensitivity, specificity, and accuracy of the model with thresholds starting from 0 to 0.95 with a step size of 0.05. From the graph we found that 0.35 as the optimal threshold for our model. </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For this optimal threshold of 0.35 the model showed a precision of 0.72 and recall of 0.77. Overall accuracy for the train dataset stands at 80%</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6146" name="Picture 2">
            <a:extLst>
              <a:ext uri="{FF2B5EF4-FFF2-40B4-BE49-F238E27FC236}">
                <a16:creationId xmlns:a16="http://schemas.microsoft.com/office/drawing/2014/main" id="{0A3CF4A8-E116-4144-8BAB-0177FE10A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843" y="3227112"/>
            <a:ext cx="5124348" cy="363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3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Evaluation On Train Data :</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19</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961802"/>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From the precision recall analysis we did, we found that both these values coincide almost at a threshold of 0.4.</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7170" name="Picture 2">
            <a:extLst>
              <a:ext uri="{FF2B5EF4-FFF2-40B4-BE49-F238E27FC236}">
                <a16:creationId xmlns:a16="http://schemas.microsoft.com/office/drawing/2014/main" id="{2FDA1FF6-58AA-4620-AC96-1FF0E5AB3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228" y="2166937"/>
            <a:ext cx="6161395" cy="436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7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12117"/>
            <a:ext cx="10515600" cy="695049"/>
          </a:xfrm>
        </p:spPr>
        <p:txBody>
          <a:bodyPr>
            <a:normAutofit/>
          </a:bodyPr>
          <a:lstStyle/>
          <a:p>
            <a:r>
              <a:rPr lang="en-US" sz="3200" dirty="0">
                <a:solidFill>
                  <a:schemeClr val="tx2">
                    <a:lumMod val="50000"/>
                  </a:schemeClr>
                </a:solidFill>
                <a:latin typeface="Arial Nova" panose="020B0504020202020204" pitchFamily="34" charset="0"/>
              </a:rPr>
              <a:t>Contents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2</a:t>
            </a:fld>
            <a:endParaRPr lang="en-US"/>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70721" y="1019385"/>
            <a:ext cx="105156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85BEE810-CDDC-469D-A01F-7C376FE971CE}"/>
              </a:ext>
            </a:extLst>
          </p:cNvPr>
          <p:cNvSpPr txBox="1"/>
          <p:nvPr/>
        </p:nvSpPr>
        <p:spPr>
          <a:xfrm>
            <a:off x="970721" y="1997839"/>
            <a:ext cx="7205871" cy="2862322"/>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Nova" panose="020B0504020202020204" pitchFamily="34" charset="0"/>
              </a:rPr>
              <a:t>Key Objectives</a:t>
            </a:r>
          </a:p>
          <a:p>
            <a:pPr marL="342900" indent="-342900">
              <a:buFont typeface="Wingdings" panose="05000000000000000000" pitchFamily="2" charset="2"/>
              <a:buChar char="§"/>
            </a:pPr>
            <a:r>
              <a:rPr lang="en-US" sz="2000" dirty="0">
                <a:latin typeface="Arial Nova" panose="020B0504020202020204" pitchFamily="34" charset="0"/>
              </a:rPr>
              <a:t>Inspecting Applications Dataset</a:t>
            </a:r>
          </a:p>
          <a:p>
            <a:pPr marL="342900" indent="-342900">
              <a:buFont typeface="Wingdings" panose="05000000000000000000" pitchFamily="2" charset="2"/>
              <a:buChar char="§"/>
            </a:pPr>
            <a:r>
              <a:rPr lang="en-US" sz="2000" dirty="0">
                <a:latin typeface="Arial Nova" panose="020B0504020202020204" pitchFamily="34" charset="0"/>
              </a:rPr>
              <a:t>Data Cleaning and Transformation</a:t>
            </a:r>
          </a:p>
          <a:p>
            <a:pPr marL="342900" indent="-342900">
              <a:buFont typeface="Wingdings" panose="05000000000000000000" pitchFamily="2" charset="2"/>
              <a:buChar char="§"/>
            </a:pPr>
            <a:r>
              <a:rPr lang="en-US" sz="2000" dirty="0">
                <a:latin typeface="Arial Nova" panose="020B0504020202020204" pitchFamily="34" charset="0"/>
              </a:rPr>
              <a:t>Exploratory Data Analysis</a:t>
            </a:r>
          </a:p>
          <a:p>
            <a:pPr marL="342900" indent="-342900">
              <a:buFont typeface="Wingdings" panose="05000000000000000000" pitchFamily="2" charset="2"/>
              <a:buChar char="§"/>
            </a:pPr>
            <a:r>
              <a:rPr lang="en-US" sz="2000" dirty="0">
                <a:latin typeface="Arial Nova" panose="020B0504020202020204" pitchFamily="34" charset="0"/>
              </a:rPr>
              <a:t>Splitting dataset</a:t>
            </a:r>
          </a:p>
          <a:p>
            <a:pPr marL="342900" indent="-342900">
              <a:buFont typeface="Wingdings" panose="05000000000000000000" pitchFamily="2" charset="2"/>
              <a:buChar char="§"/>
            </a:pPr>
            <a:r>
              <a:rPr lang="en-US" sz="2000" dirty="0">
                <a:latin typeface="Arial Nova" panose="020B0504020202020204" pitchFamily="34" charset="0"/>
              </a:rPr>
              <a:t>Model Building</a:t>
            </a:r>
          </a:p>
          <a:p>
            <a:pPr marL="342900" indent="-342900">
              <a:buFont typeface="Wingdings" panose="05000000000000000000" pitchFamily="2" charset="2"/>
              <a:buChar char="§"/>
            </a:pPr>
            <a:r>
              <a:rPr lang="en-US" sz="2000" dirty="0">
                <a:latin typeface="Arial Nova" panose="020B0504020202020204" pitchFamily="34" charset="0"/>
              </a:rPr>
              <a:t>Model Evaluation – Train Dataset</a:t>
            </a:r>
          </a:p>
          <a:p>
            <a:pPr marL="342900" indent="-342900">
              <a:buFont typeface="Wingdings" panose="05000000000000000000" pitchFamily="2" charset="2"/>
              <a:buChar char="§"/>
            </a:pPr>
            <a:r>
              <a:rPr lang="en-US" sz="2000" dirty="0">
                <a:latin typeface="Arial Nova" panose="020B0504020202020204" pitchFamily="34" charset="0"/>
              </a:rPr>
              <a:t>Model Evaluation – Test Dataset </a:t>
            </a:r>
          </a:p>
          <a:p>
            <a:pPr marL="342900" indent="-342900">
              <a:buFont typeface="Wingdings" panose="05000000000000000000" pitchFamily="2" charset="2"/>
              <a:buChar char="§"/>
            </a:pPr>
            <a:r>
              <a:rPr lang="en-US" sz="2000" dirty="0">
                <a:latin typeface="Arial Nova" panose="020B0504020202020204" pitchFamily="34" charset="0"/>
              </a:rPr>
              <a:t>Conclusion</a:t>
            </a:r>
          </a:p>
        </p:txBody>
      </p:sp>
    </p:spTree>
    <p:extLst>
      <p:ext uri="{BB962C8B-B14F-4D97-AF65-F5344CB8AC3E}">
        <p14:creationId xmlns:p14="http://schemas.microsoft.com/office/powerpoint/2010/main" val="44356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Model Evaluation On Test Data </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20</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59126" y="1294711"/>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450895"/>
            <a:ext cx="10757452" cy="2146742"/>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To evaluate the model on the test dataset, we used the fitted scalar from the train dataset to transform the numeric variable in the test dataset.</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On the test dataset also, the accuracy stands at 80% showing that the final model was neither under fit nor overfit. </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For the test dataset, we have sensitivity, specificity, precision and recall as 0.77, 0.82, 0.74 and 0.77 respectively. </a:t>
            </a: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8194" name="Picture 2">
            <a:extLst>
              <a:ext uri="{FF2B5EF4-FFF2-40B4-BE49-F238E27FC236}">
                <a16:creationId xmlns:a16="http://schemas.microsoft.com/office/drawing/2014/main" id="{EBDD016F-26E6-4696-9D34-022BBB442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391" y="3265603"/>
            <a:ext cx="4185304" cy="3105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79EFF5E-0CFD-4A0C-A6B8-9D833F731345}"/>
              </a:ext>
            </a:extLst>
          </p:cNvPr>
          <p:cNvPicPr>
            <a:picLocks noChangeAspect="1"/>
          </p:cNvPicPr>
          <p:nvPr/>
        </p:nvPicPr>
        <p:blipFill>
          <a:blip r:embed="rId3"/>
          <a:stretch>
            <a:fillRect/>
          </a:stretch>
        </p:blipFill>
        <p:spPr>
          <a:xfrm>
            <a:off x="2129561" y="3372326"/>
            <a:ext cx="4043569" cy="2984024"/>
          </a:xfrm>
          <a:prstGeom prst="rect">
            <a:avLst/>
          </a:prstGeom>
        </p:spPr>
      </p:pic>
    </p:spTree>
    <p:extLst>
      <p:ext uri="{BB962C8B-B14F-4D97-AF65-F5344CB8AC3E}">
        <p14:creationId xmlns:p14="http://schemas.microsoft.com/office/powerpoint/2010/main" val="40775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Conclusion </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dirty="0"/>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21</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4316566"/>
          </a:xfrm>
          <a:prstGeom prst="rect">
            <a:avLst/>
          </a:prstGeom>
          <a:noFill/>
        </p:spPr>
        <p:txBody>
          <a:bodyPr wrap="square" rtlCol="0">
            <a:spAutoFit/>
          </a:bodyPr>
          <a:lstStyle/>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The Accuracy, Precision and Recall score we got from test set in acceptable range.</a:t>
            </a:r>
          </a:p>
          <a:p>
            <a:pPr marR="0" lvl="0">
              <a:spcBef>
                <a:spcPts val="0"/>
              </a:spcBef>
              <a:spcAft>
                <a:spcPts val="310"/>
              </a:spcAft>
            </a:pP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 We have high recall score than precision score which we were exactly looking for.</a:t>
            </a: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 In business terms, this model has an ability to adjust with the company’s requirements in coming future.</a:t>
            </a: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 This concludes that the model is in stable state.</a:t>
            </a: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r>
              <a:rPr lang="en-US" sz="1800" dirty="0">
                <a:solidFill>
                  <a:srgbClr val="000000"/>
                </a:solidFill>
                <a:effectLst/>
                <a:latin typeface="Calibri" panose="020F0502020204030204" pitchFamily="34" charset="0"/>
                <a:ea typeface="Calibri" panose="020F0502020204030204" pitchFamily="34" charset="0"/>
              </a:rPr>
              <a:t>The top three variables in our model which contribute most towards the probability of a lead getting converted are Total Time Spent on Website, Lead Origin_Lead Add Form, Last Notable Activity_Modified with absolute z values of 27.296, 18.782 and 18.008, respectively. Their coefficients are 0.9343, 3.4568 and -1.3824.</a:t>
            </a:r>
            <a:br>
              <a:rPr lang="en-US" sz="1800" dirty="0">
                <a:solidFill>
                  <a:srgbClr val="000000"/>
                </a:solidFill>
                <a:effectLst/>
                <a:latin typeface="Calibri" panose="020F0502020204030204" pitchFamily="34" charset="0"/>
                <a:ea typeface="Calibri" panose="020F0502020204030204" pitchFamily="34" charset="0"/>
              </a:rPr>
            </a:br>
            <a:endParaRPr lang="en-US" sz="1800" dirty="0">
              <a:solidFill>
                <a:srgbClr val="000000"/>
              </a:solidFill>
              <a:effectLst/>
              <a:latin typeface="Times New Roman" panose="02020603050405020304" pitchFamily="18" charset="0"/>
              <a:ea typeface="Calibri" panose="020F0502020204030204" pitchFamily="34" charset="0"/>
            </a:endParaRPr>
          </a:p>
          <a:p>
            <a:pPr marL="342900" marR="0" lvl="0" indent="-342900">
              <a:spcBef>
                <a:spcPts val="0"/>
              </a:spcBef>
              <a:spcAft>
                <a:spcPts val="310"/>
              </a:spcAft>
              <a:buFont typeface="Wingdings" panose="05000000000000000000" pitchFamily="2"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8721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Key Objectives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3</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50000"/>
                  </a:schemeClr>
                </a:solidFill>
                <a:latin typeface="Arial Nova" panose="020B0504020202020204" pitchFamily="34" charset="0"/>
              </a:rPr>
              <a:t>Identify potential hot leads among different a pool of online visitors </a:t>
            </a: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1AEDBD27-9C63-4A1D-AA48-0FE725C50D40}"/>
              </a:ext>
            </a:extLst>
          </p:cNvPr>
          <p:cNvSpPr/>
          <p:nvPr/>
        </p:nvSpPr>
        <p:spPr>
          <a:xfrm>
            <a:off x="1934817" y="2250801"/>
            <a:ext cx="3723861" cy="27107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r>
              <a:rPr lang="en-US" dirty="0">
                <a:solidFill>
                  <a:schemeClr val="tx1"/>
                </a:solidFill>
                <a:latin typeface="Arial Nova" panose="020B0504020202020204" pitchFamily="34" charset="0"/>
              </a:rPr>
              <a:t>X Education gets a lot of leads, its lead conversion rate is very poor. For example, if, say, they acquire 100 leads in a day, only about 30 of them are converted..</a:t>
            </a:r>
          </a:p>
          <a:p>
            <a:r>
              <a:rPr lang="en-US" dirty="0">
                <a:solidFill>
                  <a:schemeClr val="tx1"/>
                </a:solidFill>
                <a:latin typeface="Arial Nova" panose="020B0504020202020204" pitchFamily="34" charset="0"/>
              </a:rPr>
              <a:t> </a:t>
            </a:r>
          </a:p>
        </p:txBody>
      </p:sp>
      <p:sp>
        <p:nvSpPr>
          <p:cNvPr id="8" name="Oval 7">
            <a:extLst>
              <a:ext uri="{FF2B5EF4-FFF2-40B4-BE49-F238E27FC236}">
                <a16:creationId xmlns:a16="http://schemas.microsoft.com/office/drawing/2014/main" id="{935DABFA-38DB-44E9-8F9D-1A794AC3988C}"/>
              </a:ext>
            </a:extLst>
          </p:cNvPr>
          <p:cNvSpPr/>
          <p:nvPr/>
        </p:nvSpPr>
        <p:spPr>
          <a:xfrm>
            <a:off x="3125028" y="1702216"/>
            <a:ext cx="1369943" cy="142771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77FFB55-A256-445C-992A-47978D89E77C}"/>
              </a:ext>
            </a:extLst>
          </p:cNvPr>
          <p:cNvSpPr/>
          <p:nvPr/>
        </p:nvSpPr>
        <p:spPr>
          <a:xfrm>
            <a:off x="6533324" y="2208250"/>
            <a:ext cx="3723861" cy="27665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endParaRPr lang="en-US" dirty="0">
              <a:solidFill>
                <a:schemeClr val="tx1"/>
              </a:solidFill>
              <a:latin typeface="Arial Nova" panose="020B0504020202020204" pitchFamily="34" charset="0"/>
            </a:endParaRPr>
          </a:p>
          <a:p>
            <a:r>
              <a:rPr lang="en-US" dirty="0">
                <a:solidFill>
                  <a:schemeClr val="tx1"/>
                </a:solidFill>
                <a:latin typeface="Arial Nova" panose="020B0504020202020204" pitchFamily="34" charset="0"/>
              </a:rPr>
              <a:t>To make this process more efficient, the company wishes to identify the most potential leads, also known as ‘Hot Leads’.</a:t>
            </a:r>
          </a:p>
        </p:txBody>
      </p:sp>
      <p:sp>
        <p:nvSpPr>
          <p:cNvPr id="10" name="Oval 9">
            <a:extLst>
              <a:ext uri="{FF2B5EF4-FFF2-40B4-BE49-F238E27FC236}">
                <a16:creationId xmlns:a16="http://schemas.microsoft.com/office/drawing/2014/main" id="{3A3B9C98-AB01-49E3-9963-702E1A0FD109}"/>
              </a:ext>
            </a:extLst>
          </p:cNvPr>
          <p:cNvSpPr/>
          <p:nvPr/>
        </p:nvSpPr>
        <p:spPr>
          <a:xfrm>
            <a:off x="7723535" y="1659665"/>
            <a:ext cx="1369943" cy="142771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ank with solid fill">
            <a:extLst>
              <a:ext uri="{FF2B5EF4-FFF2-40B4-BE49-F238E27FC236}">
                <a16:creationId xmlns:a16="http://schemas.microsoft.com/office/drawing/2014/main" id="{2E90C445-A663-4B5D-886A-D7A8F46D24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9547" y="1958871"/>
            <a:ext cx="914400" cy="914400"/>
          </a:xfrm>
          <a:prstGeom prst="rect">
            <a:avLst/>
          </a:prstGeom>
        </p:spPr>
      </p:pic>
      <p:pic>
        <p:nvPicPr>
          <p:cNvPr id="16" name="Graphic 15" descr="Lightbulb and gear with solid fill">
            <a:extLst>
              <a:ext uri="{FF2B5EF4-FFF2-40B4-BE49-F238E27FC236}">
                <a16:creationId xmlns:a16="http://schemas.microsoft.com/office/drawing/2014/main" id="{E3EAC512-6308-4B77-88BE-D10CED3836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8054" y="1958871"/>
            <a:ext cx="914400" cy="914400"/>
          </a:xfrm>
          <a:prstGeom prst="rect">
            <a:avLst/>
          </a:prstGeom>
        </p:spPr>
      </p:pic>
      <p:sp>
        <p:nvSpPr>
          <p:cNvPr id="17" name="TextBox 16">
            <a:extLst>
              <a:ext uri="{FF2B5EF4-FFF2-40B4-BE49-F238E27FC236}">
                <a16:creationId xmlns:a16="http://schemas.microsoft.com/office/drawing/2014/main" id="{86B034F6-91E5-49A0-8221-E74C6C9080A9}"/>
              </a:ext>
            </a:extLst>
          </p:cNvPr>
          <p:cNvSpPr txBox="1"/>
          <p:nvPr/>
        </p:nvSpPr>
        <p:spPr>
          <a:xfrm>
            <a:off x="1934817" y="5134479"/>
            <a:ext cx="8322368" cy="1477328"/>
          </a:xfrm>
          <a:prstGeom prst="rect">
            <a:avLst/>
          </a:prstGeom>
          <a:solidFill>
            <a:schemeClr val="bg1">
              <a:lumMod val="95000"/>
            </a:schemeClr>
          </a:solidFill>
        </p:spPr>
        <p:txBody>
          <a:bodyPr wrap="square">
            <a:spAutoFit/>
          </a:bodyPr>
          <a:lstStyle/>
          <a:p>
            <a:r>
              <a:rPr lang="en-US" dirty="0">
                <a:solidFill>
                  <a:schemeClr val="tx1"/>
                </a:solidFill>
                <a:latin typeface="Arial Nova" panose="020B0504020202020204" pitchFamily="34" charset="0"/>
              </a:rPr>
              <a:t>If they successfully identify this set of leads, the lead conversion rate should go up as the sales team will now be focusing more on communicating with the potential leads rather than making calls to everyone. For this purpose, we will build a predictive model to classify the visitors into potential hot leads and non leads.</a:t>
            </a:r>
          </a:p>
        </p:txBody>
      </p:sp>
    </p:spTree>
    <p:extLst>
      <p:ext uri="{BB962C8B-B14F-4D97-AF65-F5344CB8AC3E}">
        <p14:creationId xmlns:p14="http://schemas.microsoft.com/office/powerpoint/2010/main" val="6889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Inspecting Dataset</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4</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50000"/>
                  </a:schemeClr>
                </a:solidFill>
                <a:latin typeface="Arial Nova" panose="020B0504020202020204" pitchFamily="34" charset="0"/>
              </a:rPr>
              <a:t>Given dataset contains information of visitors of the X Education website along with their responsive actions. </a:t>
            </a: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930965" y="1987826"/>
            <a:ext cx="10515600" cy="4247317"/>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Arial Nova" panose="020B0504020202020204" pitchFamily="34" charset="0"/>
              </a:rPr>
              <a:t>The dataset ‘Leads.csv'  contains all the information of the </a:t>
            </a:r>
            <a:r>
              <a:rPr lang="en-US" dirty="0">
                <a:latin typeface="Arial Nova" panose="020B0504020202020204" pitchFamily="34" charset="0"/>
              </a:rPr>
              <a:t>visitors</a:t>
            </a:r>
            <a:r>
              <a:rPr lang="en-US" sz="1800" dirty="0">
                <a:latin typeface="Arial Nova" panose="020B0504020202020204" pitchFamily="34" charset="0"/>
              </a:rPr>
              <a:t>. This data </a:t>
            </a:r>
            <a:r>
              <a:rPr lang="en-US" dirty="0">
                <a:latin typeface="Arial Nova" panose="020B0504020202020204" pitchFamily="34" charset="0"/>
              </a:rPr>
              <a:t>talks</a:t>
            </a:r>
            <a:r>
              <a:rPr lang="en-US" sz="1800" dirty="0">
                <a:latin typeface="Arial Nova" panose="020B0504020202020204" pitchFamily="34" charset="0"/>
              </a:rPr>
              <a:t> about whether a </a:t>
            </a:r>
            <a:r>
              <a:rPr lang="en-US" dirty="0">
                <a:latin typeface="Arial Nova" panose="020B0504020202020204" pitchFamily="34" charset="0"/>
              </a:rPr>
              <a:t>visitor</a:t>
            </a:r>
            <a:r>
              <a:rPr lang="en-US" sz="1800" dirty="0">
                <a:latin typeface="Arial Nova" panose="020B0504020202020204" pitchFamily="34" charset="0"/>
              </a:rPr>
              <a:t> is a potential lead or not.</a:t>
            </a:r>
          </a:p>
          <a:p>
            <a:pPr marL="285750" indent="-285750">
              <a:buFont typeface="Wingdings" panose="05000000000000000000" pitchFamily="2" charset="2"/>
              <a:buChar char="§"/>
            </a:pPr>
            <a:endParaRPr lang="en-US" sz="1800"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A total of </a:t>
            </a:r>
            <a:r>
              <a:rPr lang="en-US" dirty="0">
                <a:latin typeface="Arial Nova" panose="020B0504020202020204" pitchFamily="34" charset="0"/>
              </a:rPr>
              <a:t>37 </a:t>
            </a:r>
            <a:r>
              <a:rPr lang="en-US" sz="1800" dirty="0">
                <a:latin typeface="Arial Nova" panose="020B0504020202020204" pitchFamily="34" charset="0"/>
              </a:rPr>
              <a:t>attributes for  </a:t>
            </a:r>
            <a:r>
              <a:rPr lang="en-US" dirty="0">
                <a:latin typeface="Arial Nova" panose="020B0504020202020204" pitchFamily="34" charset="0"/>
              </a:rPr>
              <a:t>9240</a:t>
            </a:r>
            <a:r>
              <a:rPr lang="en-US" sz="1800" dirty="0">
                <a:latin typeface="Arial Nova" panose="020B0504020202020204" pitchFamily="34" charset="0"/>
              </a:rPr>
              <a:t> visitors with their </a:t>
            </a:r>
            <a:r>
              <a:rPr lang="en-US" dirty="0">
                <a:latin typeface="Arial Nova" panose="020B0504020202020204" pitchFamily="34" charset="0"/>
              </a:rPr>
              <a:t>history of being converted to a lead or not</a:t>
            </a:r>
            <a:r>
              <a:rPr lang="en-US" sz="1800" dirty="0">
                <a:latin typeface="Arial Nova" panose="020B0504020202020204" pitchFamily="34" charset="0"/>
              </a:rPr>
              <a:t> is given in this csv file</a:t>
            </a: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r>
              <a:rPr lang="en-US" dirty="0">
                <a:latin typeface="Arial Nova" panose="020B0504020202020204" pitchFamily="34" charset="0"/>
              </a:rPr>
              <a:t>All the applicants have a unique Lead ID and Prospect ID which is the id given by the X Education to that visitor. The column “Converted” is an indicator variable (has values 0/1) which gives us the information whether that visitor was converted as a customer or not. </a:t>
            </a: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r>
              <a:rPr lang="en-US" dirty="0">
                <a:latin typeface="Arial Nova" panose="020B0504020202020204" pitchFamily="34" charset="0"/>
              </a:rPr>
              <a:t>A quick run of .info() method on this data frame shows that there are 4 float64 columns, 3 int columns and 30 object type columns. </a:t>
            </a:r>
            <a:endParaRPr lang="en-US" sz="1800"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p:txBody>
      </p:sp>
    </p:spTree>
    <p:extLst>
      <p:ext uri="{BB962C8B-B14F-4D97-AF65-F5344CB8AC3E}">
        <p14:creationId xmlns:p14="http://schemas.microsoft.com/office/powerpoint/2010/main" val="190244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Data Cleaning and Transformation</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5</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944217" y="1832035"/>
            <a:ext cx="10515600" cy="4524315"/>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Arial Nova" panose="020B0504020202020204" pitchFamily="34" charset="0"/>
              </a:rPr>
              <a:t>Since the columns Lead Number and Prospect ID are not relevant for modelling, we dropped these columns in this phase. Also, there are few columns which have only a constant value. We dropped these columns as well as they do not have any predictive information in them.</a:t>
            </a:r>
          </a:p>
          <a:p>
            <a:endParaRPr lang="en-US" sz="1800"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In the next step we observed that there are quite a few columns with missing percentages in the range of 20% to 70% and decided to drop all those columns who have a missing percentage greater than 35% . Prior to this step we replaced “Select”, “select” values in the dataset with nan so that those observations are properly addressed in the data cleaning stage. </a:t>
            </a:r>
          </a:p>
          <a:p>
            <a:pPr marL="285750" indent="-285750">
              <a:buFont typeface="Wingdings" panose="05000000000000000000" pitchFamily="2" charset="2"/>
              <a:buChar char="§"/>
            </a:pPr>
            <a:endParaRPr lang="en-US" sz="1800"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For a few of the remaining columns that have a missing percentage values less than 35%, we decided to create a level called “not provided” so that we do not lose information either due to dropping or imputing. For the rest we have imputed the missing values with the mode of the respective categorical columns.</a:t>
            </a:r>
          </a:p>
          <a:p>
            <a:pPr marL="285750" indent="-285750">
              <a:buFont typeface="Wingdings" panose="05000000000000000000" pitchFamily="2" charset="2"/>
              <a:buChar char="§"/>
            </a:pPr>
            <a:endParaRPr lang="en-US" sz="1800"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After this step, we reduced the levels in categorical columns with an exceedingly high number of levels to a reasonable number of levels with appropriate data transformations. </a:t>
            </a:r>
            <a:endParaRPr lang="en-US" dirty="0">
              <a:latin typeface="Arial Nova" panose="020B0504020202020204" pitchFamily="34" charset="0"/>
            </a:endParaRPr>
          </a:p>
        </p:txBody>
      </p:sp>
    </p:spTree>
    <p:extLst>
      <p:ext uri="{BB962C8B-B14F-4D97-AF65-F5344CB8AC3E}">
        <p14:creationId xmlns:p14="http://schemas.microsoft.com/office/powerpoint/2010/main" val="187329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Data Cleaning and Transformation</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6</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930965" y="1987826"/>
            <a:ext cx="10515600" cy="4524315"/>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Arial Nova" panose="020B0504020202020204" pitchFamily="34" charset="0"/>
              </a:rPr>
              <a:t>Next, we converted categorical columns with binary responses to numeric columns ( 0-1 mapping) and data types of the rest of object columns to category.</a:t>
            </a:r>
          </a:p>
          <a:p>
            <a:pPr marL="285750" indent="-285750">
              <a:buFont typeface="Wingdings" panose="05000000000000000000" pitchFamily="2" charset="2"/>
              <a:buChar char="§"/>
            </a:pPr>
            <a:endParaRPr lang="en-US" sz="1800"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For the categorical variables that have more than 3 levels, we use one hot encoding to create dummy variables for each of those variables.</a:t>
            </a:r>
          </a:p>
          <a:p>
            <a:pPr marL="285750" indent="-285750">
              <a:buFont typeface="Wingdings" panose="05000000000000000000" pitchFamily="2" charset="2"/>
              <a:buChar char="§"/>
            </a:pPr>
            <a:endParaRPr lang="en-US" sz="1800"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After all the above data processing steps, we did a outlier analysis on the three numerical variables present in the dataset. We found that out of these 3 columns, there are not outliers present in one column, and the rest of the two columns have outliers in the order of 200. Since this is a significant number of observations, instead of dropping these rows we decided to transform the numerical variable to categorical variable by binning. </a:t>
            </a: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r>
              <a:rPr lang="en-US" sz="1800" dirty="0">
                <a:latin typeface="Arial Nova" panose="020B0504020202020204" pitchFamily="34" charset="0"/>
              </a:rPr>
              <a:t>For this purpose, we used the quantiles of the column to come with the relevant boundaries for the level. After creating these bins, we again transformed these two categorical variables using one hot encoding</a:t>
            </a:r>
          </a:p>
          <a:p>
            <a:pPr marL="285750" indent="-285750">
              <a:buFont typeface="Wingdings" panose="05000000000000000000" pitchFamily="2" charset="2"/>
              <a:buChar char="§"/>
            </a:pPr>
            <a:endParaRPr lang="en-US" dirty="0">
              <a:latin typeface="Arial Nova" panose="020B0504020202020204" pitchFamily="34" charset="0"/>
            </a:endParaRPr>
          </a:p>
        </p:txBody>
      </p:sp>
    </p:spTree>
    <p:extLst>
      <p:ext uri="{BB962C8B-B14F-4D97-AF65-F5344CB8AC3E}">
        <p14:creationId xmlns:p14="http://schemas.microsoft.com/office/powerpoint/2010/main" val="278607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Numerical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7</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4780722" cy="4524315"/>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Arial Nova" panose="020B0504020202020204" pitchFamily="34" charset="0"/>
              </a:rPr>
              <a:t>It is clear from the pair plot </a:t>
            </a:r>
            <a:r>
              <a:rPr lang="en-US" dirty="0">
                <a:latin typeface="Arial Nova" panose="020B0504020202020204" pitchFamily="34" charset="0"/>
              </a:rPr>
              <a:t>below that there is no distinct trend among both the populations of visitors who got converted and who didn’t with respect to the variables Total Visits and Page Views per visits. </a:t>
            </a: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r>
              <a:rPr lang="en-US" dirty="0">
                <a:latin typeface="Arial Nova" panose="020B0504020202020204" pitchFamily="34" charset="0"/>
              </a:rPr>
              <a:t>However, from the density plot of Total Time spent on the website, visitors who got converted tend to spend a high time on the website and the visitors who don’t get converted spend almost a very little time (mode just after near to 0) on the platform.</a:t>
            </a:r>
            <a:endParaRPr lang="en-US" sz="1800"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p:txBody>
      </p:sp>
      <p:pic>
        <p:nvPicPr>
          <p:cNvPr id="1026" name="Picture 2">
            <a:extLst>
              <a:ext uri="{FF2B5EF4-FFF2-40B4-BE49-F238E27FC236}">
                <a16:creationId xmlns:a16="http://schemas.microsoft.com/office/drawing/2014/main" id="{03F0FDC2-2BD9-4A05-A674-C002A067D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747" y="1812224"/>
            <a:ext cx="4293706" cy="379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5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Categorical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8</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panose="020B0504020202020204" pitchFamily="34" charset="0"/>
              </a:rPr>
              <a:t>The distribution of the categorical column country is almost the same in the cases of bot converted and non converted </a:t>
            </a:r>
            <a:r>
              <a:rPr lang="en-US" dirty="0" err="1">
                <a:latin typeface="Arial Nova" panose="020B0504020202020204" pitchFamily="34" charset="0"/>
              </a:rPr>
              <a:t>vistors</a:t>
            </a:r>
            <a:r>
              <a:rPr lang="en-US" dirty="0">
                <a:latin typeface="Arial Nova" panose="020B0504020202020204" pitchFamily="34" charset="0"/>
              </a:rPr>
              <a:t>.</a:t>
            </a:r>
          </a:p>
          <a:p>
            <a:endParaRPr lang="en-US"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p:txBody>
      </p:sp>
      <p:pic>
        <p:nvPicPr>
          <p:cNvPr id="6" name="Picture 5">
            <a:extLst>
              <a:ext uri="{FF2B5EF4-FFF2-40B4-BE49-F238E27FC236}">
                <a16:creationId xmlns:a16="http://schemas.microsoft.com/office/drawing/2014/main" id="{F49CFFFC-4FE7-4E60-8585-74A2C80328AB}"/>
              </a:ext>
            </a:extLst>
          </p:cNvPr>
          <p:cNvPicPr>
            <a:picLocks noChangeAspect="1"/>
          </p:cNvPicPr>
          <p:nvPr/>
        </p:nvPicPr>
        <p:blipFill>
          <a:blip r:embed="rId2"/>
          <a:stretch>
            <a:fillRect/>
          </a:stretch>
        </p:blipFill>
        <p:spPr>
          <a:xfrm>
            <a:off x="2209800" y="2329115"/>
            <a:ext cx="7354405" cy="4246910"/>
          </a:xfrm>
          <a:prstGeom prst="rect">
            <a:avLst/>
          </a:prstGeom>
        </p:spPr>
      </p:pic>
    </p:spTree>
    <p:extLst>
      <p:ext uri="{BB962C8B-B14F-4D97-AF65-F5344CB8AC3E}">
        <p14:creationId xmlns:p14="http://schemas.microsoft.com/office/powerpoint/2010/main" val="307724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38A-413A-4033-B911-6E144B4AE865}"/>
              </a:ext>
            </a:extLst>
          </p:cNvPr>
          <p:cNvSpPr>
            <a:spLocks noGrp="1"/>
          </p:cNvSpPr>
          <p:nvPr>
            <p:ph type="title"/>
          </p:nvPr>
        </p:nvSpPr>
        <p:spPr>
          <a:xfrm>
            <a:off x="838200" y="325369"/>
            <a:ext cx="10515600" cy="695049"/>
          </a:xfrm>
        </p:spPr>
        <p:txBody>
          <a:bodyPr>
            <a:normAutofit/>
          </a:bodyPr>
          <a:lstStyle/>
          <a:p>
            <a:r>
              <a:rPr lang="en-US" sz="3200" dirty="0">
                <a:solidFill>
                  <a:schemeClr val="tx2">
                    <a:lumMod val="50000"/>
                  </a:schemeClr>
                </a:solidFill>
                <a:latin typeface="Arial Nova" panose="020B0504020202020204" pitchFamily="34" charset="0"/>
              </a:rPr>
              <a:t>Exploratory Data Analysis – Categorical Columns</a:t>
            </a:r>
          </a:p>
        </p:txBody>
      </p:sp>
      <p:sp>
        <p:nvSpPr>
          <p:cNvPr id="3" name="Date Placeholder 2">
            <a:extLst>
              <a:ext uri="{FF2B5EF4-FFF2-40B4-BE49-F238E27FC236}">
                <a16:creationId xmlns:a16="http://schemas.microsoft.com/office/drawing/2014/main" id="{69AD7CFA-8CC6-45CD-BAAF-00F865807804}"/>
              </a:ext>
            </a:extLst>
          </p:cNvPr>
          <p:cNvSpPr>
            <a:spLocks noGrp="1"/>
          </p:cNvSpPr>
          <p:nvPr>
            <p:ph type="dt" sz="half" idx="10"/>
          </p:nvPr>
        </p:nvSpPr>
        <p:spPr/>
        <p:txBody>
          <a:bodyPr/>
          <a:lstStyle/>
          <a:p>
            <a:fld id="{1D729210-D63B-493D-B066-4BC9E50521A1}" type="datetime4">
              <a:rPr lang="en-US" smtClean="0"/>
              <a:t>June 12, 2021</a:t>
            </a:fld>
            <a:endParaRPr lang="en-US"/>
          </a:p>
        </p:txBody>
      </p:sp>
      <p:sp>
        <p:nvSpPr>
          <p:cNvPr id="4" name="Slide Number Placeholder 3">
            <a:extLst>
              <a:ext uri="{FF2B5EF4-FFF2-40B4-BE49-F238E27FC236}">
                <a16:creationId xmlns:a16="http://schemas.microsoft.com/office/drawing/2014/main" id="{505F6EAD-CE4E-4A2A-A54E-1FBB5005BC94}"/>
              </a:ext>
            </a:extLst>
          </p:cNvPr>
          <p:cNvSpPr>
            <a:spLocks noGrp="1"/>
          </p:cNvSpPr>
          <p:nvPr>
            <p:ph type="sldNum" sz="quarter" idx="12"/>
          </p:nvPr>
        </p:nvSpPr>
        <p:spPr/>
        <p:txBody>
          <a:bodyPr/>
          <a:lstStyle/>
          <a:p>
            <a:fld id="{76886D03-722F-4A45-B669-0564A546FFA4}" type="slidenum">
              <a:rPr lang="en-US" smtClean="0"/>
              <a:t>9</a:t>
            </a:fld>
            <a:endParaRPr lang="en-US"/>
          </a:p>
        </p:txBody>
      </p:sp>
      <p:sp>
        <p:nvSpPr>
          <p:cNvPr id="5" name="Title 1">
            <a:extLst>
              <a:ext uri="{FF2B5EF4-FFF2-40B4-BE49-F238E27FC236}">
                <a16:creationId xmlns:a16="http://schemas.microsoft.com/office/drawing/2014/main" id="{2EBCF59C-D16F-44C7-A710-26DBCAAE5BEF}"/>
              </a:ext>
            </a:extLst>
          </p:cNvPr>
          <p:cNvSpPr txBox="1">
            <a:spLocks/>
          </p:cNvSpPr>
          <p:nvPr/>
        </p:nvSpPr>
        <p:spPr>
          <a:xfrm>
            <a:off x="838200" y="947186"/>
            <a:ext cx="10515600" cy="6950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chemeClr val="bg1">
                  <a:lumMod val="50000"/>
                </a:schemeClr>
              </a:solidFill>
              <a:latin typeface="Arial Nova" panose="020B0504020202020204" pitchFamily="34" charset="0"/>
            </a:endParaRPr>
          </a:p>
        </p:txBody>
      </p:sp>
      <p:cxnSp>
        <p:nvCxnSpPr>
          <p:cNvPr id="7" name="Straight Connector 6">
            <a:extLst>
              <a:ext uri="{FF2B5EF4-FFF2-40B4-BE49-F238E27FC236}">
                <a16:creationId xmlns:a16="http://schemas.microsoft.com/office/drawing/2014/main" id="{9174809C-279E-4B8B-98F8-3EE79BC67514}"/>
              </a:ext>
            </a:extLst>
          </p:cNvPr>
          <p:cNvCxnSpPr/>
          <p:nvPr/>
        </p:nvCxnSpPr>
        <p:spPr>
          <a:xfrm>
            <a:off x="944217" y="1628984"/>
            <a:ext cx="105156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154A91F-A872-477F-927A-AD971AB7FD9D}"/>
              </a:ext>
            </a:extLst>
          </p:cNvPr>
          <p:cNvSpPr txBox="1"/>
          <p:nvPr/>
        </p:nvSpPr>
        <p:spPr>
          <a:xfrm>
            <a:off x="838200" y="1723869"/>
            <a:ext cx="10757452"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Nova" panose="020B0504020202020204" pitchFamily="34" charset="0"/>
              </a:rPr>
              <a:t>Majority of the visitors have Lead Origin as API and Landing Page Submission. An interesting point to note here is that visitors who has Lead Origin as Lead add form tend to have a higher rate of conversion. </a:t>
            </a:r>
          </a:p>
          <a:p>
            <a:endParaRPr lang="en-US" dirty="0">
              <a:latin typeface="Arial Nova" panose="020B0504020202020204" pitchFamily="34" charset="0"/>
            </a:endParaRPr>
          </a:p>
          <a:p>
            <a:pPr marL="285750" indent="-285750">
              <a:buFont typeface="Wingdings" panose="05000000000000000000" pitchFamily="2" charset="2"/>
              <a:buChar char="§"/>
            </a:pPr>
            <a:endParaRPr lang="en-US" dirty="0">
              <a:latin typeface="Arial Nova" panose="020B0504020202020204" pitchFamily="34" charset="0"/>
            </a:endParaRPr>
          </a:p>
        </p:txBody>
      </p:sp>
      <p:pic>
        <p:nvPicPr>
          <p:cNvPr id="2050" name="Picture 2">
            <a:extLst>
              <a:ext uri="{FF2B5EF4-FFF2-40B4-BE49-F238E27FC236}">
                <a16:creationId xmlns:a16="http://schemas.microsoft.com/office/drawing/2014/main" id="{E8B676ED-B205-4299-9719-F9DDE3EE1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412" y="2533343"/>
            <a:ext cx="7297176" cy="421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8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1549</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Nova</vt:lpstr>
      <vt:lpstr>Calibri</vt:lpstr>
      <vt:lpstr>Calibri Light</vt:lpstr>
      <vt:lpstr>Times New Roman</vt:lpstr>
      <vt:lpstr>Wingdings</vt:lpstr>
      <vt:lpstr>Office Theme</vt:lpstr>
      <vt:lpstr>PowerPoint Presentation</vt:lpstr>
      <vt:lpstr>Contents</vt:lpstr>
      <vt:lpstr>Key Objectives</vt:lpstr>
      <vt:lpstr>Inspecting Dataset</vt:lpstr>
      <vt:lpstr>Data Cleaning and Transformation</vt:lpstr>
      <vt:lpstr>Data Cleaning and Transformation</vt:lpstr>
      <vt:lpstr>Exploratory Data Analysis – Numerical Columns</vt:lpstr>
      <vt:lpstr>Exploratory Data Analysis – Categorical Columns</vt:lpstr>
      <vt:lpstr>Exploratory Data Analysis – Categorical Columns</vt:lpstr>
      <vt:lpstr>Exploratory Data Analysis – Categorical Columns</vt:lpstr>
      <vt:lpstr>Exploratory Data Analysis – Categorical Columns</vt:lpstr>
      <vt:lpstr>Exploratory Data Analysis – Categorical Columns</vt:lpstr>
      <vt:lpstr>Scaling And Splitting The Dataset</vt:lpstr>
      <vt:lpstr>Correlation Analysis</vt:lpstr>
      <vt:lpstr>Model Building</vt:lpstr>
      <vt:lpstr>Model Building : Final Model Summary</vt:lpstr>
      <vt:lpstr>Model Evaluation On Train Data </vt:lpstr>
      <vt:lpstr>Model Evaluation On Train Data </vt:lpstr>
      <vt:lpstr>Model Evaluation On Train Data :</vt:lpstr>
      <vt:lpstr>Model Evaluation On Test Data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dirisanam</dc:creator>
  <cp:lastModifiedBy>ramya dirisanam</cp:lastModifiedBy>
  <cp:revision>119</cp:revision>
  <dcterms:created xsi:type="dcterms:W3CDTF">2021-04-02T08:26:06Z</dcterms:created>
  <dcterms:modified xsi:type="dcterms:W3CDTF">2021-06-12T18:05:40Z</dcterms:modified>
</cp:coreProperties>
</file>