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328" r:id="rId5"/>
    <p:sldId id="341" r:id="rId6"/>
    <p:sldId id="332" r:id="rId7"/>
    <p:sldId id="342" r:id="rId8"/>
    <p:sldId id="343" r:id="rId9"/>
    <p:sldId id="344" r:id="rId10"/>
    <p:sldId id="347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A2FDC-84C1-41EF-95BA-9FF85B84E43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A13EB-C239-4078-A796-D2487BE9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9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78A3-207E-46B5-B333-12A29C4F4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B5AF5-746F-41AD-957A-0AE99F64A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4B2C-5E3C-4081-B9B8-F6D8E211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AB9F-8CFA-417A-8C78-F1785D42A3B8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9EEA-06B7-490D-A59C-2A02ABA1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035F-832D-4283-84EF-79F17DFB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4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A797-64F9-4166-94FD-67636983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47D51-960F-4458-9A99-C727B4545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CB5C7-B741-4791-AEF5-C212C4E2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2A51-1565-4663-901E-BC78C5F994DC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257A-6B04-413B-83EF-EDE7A7EE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1125-BE0F-4211-B709-46F3CCF6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4C83F-739B-4FEE-89B9-5D8A9544B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50AB2-0C9C-46AA-A899-84C0ED6DE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09D3-BAA8-488B-9796-9C851DF7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458-1989-497C-A074-9AEBA4AD539D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43D2-27ED-418D-AC0B-B61B8177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F9D0B-1737-4423-B9B8-A10DABDF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1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57C9-12AF-4D3E-B0D5-2AFE5F6A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BFC8-D8C6-4495-A623-EABFF86E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85FC-3925-4FF9-AEE4-4E25083A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113-5003-4196-8036-4C223E604779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73EE-5181-4A54-8518-8B71AA5B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04F3-366C-4836-9898-091823F2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EC07-0908-4953-956C-46188DAE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BE45-CAEC-43B3-877B-71898D2E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B1E8-F29B-4437-A755-38034D15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2D5-FE7C-4187-B3BB-177C7470527B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DB82-FA8E-4D91-BAEC-4570CA36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C145-4A75-423F-AAE3-15E93E9F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5C5F-5853-4A33-8883-CC56C14B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3F6F-58B4-413E-978C-733646BFF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7F046-7F3B-443D-B9B0-BCEE7597B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E0B2-5C31-41DD-9E3F-43A60D42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D4F-5A03-48D0-BADF-15EAB09FB68D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8ADE-87D2-4E5F-83D9-C458C621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2564A-D015-430A-BB34-2DA25D2E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84D1-4AFF-465A-BEC8-9126D890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4E14-D0D5-4D4F-95EE-BBECA37E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6FC54-8597-4D2E-A199-A4FA84A5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DC7A-2716-48E9-ACD3-5B3593CA9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392E4-DDAB-428E-A0F5-24E1FA763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B4C70-ED77-48D4-BA80-D9B8E8D7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1126-7DFE-46ED-AA79-36BC9E2EFB1E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D04AA-3AB9-47E8-B3A2-516B4531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D575C-6DC6-46B2-929D-195AEC34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E4D8-09DE-4723-A088-2EB2029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3CF7E-9A59-45C9-9ABC-5404BADE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D0BF3-B201-41BF-B69F-A49ABFA9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3C6D-EDDB-47E9-B1B5-D24839F1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F3E6E-3D40-4D1C-BD21-282D239E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EEF6-AACF-4989-A9B9-80B2370B5D5B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A7A44-07CF-496D-957E-468E809B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14CA-AABF-42B0-A08C-F32D9D8B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F61-25A5-403F-9EC7-19F4A99E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DA88-D5CB-4B91-BA39-7E3984EB3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65CF1-2630-4F0E-8CA4-4B05DC0F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0DE52-7AAA-4BE8-A31B-24F9B1ED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63D5-B5F4-4000-A6E0-81A5C109E913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14E3-D3EA-4CCC-8011-1B46DF14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B66B4-E960-4141-948A-8F201BE7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6989-DC5A-4F8A-AD08-600319D4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F8B69-C02D-47C6-B84E-4895A91ED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9DF15-55AF-42CB-9016-B53AF7749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CC9C4-23F1-4E18-B81C-C89F0293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21A4-61BF-4B7D-8F8E-DA130D3D7A50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BB440-B449-4F7C-A1B0-82FF2BD4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FAF85-8F88-4F34-ADF7-345225EA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4202A-714F-440F-9DF9-12E2CDD7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2F5E-C09E-4B97-A8D7-02C6CA3C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8B41-482C-413A-86BE-06AE2D390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0AB7-B60F-4924-A062-406E3C84B9E4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86F0-4D17-42B0-A7B0-0B1F1A325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F29-3EE9-4462-BBD1-2A5F33842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6D03-722F-4A45-B669-0564A546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264D53-E3AC-40B2-A7B3-583017A2AD72}"/>
              </a:ext>
            </a:extLst>
          </p:cNvPr>
          <p:cNvSpPr/>
          <p:nvPr/>
        </p:nvSpPr>
        <p:spPr>
          <a:xfrm>
            <a:off x="0" y="2244436"/>
            <a:ext cx="3081251" cy="9088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74F43-5B14-4E35-920C-97697D460FBC}"/>
              </a:ext>
            </a:extLst>
          </p:cNvPr>
          <p:cNvSpPr/>
          <p:nvPr/>
        </p:nvSpPr>
        <p:spPr>
          <a:xfrm>
            <a:off x="8229600" y="0"/>
            <a:ext cx="39624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F54ED8-5740-4255-8890-8597F92AC7E1}"/>
              </a:ext>
            </a:extLst>
          </p:cNvPr>
          <p:cNvCxnSpPr>
            <a:cxnSpLocks/>
          </p:cNvCxnSpPr>
          <p:nvPr/>
        </p:nvCxnSpPr>
        <p:spPr>
          <a:xfrm>
            <a:off x="384313" y="6255027"/>
            <a:ext cx="9674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BA1FF3-AE42-4D17-83B2-B067062D0B23}"/>
              </a:ext>
            </a:extLst>
          </p:cNvPr>
          <p:cNvSpPr/>
          <p:nvPr/>
        </p:nvSpPr>
        <p:spPr>
          <a:xfrm>
            <a:off x="1444487" y="2769718"/>
            <a:ext cx="8878955" cy="2882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r>
              <a:rPr lang="en-US" sz="4000" dirty="0" err="1">
                <a:solidFill>
                  <a:schemeClr val="tx1"/>
                </a:solidFill>
                <a:latin typeface="Arial Nova" panose="020B0604020202020204" pitchFamily="34" charset="0"/>
              </a:rPr>
              <a:t>Jobathon</a:t>
            </a:r>
            <a:r>
              <a:rPr lang="en-US" sz="4000" dirty="0">
                <a:solidFill>
                  <a:schemeClr val="tx1"/>
                </a:solidFill>
                <a:latin typeface="Arial Nova" panose="020B0604020202020204" pitchFamily="34" charset="0"/>
              </a:rPr>
              <a:t> – </a:t>
            </a:r>
            <a:r>
              <a:rPr lang="en-US" sz="4000">
                <a:solidFill>
                  <a:schemeClr val="tx1"/>
                </a:solidFill>
                <a:latin typeface="Arial Nova" panose="020B0604020202020204" pitchFamily="34" charset="0"/>
              </a:rPr>
              <a:t>Sales Forecasting</a:t>
            </a:r>
            <a:r>
              <a:rPr lang="en-US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  <a:endParaRPr lang="en-US" sz="40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Arial Nova" panose="020B0604020202020204" pitchFamily="34" charset="0"/>
              </a:rPr>
              <a:t>Ramya D </a:t>
            </a:r>
          </a:p>
          <a:p>
            <a:endParaRPr lang="en-US" sz="24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September 2021</a:t>
            </a:r>
          </a:p>
          <a:p>
            <a:r>
              <a:rPr lang="en-US" sz="2400" i="1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54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Final Model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557A4947-97CD-48C1-B8F2-1E6555C4B017}"/>
              </a:ext>
            </a:extLst>
          </p:cNvPr>
          <p:cNvSpPr txBox="1">
            <a:spLocks/>
          </p:cNvSpPr>
          <p:nvPr/>
        </p:nvSpPr>
        <p:spPr>
          <a:xfrm>
            <a:off x="944217" y="952997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Engineering various features from the Date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4E6A3-79EC-48C8-976D-2C13B9C5486F}"/>
              </a:ext>
            </a:extLst>
          </p:cNvPr>
          <p:cNvSpPr txBox="1"/>
          <p:nvPr/>
        </p:nvSpPr>
        <p:spPr>
          <a:xfrm>
            <a:off x="930965" y="19878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Split th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e dataset into Train (data till 31 December 2018) and Validation (remaining portion starting from 1</a:t>
            </a:r>
            <a:r>
              <a:rPr lang="en-US" baseline="30000" dirty="0">
                <a:solidFill>
                  <a:srgbClr val="000000"/>
                </a:solidFill>
                <a:latin typeface="Helvetica Neue"/>
              </a:rPr>
              <a:t>st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January 2019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66CD1-6C5C-40E1-8CF7-5B26FD84DDE5}"/>
              </a:ext>
            </a:extLst>
          </p:cNvPr>
          <p:cNvSpPr/>
          <p:nvPr/>
        </p:nvSpPr>
        <p:spPr>
          <a:xfrm>
            <a:off x="1199408" y="2921330"/>
            <a:ext cx="5058888" cy="5076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Train</a:t>
            </a:r>
            <a:endParaRPr lang="en-IN" dirty="0"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9BAF6-56E2-4572-BC43-3FA6FD3D7B35}"/>
              </a:ext>
            </a:extLst>
          </p:cNvPr>
          <p:cNvSpPr/>
          <p:nvPr/>
        </p:nvSpPr>
        <p:spPr>
          <a:xfrm>
            <a:off x="6258296" y="2921330"/>
            <a:ext cx="2529444" cy="5076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Validation</a:t>
            </a:r>
            <a:endParaRPr lang="en-IN" dirty="0">
              <a:latin typeface="Arial Nova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39C21-2C5A-403F-B1F7-1CF0064ED937}"/>
              </a:ext>
            </a:extLst>
          </p:cNvPr>
          <p:cNvSpPr/>
          <p:nvPr/>
        </p:nvSpPr>
        <p:spPr>
          <a:xfrm>
            <a:off x="8787740" y="2924812"/>
            <a:ext cx="1448790" cy="504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Unseen</a:t>
            </a:r>
            <a:endParaRPr lang="en-IN" dirty="0">
              <a:latin typeface="Arial Nova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B208E-3119-4D8B-9B38-46848E1C594B}"/>
              </a:ext>
            </a:extLst>
          </p:cNvPr>
          <p:cNvSpPr txBox="1"/>
          <p:nvPr/>
        </p:nvSpPr>
        <p:spPr>
          <a:xfrm>
            <a:off x="1068780" y="3571214"/>
            <a:ext cx="43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Jan 1, 2018</a:t>
            </a:r>
            <a:endParaRPr lang="en-IN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9AA7F-706A-4372-93C4-2848A7436BA8}"/>
              </a:ext>
            </a:extLst>
          </p:cNvPr>
          <p:cNvSpPr txBox="1"/>
          <p:nvPr/>
        </p:nvSpPr>
        <p:spPr>
          <a:xfrm>
            <a:off x="6096000" y="3571214"/>
            <a:ext cx="43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Jan 1, 2019</a:t>
            </a:r>
            <a:endParaRPr lang="en-IN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8754D-FC14-4398-B081-878E6B16EF9D}"/>
              </a:ext>
            </a:extLst>
          </p:cNvPr>
          <p:cNvSpPr txBox="1"/>
          <p:nvPr/>
        </p:nvSpPr>
        <p:spPr>
          <a:xfrm>
            <a:off x="8610600" y="3560968"/>
            <a:ext cx="43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July 1, 2019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17A74-6A1E-428E-AE52-40D40354AF83}"/>
              </a:ext>
            </a:extLst>
          </p:cNvPr>
          <p:cNvSpPr txBox="1"/>
          <p:nvPr/>
        </p:nvSpPr>
        <p:spPr>
          <a:xfrm>
            <a:off x="9941626" y="3560968"/>
            <a:ext cx="43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Sep 1, 2019</a:t>
            </a:r>
            <a:endParaRPr lang="en-IN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D2700-63B5-4F06-984F-F62D0CAD4624}"/>
              </a:ext>
            </a:extLst>
          </p:cNvPr>
          <p:cNvSpPr txBox="1"/>
          <p:nvPr/>
        </p:nvSpPr>
        <p:spPr>
          <a:xfrm>
            <a:off x="1000496" y="432665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Built the below models on Train dataset with transformed Sales as target. All the Hyperparameters are tuned using a 10 - fold Grid search CV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Linear Regression, Random forest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egressor, Gradient boost Regressor, XGB Regressor</a:t>
            </a:r>
            <a:r>
              <a:rPr lang="en-US" b="0" i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>
                <a:latin typeface="Arial Nova" panose="020B0504020202020204" pitchFamily="34" charset="0"/>
              </a:rPr>
              <a:t>Elastic </a:t>
            </a:r>
            <a:r>
              <a:rPr lang="en-US" dirty="0">
                <a:latin typeface="Arial Nova" panose="020B0504020202020204" pitchFamily="34" charset="0"/>
              </a:rPr>
              <a:t>net is used as Meta model in level 2</a:t>
            </a:r>
          </a:p>
        </p:txBody>
      </p:sp>
    </p:spTree>
    <p:extLst>
      <p:ext uri="{BB962C8B-B14F-4D97-AF65-F5344CB8AC3E}">
        <p14:creationId xmlns:p14="http://schemas.microsoft.com/office/powerpoint/2010/main" val="231408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Final Model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557A4947-97CD-48C1-B8F2-1E6555C4B017}"/>
              </a:ext>
            </a:extLst>
          </p:cNvPr>
          <p:cNvSpPr txBox="1">
            <a:spLocks/>
          </p:cNvSpPr>
          <p:nvPr/>
        </p:nvSpPr>
        <p:spPr>
          <a:xfrm>
            <a:off x="944217" y="952997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Engineering various features from the Date column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C8AC21F-7C33-4E23-A7D6-1E9EEE4E8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75250"/>
              </p:ext>
            </p:extLst>
          </p:nvPr>
        </p:nvGraphicFramePr>
        <p:xfrm>
          <a:off x="944217" y="2237551"/>
          <a:ext cx="10515600" cy="1703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831">
                  <a:extLst>
                    <a:ext uri="{9D8B030D-6E8A-4147-A177-3AD203B41FA5}">
                      <a16:colId xmlns:a16="http://schemas.microsoft.com/office/drawing/2014/main" val="627213231"/>
                    </a:ext>
                  </a:extLst>
                </a:gridCol>
                <a:gridCol w="4025305">
                  <a:extLst>
                    <a:ext uri="{9D8B030D-6E8A-4147-A177-3AD203B41FA5}">
                      <a16:colId xmlns:a16="http://schemas.microsoft.com/office/drawing/2014/main" val="3449297804"/>
                    </a:ext>
                  </a:extLst>
                </a:gridCol>
                <a:gridCol w="2729279">
                  <a:extLst>
                    <a:ext uri="{9D8B030D-6E8A-4147-A177-3AD203B41FA5}">
                      <a16:colId xmlns:a16="http://schemas.microsoft.com/office/drawing/2014/main" val="2541049517"/>
                    </a:ext>
                  </a:extLst>
                </a:gridCol>
                <a:gridCol w="2785185">
                  <a:extLst>
                    <a:ext uri="{9D8B030D-6E8A-4147-A177-3AD203B41FA5}">
                      <a16:colId xmlns:a16="http://schemas.microsoft.com/office/drawing/2014/main" val="621412098"/>
                    </a:ext>
                  </a:extLst>
                </a:gridCol>
              </a:tblGrid>
              <a:tr h="334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Sl.No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Model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R2 score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RMSE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84221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Linear Regressor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58.58 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12529 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2935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Random forest Regressor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 57.18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12739 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98058"/>
                  </a:ext>
                </a:extLst>
              </a:tr>
              <a:tr h="334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XGB Regressor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 63.33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11788 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854104"/>
                  </a:ext>
                </a:extLst>
              </a:tr>
              <a:tr h="364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Gradient Boosting Regressor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 64.04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 11673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53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04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70721" y="101938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BEE810-CDDC-469D-A01F-7C376FE971CE}"/>
              </a:ext>
            </a:extLst>
          </p:cNvPr>
          <p:cNvSpPr txBox="1"/>
          <p:nvPr/>
        </p:nvSpPr>
        <p:spPr>
          <a:xfrm>
            <a:off x="970721" y="1997839"/>
            <a:ext cx="7205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Background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Brief overview of approach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Pre-processing/Feature Engineering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Nova" panose="020B0504020202020204" pitchFamily="34" charset="0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44356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Objective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Predict the store sales for each store in the test set for the next two months.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B034F6-91E5-49A0-8221-E74C6C9080A9}"/>
              </a:ext>
            </a:extLst>
          </p:cNvPr>
          <p:cNvSpPr txBox="1"/>
          <p:nvPr/>
        </p:nvSpPr>
        <p:spPr>
          <a:xfrm>
            <a:off x="2040833" y="3832374"/>
            <a:ext cx="832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If we can accurately predict the </a:t>
            </a: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upcoming cash flows, </a:t>
            </a:r>
            <a:r>
              <a:rPr lang="en-US" dirty="0" err="1">
                <a:solidFill>
                  <a:schemeClr val="tx1"/>
                </a:solidFill>
                <a:latin typeface="Arial Nova" panose="020B0504020202020204" pitchFamily="34" charset="0"/>
              </a:rPr>
              <a:t>WOMart</a:t>
            </a: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 can more accurately plan the cashflow at the store level.</a:t>
            </a:r>
          </a:p>
        </p:txBody>
      </p:sp>
      <p:pic>
        <p:nvPicPr>
          <p:cNvPr id="19" name="Graphic 18" descr="Bar graph with upward trend with solid fill">
            <a:extLst>
              <a:ext uri="{FF2B5EF4-FFF2-40B4-BE49-F238E27FC236}">
                <a16:creationId xmlns:a16="http://schemas.microsoft.com/office/drawing/2014/main" id="{86A55F4F-0AB8-4309-9D59-1D01BB5E1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7748" y="2416853"/>
            <a:ext cx="914400" cy="914400"/>
          </a:xfrm>
          <a:prstGeom prst="rect">
            <a:avLst/>
          </a:prstGeom>
        </p:spPr>
      </p:pic>
      <p:pic>
        <p:nvPicPr>
          <p:cNvPr id="21" name="Graphic 20" descr="Bar chart with solid fill">
            <a:extLst>
              <a:ext uri="{FF2B5EF4-FFF2-40B4-BE49-F238E27FC236}">
                <a16:creationId xmlns:a16="http://schemas.microsoft.com/office/drawing/2014/main" id="{FE25C14D-13F4-4037-B68E-3309ABF6A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0496" y="2328482"/>
            <a:ext cx="914400" cy="914400"/>
          </a:xfrm>
          <a:prstGeom prst="rect">
            <a:avLst/>
          </a:prstGeom>
        </p:spPr>
      </p:pic>
      <p:pic>
        <p:nvPicPr>
          <p:cNvPr id="23" name="Graphic 22" descr="Pie chart with solid fill">
            <a:extLst>
              <a:ext uri="{FF2B5EF4-FFF2-40B4-BE49-F238E27FC236}">
                <a16:creationId xmlns:a16="http://schemas.microsoft.com/office/drawing/2014/main" id="{4D911973-6847-4C9C-B083-7ECDE656A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3808" y="2753356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F5ADD0-B97B-46BA-BA2B-1A8D2509A218}"/>
              </a:ext>
            </a:extLst>
          </p:cNvPr>
          <p:cNvCxnSpPr/>
          <p:nvPr/>
        </p:nvCxnSpPr>
        <p:spPr>
          <a:xfrm>
            <a:off x="4293704" y="2874053"/>
            <a:ext cx="728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D54656-9C02-4946-A4A0-502EC4C44BFA}"/>
              </a:ext>
            </a:extLst>
          </p:cNvPr>
          <p:cNvCxnSpPr/>
          <p:nvPr/>
        </p:nvCxnSpPr>
        <p:spPr>
          <a:xfrm>
            <a:off x="6765234" y="2874053"/>
            <a:ext cx="728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phic 7" descr="Register with solid fill">
            <a:extLst>
              <a:ext uri="{FF2B5EF4-FFF2-40B4-BE49-F238E27FC236}">
                <a16:creationId xmlns:a16="http://schemas.microsoft.com/office/drawing/2014/main" id="{29A55B3F-DB82-4E58-AF4F-B485DC7C99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0761" y="2438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Background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Effective insights into upcoming cash flows at a store level is crucial to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WOMart’s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business strategy.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B034F6-91E5-49A0-8221-E74C6C9080A9}"/>
              </a:ext>
            </a:extLst>
          </p:cNvPr>
          <p:cNvSpPr txBox="1"/>
          <p:nvPr/>
        </p:nvSpPr>
        <p:spPr>
          <a:xfrm>
            <a:off x="1934817" y="5134479"/>
            <a:ext cx="832236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 Nova" panose="020B0504020202020204" pitchFamily="34" charset="0"/>
              </a:rPr>
              <a:t>WOMart</a:t>
            </a: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 follows a multi-channel distribution strategy with 350+ retail stores spread across 100+ cities and effective insights into upcoming cash flows at a store level is crucial to its business strategy.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76DA97-260C-42B5-8B84-4E7973463652}"/>
              </a:ext>
            </a:extLst>
          </p:cNvPr>
          <p:cNvGrpSpPr/>
          <p:nvPr/>
        </p:nvGrpSpPr>
        <p:grpSpPr>
          <a:xfrm>
            <a:off x="4234069" y="1642235"/>
            <a:ext cx="3723861" cy="3259299"/>
            <a:chOff x="1934817" y="1702216"/>
            <a:chExt cx="3723861" cy="32592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EDBD27-9C63-4A1D-AA48-0FE725C50D40}"/>
                </a:ext>
              </a:extLst>
            </p:cNvPr>
            <p:cNvSpPr/>
            <p:nvPr/>
          </p:nvSpPr>
          <p:spPr>
            <a:xfrm>
              <a:off x="1934817" y="2250801"/>
              <a:ext cx="3723861" cy="27107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  <a:p>
              <a:r>
                <a:rPr lang="en-US" dirty="0" err="1">
                  <a:solidFill>
                    <a:schemeClr val="tx1"/>
                  </a:solidFill>
                  <a:latin typeface="Arial Nova" panose="020B0504020202020204" pitchFamily="34" charset="0"/>
                </a:rPr>
                <a:t>WOMart</a:t>
              </a:r>
              <a:r>
                <a:rPr lang="en-US" dirty="0">
                  <a:solidFill>
                    <a:schemeClr val="tx1"/>
                  </a:solidFill>
                  <a:latin typeface="Arial Nova" panose="020B0504020202020204" pitchFamily="34" charset="0"/>
                </a:rPr>
                <a:t> is a leading nutrition and supplement retail chain that offers a comprehensive range of products for all your</a:t>
              </a:r>
            </a:p>
            <a:p>
              <a:r>
                <a:rPr lang="en-US" dirty="0">
                  <a:solidFill>
                    <a:schemeClr val="tx1"/>
                  </a:solidFill>
                  <a:latin typeface="Arial Nova" panose="020B0504020202020204" pitchFamily="34" charset="0"/>
                </a:rPr>
                <a:t>wellness and fitness needs.</a:t>
              </a:r>
            </a:p>
            <a:p>
              <a:endParaRPr lang="en-US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5DABFA-38DB-44E9-8F9D-1A794AC3988C}"/>
                </a:ext>
              </a:extLst>
            </p:cNvPr>
            <p:cNvSpPr/>
            <p:nvPr/>
          </p:nvSpPr>
          <p:spPr>
            <a:xfrm>
              <a:off x="3125028" y="1702216"/>
              <a:ext cx="1369943" cy="1427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Store with solid fill">
            <a:extLst>
              <a:ext uri="{FF2B5EF4-FFF2-40B4-BE49-F238E27FC236}">
                <a16:creationId xmlns:a16="http://schemas.microsoft.com/office/drawing/2014/main" id="{B76FB3BE-51DE-4128-89CB-66FE6010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8753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4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Brief overview of approach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Two-layer stacking model based on ML regressors on engineered features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B034F6-91E5-49A0-8221-E74C6C9080A9}"/>
              </a:ext>
            </a:extLst>
          </p:cNvPr>
          <p:cNvSpPr txBox="1"/>
          <p:nvPr/>
        </p:nvSpPr>
        <p:spPr>
          <a:xfrm>
            <a:off x="1934816" y="1832035"/>
            <a:ext cx="8322368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Our modelling approach is to build a  regression model rather to estimate the store value whether it is future, current or past with respect to the given data instead of simply building a forecast model at each store level to forecast the future sales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Nova" panose="020B0504020202020204" pitchFamily="34" charset="0"/>
              </a:rPr>
              <a:t>The advantage of our approach is that it restricts the complexity and number of models require to model Sales at a store level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Also given the additional information available like discount and holiday </a:t>
            </a:r>
            <a:r>
              <a:rPr lang="en-US" dirty="0" err="1">
                <a:solidFill>
                  <a:schemeClr val="tx1"/>
                </a:solidFill>
                <a:latin typeface="Arial Nova" panose="020B0504020202020204" pitchFamily="34" charset="0"/>
              </a:rPr>
              <a:t>etc</a:t>
            </a: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, this approach helps us to account these effects as well unlike the classic time series/statistical models which needs explicit modeling based on exogenous variables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</a:rPr>
              <a:t>We have built a two layer stacking model with LR, RF, XGB, GB, BAG regressors in the first level with a Elastic net in second level using engineered features to account seasonality present in the dataset </a:t>
            </a:r>
          </a:p>
        </p:txBody>
      </p:sp>
    </p:spTree>
    <p:extLst>
      <p:ext uri="{BB962C8B-B14F-4D97-AF65-F5344CB8AC3E}">
        <p14:creationId xmlns:p14="http://schemas.microsoft.com/office/powerpoint/2010/main" val="298130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Pre-processing/EDA/Feature Engineering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Standard data checks on train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6573D-EFF1-4950-BA92-CEC3626B1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45954"/>
              </p:ext>
            </p:extLst>
          </p:nvPr>
        </p:nvGraphicFramePr>
        <p:xfrm>
          <a:off x="1497776" y="1798980"/>
          <a:ext cx="9196448" cy="4384756"/>
        </p:xfrm>
        <a:graphic>
          <a:graphicData uri="http://schemas.openxmlformats.org/drawingml/2006/table">
            <a:tbl>
              <a:tblPr/>
              <a:tblGrid>
                <a:gridCol w="806264">
                  <a:extLst>
                    <a:ext uri="{9D8B030D-6E8A-4147-A177-3AD203B41FA5}">
                      <a16:colId xmlns:a16="http://schemas.microsoft.com/office/drawing/2014/main" val="4266936594"/>
                    </a:ext>
                  </a:extLst>
                </a:gridCol>
                <a:gridCol w="2448756">
                  <a:extLst>
                    <a:ext uri="{9D8B030D-6E8A-4147-A177-3AD203B41FA5}">
                      <a16:colId xmlns:a16="http://schemas.microsoft.com/office/drawing/2014/main" val="1656760199"/>
                    </a:ext>
                  </a:extLst>
                </a:gridCol>
                <a:gridCol w="3132103">
                  <a:extLst>
                    <a:ext uri="{9D8B030D-6E8A-4147-A177-3AD203B41FA5}">
                      <a16:colId xmlns:a16="http://schemas.microsoft.com/office/drawing/2014/main" val="2318234215"/>
                    </a:ext>
                  </a:extLst>
                </a:gridCol>
                <a:gridCol w="2809325">
                  <a:extLst>
                    <a:ext uri="{9D8B030D-6E8A-4147-A177-3AD203B41FA5}">
                      <a16:colId xmlns:a16="http://schemas.microsoft.com/office/drawing/2014/main" val="982560214"/>
                    </a:ext>
                  </a:extLst>
                </a:gridCol>
              </a:tblGrid>
              <a:tr h="18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Arial Nova" panose="020B0504020202020204" pitchFamily="34" charset="0"/>
                        </a:rPr>
                        <a:t>Sl.No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Arial Nova" panose="020B0504020202020204" pitchFamily="34" charset="0"/>
                        </a:rPr>
                        <a:t>Check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Arial Nova" panose="020B0504020202020204" pitchFamily="34" charset="0"/>
                        </a:rPr>
                        <a:t>Presence in Data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Arial Nova" panose="020B0504020202020204" pitchFamily="34" charset="0"/>
                        </a:rPr>
                        <a:t>Approach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557588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Incorrect rows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15828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2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Summary rows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802370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3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Dulicate/Extra/Unnecessary rows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622568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4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Missing Column Names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#Orders not present in Test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Excluded from modelling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295886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5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Inconsistent column names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68755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6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Unnecessary columns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Row ID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Excluded from modelling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44847"/>
                  </a:ext>
                </a:extLst>
              </a:tr>
              <a:tr h="369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7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Columns containing Multiple data values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The data is a collection of time series data of 365 stores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576566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8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 Unique Identifier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249535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9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Misaligned columns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49952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10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Disguised Missing values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177885"/>
                  </a:ext>
                </a:extLst>
              </a:tr>
              <a:tr h="369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11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Significant number of Missing values in a row/column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184916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12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Non-standard units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 mention of currency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Ignored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720915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13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Abnormally high and low values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81173"/>
                  </a:ext>
                </a:extLst>
              </a:tr>
              <a:tr h="188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14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 standards in text variables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None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839149"/>
                  </a:ext>
                </a:extLst>
              </a:tr>
              <a:tr h="369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15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Incorrect data types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Store id is given as an integer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Treated it as a categorical variable and relevant encoding performed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068267"/>
                  </a:ext>
                </a:extLst>
              </a:tr>
              <a:tr h="218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16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Correct values beyond range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Sales and orders are non-negative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638966"/>
                  </a:ext>
                </a:extLst>
              </a:tr>
              <a:tr h="5512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17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Validate internal rules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Sales is zero when orders is zero and vice versa/ Each store has exactly 517 observation of time series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</a:p>
                  </a:txBody>
                  <a:tcPr marL="8430" marR="8430" marT="8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2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Pre-processing/EDA/Feature Engineering (</a:t>
            </a:r>
            <a:r>
              <a:rPr lang="en-US" sz="3200" dirty="0" err="1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contd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Sales is a highly seasonable variable – Discount and Holiday has a great effect on it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24E9D4-4C4E-40F0-8124-E4096FAE2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14" y="1757658"/>
            <a:ext cx="8186972" cy="447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3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Pre-processing/EDA/Feature Engineering (</a:t>
            </a:r>
            <a:r>
              <a:rPr lang="en-US" sz="3200" dirty="0" err="1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contd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AE261F-E273-4E82-8FD8-F246BB65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16" y="2115389"/>
            <a:ext cx="9393382" cy="361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7A4947-97CD-48C1-B8F2-1E6555C4B017}"/>
              </a:ext>
            </a:extLst>
          </p:cNvPr>
          <p:cNvSpPr txBox="1">
            <a:spLocks/>
          </p:cNvSpPr>
          <p:nvPr/>
        </p:nvSpPr>
        <p:spPr>
          <a:xfrm>
            <a:off x="944217" y="952997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L2 location and S3 store type generate higher sales on an average</a:t>
            </a:r>
          </a:p>
        </p:txBody>
      </p:sp>
    </p:spTree>
    <p:extLst>
      <p:ext uri="{BB962C8B-B14F-4D97-AF65-F5344CB8AC3E}">
        <p14:creationId xmlns:p14="http://schemas.microsoft.com/office/powerpoint/2010/main" val="343724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38A-413A-4033-B911-6E144B4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695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Pre-processing/EDA/Feature Engineering (</a:t>
            </a:r>
            <a:r>
              <a:rPr lang="en-US" sz="3200" dirty="0" err="1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contd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7CFA-8CC6-45CD-BAAF-00F8658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9210-D63B-493D-B066-4BC9E50521A1}" type="datetime4">
              <a:rPr lang="en-US" smtClean="0"/>
              <a:t>September 19,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6EAD-CE4E-4A2A-A54E-1FBB5005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6D03-722F-4A45-B669-0564A546FFA4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CF59C-D16F-44C7-A710-26DBCAAE5BEF}"/>
              </a:ext>
            </a:extLst>
          </p:cNvPr>
          <p:cNvSpPr txBox="1">
            <a:spLocks/>
          </p:cNvSpPr>
          <p:nvPr/>
        </p:nvSpPr>
        <p:spPr>
          <a:xfrm>
            <a:off x="838200" y="947186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4809C-279E-4B8B-98F8-3EE79BC67514}"/>
              </a:ext>
            </a:extLst>
          </p:cNvPr>
          <p:cNvCxnSpPr/>
          <p:nvPr/>
        </p:nvCxnSpPr>
        <p:spPr>
          <a:xfrm>
            <a:off x="944217" y="162898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557A4947-97CD-48C1-B8F2-1E6555C4B017}"/>
              </a:ext>
            </a:extLst>
          </p:cNvPr>
          <p:cNvSpPr txBox="1">
            <a:spLocks/>
          </p:cNvSpPr>
          <p:nvPr/>
        </p:nvSpPr>
        <p:spPr>
          <a:xfrm>
            <a:off x="944217" y="952997"/>
            <a:ext cx="10515600" cy="69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Engineering various features from the Date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4E6A3-79EC-48C8-976D-2C13B9C5486F}"/>
              </a:ext>
            </a:extLst>
          </p:cNvPr>
          <p:cNvSpPr txBox="1"/>
          <p:nvPr/>
        </p:nvSpPr>
        <p:spPr>
          <a:xfrm>
            <a:off x="930965" y="1987826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Extracted following variables from Date column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Month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Day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Day of year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Week of year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Day of week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Is month start/end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Is quarter start/end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Transformed seasonable variables Month and Day with sine and cosine transformations to have a period of 12 and 7 respectively.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Target encoding for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store_id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variable based on median of sales.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Transformed Sales column based on Yeo-Johnson transformer to convert into a variable that follow normal distribution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2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798</Words>
  <Application>Microsoft Office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Nova</vt:lpstr>
      <vt:lpstr>Calibri</vt:lpstr>
      <vt:lpstr>Calibri Light</vt:lpstr>
      <vt:lpstr>Helvetica Neue</vt:lpstr>
      <vt:lpstr>Wingdings</vt:lpstr>
      <vt:lpstr>Office Theme</vt:lpstr>
      <vt:lpstr>PowerPoint Presentation</vt:lpstr>
      <vt:lpstr>Contents</vt:lpstr>
      <vt:lpstr>Objective</vt:lpstr>
      <vt:lpstr>Background</vt:lpstr>
      <vt:lpstr>Brief overview of approach </vt:lpstr>
      <vt:lpstr>Pre-processing/EDA/Feature Engineering</vt:lpstr>
      <vt:lpstr>Pre-processing/EDA/Feature Engineering (contd)</vt:lpstr>
      <vt:lpstr>Pre-processing/EDA/Feature Engineering (contd)</vt:lpstr>
      <vt:lpstr>Pre-processing/EDA/Feature Engineering (contd)</vt:lpstr>
      <vt:lpstr>Final Model </vt:lpstr>
      <vt:lpstr>Final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 dirisanam</dc:creator>
  <cp:lastModifiedBy>ramya dirisanam</cp:lastModifiedBy>
  <cp:revision>132</cp:revision>
  <dcterms:created xsi:type="dcterms:W3CDTF">2021-04-02T08:26:06Z</dcterms:created>
  <dcterms:modified xsi:type="dcterms:W3CDTF">2021-09-19T18:11:48Z</dcterms:modified>
</cp:coreProperties>
</file>