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RAMYA. G</a:t>
            </a:r>
          </a:p>
          <a:p>
            <a:r>
              <a:rPr lang="en-US" sz="2400" dirty="0"/>
              <a:t>REGISTER NO: 312216012</a:t>
            </a:r>
          </a:p>
          <a:p>
            <a:r>
              <a:rPr lang="en-US" sz="2400" dirty="0"/>
              <a:t>DEPARTMENT: B. COM GEN</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4614C56-6345-353B-AA3B-7DA95ADBF7AC}"/>
              </a:ext>
            </a:extLst>
          </p:cNvPr>
          <p:cNvSpPr txBox="1"/>
          <p:nvPr/>
        </p:nvSpPr>
        <p:spPr>
          <a:xfrm>
            <a:off x="707118" y="1582340"/>
            <a:ext cx="7413625" cy="4893647"/>
          </a:xfrm>
          <a:prstGeom prst="rect">
            <a:avLst/>
          </a:prstGeom>
          <a:noFill/>
        </p:spPr>
        <p:txBody>
          <a:bodyPr wrap="square" rtlCol="0">
            <a:spAutoFit/>
          </a:bodyPr>
          <a:lstStyle/>
          <a:p>
            <a:r>
              <a:rPr lang="en-IN" sz="2400" dirty="0">
                <a:solidFill>
                  <a:srgbClr val="FF0000"/>
                </a:solidFill>
              </a:rPr>
              <a:t>1. Data Collection:</a:t>
            </a:r>
          </a:p>
          <a:p>
            <a:r>
              <a:rPr lang="en-IN" sz="2400" dirty="0"/>
              <a:t>Data sourced from </a:t>
            </a:r>
            <a:r>
              <a:rPr lang="en-IN" sz="2400" dirty="0" err="1"/>
              <a:t>Edunet</a:t>
            </a:r>
            <a:r>
              <a:rPr lang="en-IN" sz="2400" dirty="0"/>
              <a:t> dashboard.</a:t>
            </a:r>
          </a:p>
          <a:p>
            <a:r>
              <a:rPr lang="en-IN" sz="2400" dirty="0">
                <a:solidFill>
                  <a:srgbClr val="FF0000"/>
                </a:solidFill>
              </a:rPr>
              <a:t>2. Feature Collection:</a:t>
            </a:r>
          </a:p>
          <a:p>
            <a:r>
              <a:rPr lang="en-IN" sz="2400" dirty="0"/>
              <a:t>The listed 10 features selected for analysis.</a:t>
            </a:r>
          </a:p>
          <a:p>
            <a:r>
              <a:rPr lang="en-IN" sz="2400" dirty="0">
                <a:solidFill>
                  <a:srgbClr val="FF0000"/>
                </a:solidFill>
              </a:rPr>
              <a:t>3. Data Cleaning:</a:t>
            </a:r>
          </a:p>
          <a:p>
            <a:r>
              <a:rPr lang="en-IN" sz="2400" dirty="0"/>
              <a:t>Handling missing values.</a:t>
            </a:r>
          </a:p>
          <a:p>
            <a:r>
              <a:rPr lang="en-IN" sz="2400" dirty="0">
                <a:solidFill>
                  <a:srgbClr val="FF0000"/>
                </a:solidFill>
              </a:rPr>
              <a:t>4. Calculation of Performance Level:</a:t>
            </a:r>
          </a:p>
          <a:p>
            <a:r>
              <a:rPr lang="en-IN" sz="2400" dirty="0"/>
              <a:t>Using employee </a:t>
            </a:r>
            <a:r>
              <a:rPr lang="en-IN" sz="2400" dirty="0" err="1"/>
              <a:t>raing</a:t>
            </a:r>
            <a:r>
              <a:rPr lang="en-IN" sz="2400" dirty="0"/>
              <a:t> t o determine</a:t>
            </a:r>
          </a:p>
          <a:p>
            <a:r>
              <a:rPr lang="en-IN" sz="2400" dirty="0"/>
              <a:t>performance.</a:t>
            </a:r>
          </a:p>
          <a:p>
            <a:r>
              <a:rPr lang="en-IN" sz="2400" dirty="0">
                <a:solidFill>
                  <a:srgbClr val="FF0000"/>
                </a:solidFill>
              </a:rPr>
              <a:t>5. Summary of Pivot Level:</a:t>
            </a:r>
          </a:p>
          <a:p>
            <a:r>
              <a:rPr lang="en-IN" sz="2400" dirty="0"/>
              <a:t>Organizing data using pivot tables.</a:t>
            </a:r>
          </a:p>
          <a:p>
            <a:r>
              <a:rPr lang="en-IN" sz="2400" dirty="0">
                <a:solidFill>
                  <a:srgbClr val="FF0000"/>
                </a:solidFill>
              </a:rPr>
              <a:t>6. Visualization:</a:t>
            </a:r>
          </a:p>
          <a:p>
            <a:r>
              <a:rPr lang="en-IN" sz="2400" dirty="0"/>
              <a:t>Graphical representation using pivot tables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534AC23-65A6-6569-43F0-91182687943D}"/>
              </a:ext>
            </a:extLst>
          </p:cNvPr>
          <p:cNvSpPr txBox="1"/>
          <p:nvPr/>
        </p:nvSpPr>
        <p:spPr>
          <a:xfrm>
            <a:off x="609600" y="2019300"/>
            <a:ext cx="8458200" cy="369332"/>
          </a:xfrm>
          <a:prstGeom prst="rect">
            <a:avLst/>
          </a:prstGeom>
          <a:noFill/>
        </p:spPr>
        <p:txBody>
          <a:bodyPr wrap="square" rtlCol="0">
            <a:spAutoFit/>
          </a:bodyPr>
          <a:lstStyle/>
          <a:p>
            <a:r>
              <a:rPr lang="en-US" dirty="0"/>
              <a:t>=IF(AND(Z8&gt;=5),"VERY HIGH",IF(AND(Z8&gt;=4),"HIGH",IF(AND(Z8&gt;=3),"MED","LOW")))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7FD2EC-4B23-0371-C33B-E843E3CF3032}"/>
              </a:ext>
            </a:extLst>
          </p:cNvPr>
          <p:cNvSpPr txBox="1"/>
          <p:nvPr/>
        </p:nvSpPr>
        <p:spPr>
          <a:xfrm>
            <a:off x="755332" y="1447800"/>
            <a:ext cx="8160068" cy="3539430"/>
          </a:xfrm>
          <a:prstGeom prst="rect">
            <a:avLst/>
          </a:prstGeom>
          <a:noFill/>
        </p:spPr>
        <p:txBody>
          <a:bodyPr wrap="square">
            <a:spAutoFit/>
          </a:bodyPr>
          <a:lstStyle/>
          <a:p>
            <a:r>
              <a:rPr lang="en-US" sz="2800" dirty="0">
                <a:solidFill>
                  <a:srgbClr val="FF0000"/>
                </a:solidFill>
              </a:rPr>
              <a:t>The employee data analysis conducted using Excel has</a:t>
            </a:r>
          </a:p>
          <a:p>
            <a:r>
              <a:rPr lang="en-US" sz="2800" dirty="0">
                <a:solidFill>
                  <a:srgbClr val="FF0000"/>
                </a:solidFill>
              </a:rPr>
              <a:t>provided valuable insights into workforce performance</a:t>
            </a:r>
          </a:p>
          <a:p>
            <a:r>
              <a:rPr lang="en-US" sz="2800" dirty="0">
                <a:solidFill>
                  <a:srgbClr val="FF0000"/>
                </a:solidFill>
              </a:rPr>
              <a:t>and trends within the organization. By systematically</a:t>
            </a:r>
          </a:p>
          <a:p>
            <a:r>
              <a:rPr lang="en-US" sz="2800" dirty="0">
                <a:solidFill>
                  <a:srgbClr val="FF0000"/>
                </a:solidFill>
              </a:rPr>
              <a:t>collecting, cleaning, and analyzing key employee data,</a:t>
            </a:r>
          </a:p>
          <a:p>
            <a:r>
              <a:rPr lang="en-US" sz="2800" dirty="0">
                <a:solidFill>
                  <a:srgbClr val="FF0000"/>
                </a:solidFill>
              </a:rPr>
              <a:t>we have been able to:</a:t>
            </a:r>
          </a:p>
          <a:p>
            <a:r>
              <a:rPr lang="en-US" sz="2800" dirty="0">
                <a:solidFill>
                  <a:srgbClr val="FF0000"/>
                </a:solidFill>
              </a:rPr>
              <a:t>1. Identify Performance Trends</a:t>
            </a:r>
          </a:p>
          <a:p>
            <a:r>
              <a:rPr lang="en-US" sz="2800" dirty="0">
                <a:solidFill>
                  <a:srgbClr val="FF0000"/>
                </a:solidFill>
              </a:rPr>
              <a:t>2. Highlight Key Metrics</a:t>
            </a:r>
          </a:p>
          <a:p>
            <a:r>
              <a:rPr lang="en-US" sz="2800" dirty="0">
                <a:solidFill>
                  <a:srgbClr val="FF0000"/>
                </a:solidFill>
              </a:rPr>
              <a:t>3. Utilize Advanced Excel Tools</a:t>
            </a:r>
            <a:endParaRPr lang="en-IN" sz="2800" dirty="0">
              <a:solidFill>
                <a:srgbClr val="FF0000"/>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A8FBF3A-283D-26D7-1B8E-D280D7F3F9FA}"/>
              </a:ext>
            </a:extLst>
          </p:cNvPr>
          <p:cNvSpPr txBox="1"/>
          <p:nvPr/>
        </p:nvSpPr>
        <p:spPr>
          <a:xfrm>
            <a:off x="959962" y="1607922"/>
            <a:ext cx="6481128" cy="4832092"/>
          </a:xfrm>
          <a:prstGeom prst="rect">
            <a:avLst/>
          </a:prstGeom>
          <a:noFill/>
        </p:spPr>
        <p:txBody>
          <a:bodyPr wrap="square" rtlCol="0">
            <a:spAutoFit/>
          </a:bodyPr>
          <a:lstStyle/>
          <a:p>
            <a:r>
              <a:rPr lang="en-US" sz="2800" dirty="0">
                <a:solidFill>
                  <a:srgbClr val="FF0000"/>
                </a:solidFill>
              </a:rPr>
              <a:t>In today ' s competitive business environment, organizations are constantly striving to maximize productivity and improve employee performance. To achieve this, it is crucial for managers and </a:t>
            </a:r>
            <a:r>
              <a:rPr lang="en-US" sz="2800" dirty="0" err="1">
                <a:solidFill>
                  <a:srgbClr val="FF0000"/>
                </a:solidFill>
              </a:rPr>
              <a:t>hr</a:t>
            </a:r>
            <a:r>
              <a:rPr lang="en-US" sz="2800" dirty="0">
                <a:solidFill>
                  <a:srgbClr val="FF0000"/>
                </a:solidFill>
              </a:rPr>
              <a:t> departments to have a clear understanding of the performance metrics of their employees. However, managing and analyzing large amounts of performance data can be challenging without the right tools</a:t>
            </a:r>
            <a:endParaRPr lang="en-IN" sz="28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A22155D-D4A0-C1D3-212F-A076E8AA0927}"/>
              </a:ext>
            </a:extLst>
          </p:cNvPr>
          <p:cNvSpPr txBox="1"/>
          <p:nvPr/>
        </p:nvSpPr>
        <p:spPr>
          <a:xfrm>
            <a:off x="990600" y="2133600"/>
            <a:ext cx="5705475" cy="3785652"/>
          </a:xfrm>
          <a:prstGeom prst="rect">
            <a:avLst/>
          </a:prstGeom>
          <a:noFill/>
        </p:spPr>
        <p:txBody>
          <a:bodyPr wrap="square" rtlCol="0">
            <a:spAutoFit/>
          </a:bodyPr>
          <a:lstStyle/>
          <a:p>
            <a:r>
              <a:rPr lang="en-US" sz="2000" dirty="0">
                <a:solidFill>
                  <a:srgbClr val="FF0000"/>
                </a:solidFill>
              </a:rPr>
              <a:t>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880F1C-77C4-D6C5-5B81-368453558855}"/>
              </a:ext>
            </a:extLst>
          </p:cNvPr>
          <p:cNvSpPr txBox="1"/>
          <p:nvPr/>
        </p:nvSpPr>
        <p:spPr>
          <a:xfrm>
            <a:off x="914400" y="1775139"/>
            <a:ext cx="6482907" cy="4031873"/>
          </a:xfrm>
          <a:prstGeom prst="rect">
            <a:avLst/>
          </a:prstGeom>
          <a:noFill/>
        </p:spPr>
        <p:txBody>
          <a:bodyPr wrap="square" rtlCol="0">
            <a:spAutoFit/>
          </a:bodyPr>
          <a:lstStyle/>
          <a:p>
            <a:r>
              <a:rPr lang="en-US" sz="3200" dirty="0">
                <a:solidFill>
                  <a:srgbClr val="FF0000"/>
                </a:solidFill>
              </a:rPr>
              <a:t>1. Human Resources (HR) Departments</a:t>
            </a:r>
          </a:p>
          <a:p>
            <a:r>
              <a:rPr lang="en-US" sz="3200" dirty="0">
                <a:solidFill>
                  <a:srgbClr val="FF0000"/>
                </a:solidFill>
              </a:rPr>
              <a:t>2. Managers and Supervisors</a:t>
            </a:r>
          </a:p>
          <a:p>
            <a:r>
              <a:rPr lang="en-US" sz="3200" dirty="0">
                <a:solidFill>
                  <a:srgbClr val="FF0000"/>
                </a:solidFill>
              </a:rPr>
              <a:t>3. Executives and Senior Management</a:t>
            </a:r>
          </a:p>
          <a:p>
            <a:r>
              <a:rPr lang="en-US" sz="3200" dirty="0">
                <a:solidFill>
                  <a:srgbClr val="FF0000"/>
                </a:solidFill>
              </a:rPr>
              <a:t>4. Employees</a:t>
            </a:r>
          </a:p>
          <a:p>
            <a:r>
              <a:rPr lang="en-US" sz="3200" dirty="0">
                <a:solidFill>
                  <a:srgbClr val="FF0000"/>
                </a:solidFill>
              </a:rPr>
              <a:t>5. Training and Development Teams</a:t>
            </a:r>
          </a:p>
          <a:p>
            <a:r>
              <a:rPr lang="en-US" sz="3200" dirty="0">
                <a:solidFill>
                  <a:srgbClr val="FF0000"/>
                </a:solidFill>
              </a:rPr>
              <a:t>6. Compensation and Benefits Teams</a:t>
            </a:r>
          </a:p>
          <a:p>
            <a:r>
              <a:rPr lang="en-US" sz="3200" dirty="0">
                <a:solidFill>
                  <a:srgbClr val="FF0000"/>
                </a:solidFill>
              </a:rPr>
              <a:t>7. Consultants and Analysts</a:t>
            </a:r>
            <a:endParaRPr lang="en-IN" sz="32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5464923-B072-1011-E685-5F633AD20729}"/>
              </a:ext>
            </a:extLst>
          </p:cNvPr>
          <p:cNvSpPr txBox="1"/>
          <p:nvPr/>
        </p:nvSpPr>
        <p:spPr>
          <a:xfrm>
            <a:off x="3467100" y="1695450"/>
            <a:ext cx="5753100" cy="1015663"/>
          </a:xfrm>
          <a:prstGeom prst="rect">
            <a:avLst/>
          </a:prstGeom>
          <a:noFill/>
        </p:spPr>
        <p:txBody>
          <a:bodyPr wrap="square" rtlCol="0">
            <a:spAutoFit/>
          </a:bodyPr>
          <a:lstStyle/>
          <a:p>
            <a:r>
              <a:rPr lang="en-US" sz="2000" dirty="0">
                <a:solidFill>
                  <a:srgbClr val="FF0000"/>
                </a:solidFill>
              </a:rPr>
              <a:t>Your solution leverages excel to provide a comprehensive, user-friendly, and cost-effective approach to employee performance analysis</a:t>
            </a:r>
            <a:endParaRPr lang="en-IN" sz="2000" dirty="0">
              <a:solidFill>
                <a:srgbClr val="FF0000"/>
              </a:solidFill>
            </a:endParaRPr>
          </a:p>
        </p:txBody>
      </p:sp>
      <p:sp>
        <p:nvSpPr>
          <p:cNvPr id="10" name="TextBox 9">
            <a:extLst>
              <a:ext uri="{FF2B5EF4-FFF2-40B4-BE49-F238E27FC236}">
                <a16:creationId xmlns:a16="http://schemas.microsoft.com/office/drawing/2014/main" id="{7D84AF6E-9A94-0ADF-FB57-D0942AC1403B}"/>
              </a:ext>
            </a:extLst>
          </p:cNvPr>
          <p:cNvSpPr txBox="1"/>
          <p:nvPr/>
        </p:nvSpPr>
        <p:spPr>
          <a:xfrm>
            <a:off x="3429000" y="3429000"/>
            <a:ext cx="4343400" cy="2677656"/>
          </a:xfrm>
          <a:prstGeom prst="rect">
            <a:avLst/>
          </a:prstGeom>
          <a:noFill/>
        </p:spPr>
        <p:txBody>
          <a:bodyPr wrap="square" rtlCol="0">
            <a:spAutoFit/>
          </a:bodyPr>
          <a:lstStyle/>
          <a:p>
            <a:r>
              <a:rPr lang="en-US" sz="2800" dirty="0">
                <a:solidFill>
                  <a:srgbClr val="FF0000"/>
                </a:solidFill>
              </a:rPr>
              <a:t>Value Proposition:</a:t>
            </a:r>
          </a:p>
          <a:p>
            <a:r>
              <a:rPr lang="en-US" sz="2800" dirty="0">
                <a:solidFill>
                  <a:srgbClr val="FF0000"/>
                </a:solidFill>
              </a:rPr>
              <a:t>1. Cost-Effectiveness</a:t>
            </a:r>
          </a:p>
          <a:p>
            <a:r>
              <a:rPr lang="en-US" sz="2800" dirty="0">
                <a:solidFill>
                  <a:srgbClr val="FF0000"/>
                </a:solidFill>
              </a:rPr>
              <a:t>2. Ease of Use</a:t>
            </a:r>
          </a:p>
          <a:p>
            <a:r>
              <a:rPr lang="en-US" sz="2800" dirty="0">
                <a:solidFill>
                  <a:srgbClr val="FF0000"/>
                </a:solidFill>
              </a:rPr>
              <a:t>3. Data Management</a:t>
            </a:r>
          </a:p>
          <a:p>
            <a:r>
              <a:rPr lang="en-US" sz="2800" dirty="0">
                <a:solidFill>
                  <a:srgbClr val="FF0000"/>
                </a:solidFill>
              </a:rPr>
              <a:t>4. Customizable Analysis</a:t>
            </a:r>
          </a:p>
          <a:p>
            <a:r>
              <a:rPr lang="en-US" sz="2800" dirty="0">
                <a:solidFill>
                  <a:srgbClr val="FF0000"/>
                </a:solidFill>
              </a:rPr>
              <a:t>5. Real-Time Analysis</a:t>
            </a:r>
            <a:endParaRPr lang="en-IN" sz="28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FC73D2B3-D489-A1AB-7C1C-3FADC0ADC90B}"/>
              </a:ext>
            </a:extLst>
          </p:cNvPr>
          <p:cNvSpPr txBox="1"/>
          <p:nvPr/>
        </p:nvSpPr>
        <p:spPr>
          <a:xfrm>
            <a:off x="990600" y="1859339"/>
            <a:ext cx="6636068" cy="4154984"/>
          </a:xfrm>
          <a:prstGeom prst="rect">
            <a:avLst/>
          </a:prstGeom>
          <a:noFill/>
        </p:spPr>
        <p:txBody>
          <a:bodyPr wrap="square" rtlCol="0">
            <a:spAutoFit/>
          </a:bodyPr>
          <a:lstStyle/>
          <a:p>
            <a:r>
              <a:rPr lang="en-US" sz="2400" dirty="0">
                <a:solidFill>
                  <a:srgbClr val="FF0000"/>
                </a:solidFill>
              </a:rPr>
              <a:t>Listed Features:</a:t>
            </a:r>
          </a:p>
          <a:p>
            <a:r>
              <a:rPr lang="en-US" sz="2400" dirty="0">
                <a:solidFill>
                  <a:srgbClr val="FF0000"/>
                </a:solidFill>
              </a:rPr>
              <a:t>1. Employee ID</a:t>
            </a:r>
          </a:p>
          <a:p>
            <a:r>
              <a:rPr lang="en-US" sz="2400" dirty="0">
                <a:solidFill>
                  <a:srgbClr val="FF0000"/>
                </a:solidFill>
              </a:rPr>
              <a:t>2. First name</a:t>
            </a:r>
          </a:p>
          <a:p>
            <a:r>
              <a:rPr lang="en-US" sz="2400" dirty="0">
                <a:solidFill>
                  <a:srgbClr val="FF0000"/>
                </a:solidFill>
              </a:rPr>
              <a:t>3. Last name</a:t>
            </a:r>
          </a:p>
          <a:p>
            <a:r>
              <a:rPr lang="en-US" sz="2400" dirty="0">
                <a:solidFill>
                  <a:srgbClr val="FF0000"/>
                </a:solidFill>
              </a:rPr>
              <a:t>4. Business unit</a:t>
            </a:r>
          </a:p>
          <a:p>
            <a:r>
              <a:rPr lang="en-US" sz="2400" dirty="0">
                <a:solidFill>
                  <a:srgbClr val="FF0000"/>
                </a:solidFill>
              </a:rPr>
              <a:t>5. Employee Type</a:t>
            </a:r>
          </a:p>
          <a:p>
            <a:r>
              <a:rPr lang="en-US" sz="2400" dirty="0">
                <a:solidFill>
                  <a:srgbClr val="FF0000"/>
                </a:solidFill>
              </a:rPr>
              <a:t>6. Employee Status</a:t>
            </a:r>
          </a:p>
          <a:p>
            <a:r>
              <a:rPr lang="en-US" sz="2400" dirty="0">
                <a:solidFill>
                  <a:srgbClr val="FF0000"/>
                </a:solidFill>
              </a:rPr>
              <a:t>7. Employee classification type</a:t>
            </a:r>
          </a:p>
          <a:p>
            <a:r>
              <a:rPr lang="en-US" sz="2400" dirty="0">
                <a:solidFill>
                  <a:srgbClr val="FF0000"/>
                </a:solidFill>
              </a:rPr>
              <a:t>8. Gender Code</a:t>
            </a:r>
          </a:p>
          <a:p>
            <a:r>
              <a:rPr lang="en-US" sz="2400" dirty="0">
                <a:solidFill>
                  <a:srgbClr val="FF0000"/>
                </a:solidFill>
              </a:rPr>
              <a:t>9. Performance Score</a:t>
            </a:r>
          </a:p>
          <a:p>
            <a:r>
              <a:rPr lang="en-US" sz="2400" dirty="0">
                <a:solidFill>
                  <a:srgbClr val="FF0000"/>
                </a:solidFill>
              </a:rPr>
              <a:t>10. Current employee rating</a:t>
            </a:r>
            <a:endParaRPr lang="en-IN" sz="2400" dirty="0">
              <a:solidFill>
                <a:srgbClr val="FF0000"/>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7FFDAAB-6D19-8E5B-35AD-1564A11D83F5}"/>
              </a:ext>
            </a:extLst>
          </p:cNvPr>
          <p:cNvSpPr txBox="1"/>
          <p:nvPr/>
        </p:nvSpPr>
        <p:spPr>
          <a:xfrm>
            <a:off x="2533650" y="2354703"/>
            <a:ext cx="5848350" cy="3785652"/>
          </a:xfrm>
          <a:prstGeom prst="rect">
            <a:avLst/>
          </a:prstGeom>
          <a:noFill/>
        </p:spPr>
        <p:txBody>
          <a:bodyPr wrap="square" rtlCol="0">
            <a:spAutoFit/>
          </a:bodyPr>
          <a:lstStyle/>
          <a:p>
            <a:r>
              <a:rPr lang="en-US" sz="2400" dirty="0">
                <a:solidFill>
                  <a:srgbClr val="FF0000"/>
                </a:solidFill>
              </a:rPr>
              <a:t>1. Interactive Dashboards</a:t>
            </a:r>
          </a:p>
          <a:p>
            <a:r>
              <a:rPr lang="en-US" sz="2400" dirty="0">
                <a:solidFill>
                  <a:srgbClr val="FF0000"/>
                </a:solidFill>
              </a:rPr>
              <a:t>2. Data Visualization</a:t>
            </a:r>
          </a:p>
          <a:p>
            <a:r>
              <a:rPr lang="en-US" sz="2400" dirty="0">
                <a:solidFill>
                  <a:srgbClr val="FF0000"/>
                </a:solidFill>
              </a:rPr>
              <a:t>3. Automated Reporting</a:t>
            </a:r>
          </a:p>
          <a:p>
            <a:r>
              <a:rPr lang="en-US" sz="2400" dirty="0">
                <a:solidFill>
                  <a:srgbClr val="FF0000"/>
                </a:solidFill>
              </a:rPr>
              <a:t>4. Predictive Analysis</a:t>
            </a:r>
          </a:p>
          <a:p>
            <a:r>
              <a:rPr lang="en-US" sz="2400" dirty="0">
                <a:solidFill>
                  <a:srgbClr val="FF0000"/>
                </a:solidFill>
              </a:rPr>
              <a:t>5. Scorecards and Balanced Scorecards</a:t>
            </a:r>
          </a:p>
          <a:p>
            <a:r>
              <a:rPr lang="en-US" sz="2400" dirty="0">
                <a:solidFill>
                  <a:srgbClr val="FF0000"/>
                </a:solidFill>
              </a:rPr>
              <a:t>6. Employee Ranking and Comparison</a:t>
            </a:r>
          </a:p>
          <a:p>
            <a:r>
              <a:rPr lang="en-US" sz="2400" dirty="0">
                <a:solidFill>
                  <a:srgbClr val="FF0000"/>
                </a:solidFill>
              </a:rPr>
              <a:t>7. Training and Development Analysis</a:t>
            </a:r>
          </a:p>
          <a:p>
            <a:r>
              <a:rPr lang="en-US" sz="2400" dirty="0">
                <a:solidFill>
                  <a:srgbClr val="FF0000"/>
                </a:solidFill>
              </a:rPr>
              <a:t>8. Employee Feedback and Sentiment </a:t>
            </a:r>
            <a:r>
              <a:rPr lang="en-US" sz="2400" dirty="0" err="1">
                <a:solidFill>
                  <a:srgbClr val="FF0000"/>
                </a:solidFill>
              </a:rPr>
              <a:t>Anlysis</a:t>
            </a:r>
            <a:endParaRPr lang="en-US" sz="2400" dirty="0">
              <a:solidFill>
                <a:srgbClr val="FF0000"/>
              </a:solidFill>
            </a:endParaRPr>
          </a:p>
          <a:p>
            <a:r>
              <a:rPr lang="en-US" sz="2400" dirty="0">
                <a:solidFill>
                  <a:srgbClr val="FF0000"/>
                </a:solidFill>
              </a:rPr>
              <a:t>9. KPI Tracking with Alerts</a:t>
            </a:r>
          </a:p>
          <a:p>
            <a:r>
              <a:rPr lang="en-US" sz="2400" dirty="0">
                <a:solidFill>
                  <a:srgbClr val="FF0000"/>
                </a:solidFill>
              </a:rPr>
              <a:t>10. Data Security and Privacy</a:t>
            </a:r>
            <a:endParaRPr lang="en-IN" sz="24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585</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Ramya Govind</cp:lastModifiedBy>
  <cp:revision>13</cp:revision>
  <dcterms:created xsi:type="dcterms:W3CDTF">2024-03-29T15:07:22Z</dcterms:created>
  <dcterms:modified xsi:type="dcterms:W3CDTF">2024-09-09T18:04:29Z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