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5F4DE7-1085-4634-8C35-96B68433B4AC}">
          <p14:sldIdLst>
            <p14:sldId id="256"/>
          </p14:sldIdLst>
        </p14:section>
        <p14:section name="Goal" id="{9C16D5C0-17F9-431D-8BBC-A5C5F8AE454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yagreen569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yagreen5692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C977-0157-875E-F5B6-57275DA13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707923"/>
          </a:xfrm>
        </p:spPr>
        <p:txBody>
          <a:bodyPr/>
          <a:lstStyle/>
          <a:p>
            <a:pPr algn="ctr"/>
            <a:r>
              <a:rPr lang="en-US" b="1" dirty="0"/>
              <a:t>🐟 Fish Species Classifier using Deep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97E76-930D-D9CE-CD9E-499023B78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7681" y="4712381"/>
            <a:ext cx="8791575" cy="1274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Ramya M</a:t>
            </a:r>
          </a:p>
          <a:p>
            <a:r>
              <a:rPr lang="en-US" dirty="0"/>
              <a:t>GitHub: </a:t>
            </a:r>
            <a:r>
              <a:rPr lang="en-US" i="1" dirty="0">
                <a:hlinkClick r:id="rId2"/>
              </a:rPr>
              <a:t>github.com/ramyagreen5692</a:t>
            </a:r>
            <a:endParaRPr lang="en-IN" i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27282A8-13C5-E2BE-B4B2-2010566C879E}"/>
              </a:ext>
            </a:extLst>
          </p:cNvPr>
          <p:cNvSpPr txBox="1">
            <a:spLocks/>
          </p:cNvSpPr>
          <p:nvPr/>
        </p:nvSpPr>
        <p:spPr>
          <a:xfrm>
            <a:off x="1632857" y="3068638"/>
            <a:ext cx="9296399" cy="882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Powered by CNN, VGG16, ResNet50, EfficientNetB0, and more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780122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DB0C-1497-FAC6-158A-5F120DFA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1186543"/>
            <a:ext cx="9905955" cy="1055914"/>
          </a:xfrm>
        </p:spPr>
        <p:txBody>
          <a:bodyPr>
            <a:normAutofit/>
          </a:bodyPr>
          <a:lstStyle/>
          <a:p>
            <a:r>
              <a:rPr lang="en-IN" sz="3200" dirty="0" err="1"/>
              <a:t>Streamlit</a:t>
            </a:r>
            <a:r>
              <a:rPr lang="en-IN" sz="3200" dirty="0"/>
              <a:t> Web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967E2-0446-0D0C-6910-C59A3F48A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340430"/>
            <a:ext cx="9904459" cy="24057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Built interactive web app using </a:t>
            </a:r>
            <a:r>
              <a:rPr lang="en-US" sz="2200" dirty="0" err="1"/>
              <a:t>Streamlit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Upload fish image + select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Predict species + confidence scores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64904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E73B-AB0C-AFE5-400E-9350E88A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1251856"/>
            <a:ext cx="9905955" cy="1099457"/>
          </a:xfrm>
        </p:spPr>
        <p:txBody>
          <a:bodyPr>
            <a:normAutofit/>
          </a:bodyPr>
          <a:lstStyle/>
          <a:p>
            <a:r>
              <a:rPr lang="en-IN" sz="3200" dirty="0"/>
              <a:t>Challenges Faced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BCD49-C6AD-C5A0-FE0D-6355642C7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449287"/>
            <a:ext cx="9904459" cy="20574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High GPU usage in </a:t>
            </a:r>
            <a:r>
              <a:rPr lang="en-US" sz="2200" dirty="0" err="1"/>
              <a:t>Colab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Serialization issues when saving/loading models with Lambda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Model size limitations for </a:t>
            </a:r>
            <a:r>
              <a:rPr lang="en-US" sz="2200" dirty="0" err="1"/>
              <a:t>Github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54414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08CC-A7B3-B238-B27F-7B5400D9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004457"/>
          </a:xfrm>
        </p:spPr>
        <p:txBody>
          <a:bodyPr/>
          <a:lstStyle/>
          <a:p>
            <a:pPr algn="ctr"/>
            <a:r>
              <a:rPr lang="en-US" sz="3200" dirty="0"/>
              <a:t>Thank You!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6B6A7-242C-E3C0-96DE-47A6EDDDF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3537856"/>
            <a:ext cx="9904459" cy="1371599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Questions?</a:t>
            </a:r>
          </a:p>
          <a:p>
            <a:br>
              <a:rPr lang="en-US" sz="2200" dirty="0"/>
            </a:br>
            <a:r>
              <a:rPr lang="en-US" sz="2200" dirty="0"/>
              <a:t>Connect: </a:t>
            </a:r>
            <a:r>
              <a:rPr lang="en-US" sz="2200" i="1" dirty="0">
                <a:hlinkClick r:id="rId2"/>
              </a:rPr>
              <a:t>https://github.com/ramyagreen5692</a:t>
            </a:r>
            <a:endParaRPr lang="en-IN" sz="2200" i="1" dirty="0"/>
          </a:p>
        </p:txBody>
      </p:sp>
    </p:spTree>
    <p:extLst>
      <p:ext uri="{BB962C8B-B14F-4D97-AF65-F5344CB8AC3E}">
        <p14:creationId xmlns:p14="http://schemas.microsoft.com/office/powerpoint/2010/main" val="51145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CDD5F8-3B09-F529-D4C0-B94CBE71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1197428"/>
            <a:ext cx="9905955" cy="1219200"/>
          </a:xfrm>
        </p:spPr>
        <p:txBody>
          <a:bodyPr>
            <a:normAutofit/>
          </a:bodyPr>
          <a:lstStyle/>
          <a:p>
            <a:r>
              <a:rPr lang="en-US" sz="3200" dirty="0"/>
              <a:t>Problem statement:</a:t>
            </a:r>
            <a:br>
              <a:rPr lang="en-US" sz="2000" dirty="0"/>
            </a:b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43036-1DC9-48F2-F6B2-0C4781564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2275114"/>
            <a:ext cx="9904459" cy="3570512"/>
          </a:xfrm>
        </p:spPr>
        <p:txBody>
          <a:bodyPr/>
          <a:lstStyle/>
          <a:p>
            <a:r>
              <a:rPr lang="en-US" sz="2000" dirty="0"/>
              <a:t>This project focuses on classifying fish images into multiple categories using deep learning models. The task involves training a CNN from scratch and leveraging transfer learning with pre-trained models to enhance performance.</a:t>
            </a:r>
          </a:p>
          <a:p>
            <a:r>
              <a:rPr lang="en-US" sz="2000" dirty="0"/>
              <a:t>This  application should predict fish categories from user-uploaded images.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62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0BFB-7425-D193-40AA-9DA29B27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816429"/>
          </a:xfrm>
        </p:spPr>
        <p:txBody>
          <a:bodyPr>
            <a:normAutofit/>
          </a:bodyPr>
          <a:lstStyle/>
          <a:p>
            <a:r>
              <a:rPr lang="en-IN" sz="3200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A6C31-5374-738A-E5B9-F25BFD865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665515"/>
            <a:ext cx="9904459" cy="4125684"/>
          </a:xfrm>
        </p:spPr>
        <p:txBody>
          <a:bodyPr>
            <a:noAutofit/>
          </a:bodyPr>
          <a:lstStyle/>
          <a:p>
            <a:r>
              <a:rPr lang="en-IN" sz="2000" dirty="0"/>
              <a:t>Dataset: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/>
              <a:t>11 </a:t>
            </a:r>
            <a:r>
              <a:rPr lang="en-IN" sz="2000" dirty="0"/>
              <a:t>fish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3 folders: train, </a:t>
            </a:r>
            <a:r>
              <a:rPr lang="en-IN" sz="2000" dirty="0" err="1"/>
              <a:t>val</a:t>
            </a:r>
            <a:r>
              <a:rPr lang="en-IN" sz="2000" dirty="0"/>
              <a:t>,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~3000+ total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Folder structure organized by species</a:t>
            </a:r>
          </a:p>
          <a:p>
            <a:r>
              <a:rPr lang="en-IN" sz="2000" dirty="0"/>
              <a:t>Examples:</a:t>
            </a:r>
          </a:p>
          <a:p>
            <a:r>
              <a:rPr lang="en-IN" sz="2000" dirty="0"/>
              <a:t>Trout, Shrimp, Sea Bass, Red Mullet...</a:t>
            </a:r>
          </a:p>
        </p:txBody>
      </p:sp>
    </p:spTree>
    <p:extLst>
      <p:ext uri="{BB962C8B-B14F-4D97-AF65-F5344CB8AC3E}">
        <p14:creationId xmlns:p14="http://schemas.microsoft.com/office/powerpoint/2010/main" val="163723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8154-F77E-AF8C-5334-CE8D46EB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892629"/>
          </a:xfrm>
        </p:spPr>
        <p:txBody>
          <a:bodyPr>
            <a:normAutofit/>
          </a:bodyPr>
          <a:lstStyle/>
          <a:p>
            <a:r>
              <a:rPr lang="en-US" sz="3200" dirty="0"/>
              <a:t>🧠 Models Used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60E27-1BDE-731E-FF18-A3F9FF42E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839687"/>
            <a:ext cx="9904459" cy="3951512"/>
          </a:xfrm>
        </p:spPr>
        <p:txBody>
          <a:bodyPr>
            <a:normAutofit/>
          </a:bodyPr>
          <a:lstStyle/>
          <a:p>
            <a:r>
              <a:rPr lang="en-IN" dirty="0"/>
              <a:t>1. Custom CNN (from scratch)</a:t>
            </a:r>
          </a:p>
          <a:p>
            <a:r>
              <a:rPr lang="en-IN" dirty="0"/>
              <a:t>2. Pretrained Transfer Learning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VGG16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ResNet50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MobileNet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InceptionV3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EfficientNetB0</a:t>
            </a:r>
          </a:p>
          <a:p>
            <a:r>
              <a:rPr lang="en-IN" dirty="0"/>
              <a:t>All models fine-tuned on the fish dataset.</a:t>
            </a:r>
          </a:p>
        </p:txBody>
      </p:sp>
    </p:spTree>
    <p:extLst>
      <p:ext uri="{BB962C8B-B14F-4D97-AF65-F5344CB8AC3E}">
        <p14:creationId xmlns:p14="http://schemas.microsoft.com/office/powerpoint/2010/main" val="262309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900E-31CF-6869-C3C1-623AF2BF9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859971"/>
          </a:xfrm>
        </p:spPr>
        <p:txBody>
          <a:bodyPr>
            <a:normAutofit/>
          </a:bodyPr>
          <a:lstStyle/>
          <a:p>
            <a:r>
              <a:rPr lang="en-IN" sz="3200" dirty="0"/>
              <a:t>Workflow Diagram</a:t>
            </a:r>
          </a:p>
        </p:txBody>
      </p:sp>
      <p:sp>
        <p:nvSpPr>
          <p:cNvPr id="4" name="Google Shape;81;p17">
            <a:extLst>
              <a:ext uri="{FF2B5EF4-FFF2-40B4-BE49-F238E27FC236}">
                <a16:creationId xmlns:a16="http://schemas.microsoft.com/office/drawing/2014/main" id="{8E9E5D43-FBD3-C379-63AE-71D789D1711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141413" y="1470025"/>
            <a:ext cx="9904412" cy="4321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05EDA4-1869-B2DC-1E83-78EDF132235D}"/>
              </a:ext>
            </a:extLst>
          </p:cNvPr>
          <p:cNvSpPr/>
          <p:nvPr/>
        </p:nvSpPr>
        <p:spPr>
          <a:xfrm>
            <a:off x="1741714" y="1839686"/>
            <a:ext cx="2035630" cy="653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data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205278-3254-EE9C-D1CE-35409D70482E}"/>
              </a:ext>
            </a:extLst>
          </p:cNvPr>
          <p:cNvSpPr/>
          <p:nvPr/>
        </p:nvSpPr>
        <p:spPr>
          <a:xfrm>
            <a:off x="6337073" y="1839686"/>
            <a:ext cx="3525384" cy="653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Preprocessing + Augmentation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031CB1-E4DA-D910-ED11-042704A3E621}"/>
              </a:ext>
            </a:extLst>
          </p:cNvPr>
          <p:cNvSpPr/>
          <p:nvPr/>
        </p:nvSpPr>
        <p:spPr>
          <a:xfrm>
            <a:off x="7085011" y="3429000"/>
            <a:ext cx="2035630" cy="653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Train Models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51193C-CA9A-AA51-7F90-444005D57265}"/>
              </a:ext>
            </a:extLst>
          </p:cNvPr>
          <p:cNvSpPr/>
          <p:nvPr/>
        </p:nvSpPr>
        <p:spPr>
          <a:xfrm>
            <a:off x="1741714" y="3429000"/>
            <a:ext cx="3525384" cy="653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Evaluate on Test Set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512ED5-5787-F0BE-43FB-04344F7F2DC5}"/>
              </a:ext>
            </a:extLst>
          </p:cNvPr>
          <p:cNvSpPr/>
          <p:nvPr/>
        </p:nvSpPr>
        <p:spPr>
          <a:xfrm>
            <a:off x="1817120" y="4876798"/>
            <a:ext cx="3374572" cy="653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Save Models (.h5 files)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522085-A8AE-0005-6154-BA7C292A19FA}"/>
              </a:ext>
            </a:extLst>
          </p:cNvPr>
          <p:cNvSpPr/>
          <p:nvPr/>
        </p:nvSpPr>
        <p:spPr>
          <a:xfrm>
            <a:off x="6422571" y="4876798"/>
            <a:ext cx="3525384" cy="653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predicts fish categories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35F1A3-3937-4B68-B4D3-9139BA63BEC7}"/>
              </a:ext>
            </a:extLst>
          </p:cNvPr>
          <p:cNvCxnSpPr>
            <a:endCxn id="6" idx="1"/>
          </p:cNvCxnSpPr>
          <p:nvPr/>
        </p:nvCxnSpPr>
        <p:spPr>
          <a:xfrm>
            <a:off x="3777344" y="2155371"/>
            <a:ext cx="2559729" cy="108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8DC600-D878-AEEE-319B-1B605A9D09C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099765" y="2492829"/>
            <a:ext cx="3061" cy="9361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FB7A01-5F07-7787-73CB-569D8CA1033F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5267098" y="3755572"/>
            <a:ext cx="1817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FB2054-B357-1520-F54B-E3BB85D20DE2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504406" y="4082143"/>
            <a:ext cx="0" cy="794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EC85B4-417D-B0E0-8D36-0B6E7448675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191692" y="5203370"/>
            <a:ext cx="12308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97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EB23-1F03-E787-BAB2-15F9B621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892629"/>
          </a:xfrm>
        </p:spPr>
        <p:txBody>
          <a:bodyPr>
            <a:normAutofit/>
          </a:bodyPr>
          <a:lstStyle/>
          <a:p>
            <a:r>
              <a:rPr lang="en-IN" sz="3200" dirty="0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5652E-6F4E-1D08-8A31-A9BB1F975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643743"/>
            <a:ext cx="9904459" cy="414745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Resized to 224x224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Rescaled pixel values [0,1]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Data augmentation: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Random flip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Rotation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Zoom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9068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EB1D-8F41-02F3-5721-F72D7BDE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990600"/>
          </a:xfrm>
        </p:spPr>
        <p:txBody>
          <a:bodyPr>
            <a:normAutofit/>
          </a:bodyPr>
          <a:lstStyle/>
          <a:p>
            <a:r>
              <a:rPr lang="en-IN" sz="3200" dirty="0"/>
              <a:t>Model Evaluation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DCD77-2807-9213-C59A-EE3A1B265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709057"/>
            <a:ext cx="9904459" cy="4082141"/>
          </a:xfrm>
        </p:spPr>
        <p:txBody>
          <a:bodyPr>
            <a:normAutofit/>
          </a:bodyPr>
          <a:lstStyle/>
          <a:p>
            <a:r>
              <a:rPr lang="en-US" sz="2000" dirty="0"/>
              <a:t>Metrics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Precision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F1 Score</a:t>
            </a:r>
          </a:p>
          <a:p>
            <a:r>
              <a:rPr lang="en-US" sz="2000" dirty="0"/>
              <a:t>Evaluated on test data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3171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1A21-B70B-94F6-9FB3-2F4BEB4F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1"/>
            <a:ext cx="9905955" cy="772886"/>
          </a:xfrm>
        </p:spPr>
        <p:txBody>
          <a:bodyPr>
            <a:normAutofit/>
          </a:bodyPr>
          <a:lstStyle/>
          <a:p>
            <a:r>
              <a:rPr lang="en-IN" sz="3200" dirty="0"/>
              <a:t>Leaderboard 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50E55-5EE6-DA4B-EF92-8EAF30632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382487"/>
            <a:ext cx="9904459" cy="4408711"/>
          </a:xfrm>
        </p:spPr>
        <p:txBody>
          <a:bodyPr numCol="2">
            <a:normAutofit/>
          </a:bodyPr>
          <a:lstStyle/>
          <a:p>
            <a:r>
              <a:rPr lang="en-IN" sz="2000" dirty="0"/>
              <a:t>Model	  	Test Accuracy</a:t>
            </a:r>
          </a:p>
          <a:p>
            <a:r>
              <a:rPr lang="en-IN" sz="2000" dirty="0"/>
              <a:t>CNN (Scratch)	96.79%</a:t>
            </a:r>
          </a:p>
          <a:p>
            <a:r>
              <a:rPr lang="en-IN" sz="2000" dirty="0"/>
              <a:t>VGG16		99.81%</a:t>
            </a:r>
          </a:p>
          <a:p>
            <a:r>
              <a:rPr lang="en-IN" sz="2000" dirty="0"/>
              <a:t>ResNet50	99.84%</a:t>
            </a:r>
          </a:p>
          <a:p>
            <a:r>
              <a:rPr lang="en-IN" sz="2000" dirty="0" err="1"/>
              <a:t>MobileNet</a:t>
            </a:r>
            <a:r>
              <a:rPr lang="en-IN" sz="2000" dirty="0"/>
              <a:t>	99.83%</a:t>
            </a:r>
          </a:p>
          <a:p>
            <a:r>
              <a:rPr lang="en-IN" sz="2000" dirty="0"/>
              <a:t>InceptionV3	98.93%</a:t>
            </a:r>
          </a:p>
          <a:p>
            <a:r>
              <a:rPr lang="en-IN" sz="2000" dirty="0"/>
              <a:t>EfficientNetB0	99.62%</a:t>
            </a:r>
          </a:p>
        </p:txBody>
      </p:sp>
    </p:spTree>
    <p:extLst>
      <p:ext uri="{BB962C8B-B14F-4D97-AF65-F5344CB8AC3E}">
        <p14:creationId xmlns:p14="http://schemas.microsoft.com/office/powerpoint/2010/main" val="310010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8F93-A6C9-99BB-A2E5-2D41187C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1045029"/>
            <a:ext cx="9905955" cy="1197429"/>
          </a:xfrm>
        </p:spPr>
        <p:txBody>
          <a:bodyPr>
            <a:normAutofit/>
          </a:bodyPr>
          <a:lstStyle/>
          <a:p>
            <a:r>
              <a:rPr lang="en-IN" sz="3200" dirty="0"/>
              <a:t>Confusion Matrix &amp; Reports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60F76-C568-0DC5-3BBD-EAF98DC89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56" y="2405745"/>
            <a:ext cx="9904459" cy="181791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Confusion matrices compared across 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Classification reports (Precision, Recall, F1) visualized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79119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114</TotalTime>
  <Words>317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Tw Cen MT</vt:lpstr>
      <vt:lpstr>Wingdings</vt:lpstr>
      <vt:lpstr>Circuit</vt:lpstr>
      <vt:lpstr>🐟 Fish Species Classifier using Deep Learning</vt:lpstr>
      <vt:lpstr>Problem statement: </vt:lpstr>
      <vt:lpstr>Dataset Description</vt:lpstr>
      <vt:lpstr>🧠 Models Used</vt:lpstr>
      <vt:lpstr>Workflow Diagram</vt:lpstr>
      <vt:lpstr>Data Preprocessing</vt:lpstr>
      <vt:lpstr>Model Evaluation Metrics</vt:lpstr>
      <vt:lpstr>Leaderboard 📋</vt:lpstr>
      <vt:lpstr>Confusion Matrix &amp; Reports</vt:lpstr>
      <vt:lpstr>Streamlit Web Application</vt:lpstr>
      <vt:lpstr>Challenges Faced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Bharani Dharan</dc:creator>
  <cp:lastModifiedBy>Bharani Dharan</cp:lastModifiedBy>
  <cp:revision>3</cp:revision>
  <dcterms:created xsi:type="dcterms:W3CDTF">2025-07-11T06:44:38Z</dcterms:created>
  <dcterms:modified xsi:type="dcterms:W3CDTF">2025-07-11T08:39:28Z</dcterms:modified>
</cp:coreProperties>
</file>