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sldIdLst>
    <p:sldId id="256" r:id="rId2"/>
    <p:sldId id="257" r:id="rId3"/>
    <p:sldId id="258" r:id="rId4"/>
    <p:sldId id="266"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B616E8-2D74-4711-8A59-0FAADB9C14C2}" v="343" dt="2025-06-21T17:26:01.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953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52009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91188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33587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3159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3558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6/21/2025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829888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6432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0025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783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6/21/2025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30413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705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16304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04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847350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05621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9151217"/>
      </p:ext>
    </p:extLst>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amyagreen5692/Recommendation_system" TargetMode="External"/><Relationship Id="rId2" Type="http://schemas.openxmlformats.org/officeDocument/2006/relationships/hyperlink" Target="https://huggingface.co/spaces/ramyaanbu56/Recommendation_Syste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amyagreen5692/Recommendation_system" TargetMode="External"/><Relationship Id="rId2" Type="http://schemas.openxmlformats.org/officeDocument/2006/relationships/hyperlink" Target="mailto:ramyagreen19@gmail.com" TargetMode="External"/><Relationship Id="rId1" Type="http://schemas.openxmlformats.org/officeDocument/2006/relationships/slideLayout" Target="../slideLayouts/slideLayout2.xml"/><Relationship Id="rId4" Type="http://schemas.openxmlformats.org/officeDocument/2006/relationships/hyperlink" Target="https://huggingface.co/spaces/ramyaanbu56/Recommendation_Syst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huggingface.co/spaces/ramyaanbu56/Recommendation_Syste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4839" y="1122363"/>
            <a:ext cx="9193161" cy="1797665"/>
          </a:xfrm>
        </p:spPr>
        <p:txBody>
          <a:bodyPr/>
          <a:lstStyle/>
          <a:p>
            <a:r>
              <a:rPr lang="en-US" dirty="0">
                <a:ea typeface="+mj-lt"/>
                <a:cs typeface="+mj-lt"/>
              </a:rPr>
              <a:t>Swiggy Restaurant Recommendation System</a:t>
            </a:r>
            <a:endParaRPr lang="en-US" dirty="0"/>
          </a:p>
        </p:txBody>
      </p:sp>
      <p:sp>
        <p:nvSpPr>
          <p:cNvPr id="3" name="Subtitle 2"/>
          <p:cNvSpPr>
            <a:spLocks noGrp="1"/>
          </p:cNvSpPr>
          <p:nvPr>
            <p:ph type="subTitle" idx="1"/>
          </p:nvPr>
        </p:nvSpPr>
        <p:spPr>
          <a:xfrm>
            <a:off x="1499419" y="2926070"/>
            <a:ext cx="9144000" cy="1655762"/>
          </a:xfrm>
        </p:spPr>
        <p:txBody>
          <a:bodyPr vert="horz" lIns="91440" tIns="45720" rIns="91440" bIns="45720" rtlCol="0" anchor="t">
            <a:normAutofit/>
          </a:bodyPr>
          <a:lstStyle/>
          <a:p>
            <a:endParaRPr lang="en-US" dirty="0">
              <a:ea typeface="+mn-lt"/>
              <a:cs typeface="+mn-lt"/>
            </a:endParaRPr>
          </a:p>
          <a:p>
            <a:r>
              <a:rPr lang="en-US" dirty="0">
                <a:ea typeface="+mn-lt"/>
                <a:cs typeface="+mn-lt"/>
              </a:rPr>
              <a:t>Personalized Dining Experience with Machine Learning</a:t>
            </a:r>
            <a:endParaRPr lang="en-US" dirty="0"/>
          </a:p>
        </p:txBody>
      </p:sp>
      <p:sp>
        <p:nvSpPr>
          <p:cNvPr id="5" name="TextBox 4">
            <a:extLst>
              <a:ext uri="{FF2B5EF4-FFF2-40B4-BE49-F238E27FC236}">
                <a16:creationId xmlns:a16="http://schemas.microsoft.com/office/drawing/2014/main" id="{BB026496-9BA5-0687-C8EB-EF6580A7A1C0}"/>
              </a:ext>
            </a:extLst>
          </p:cNvPr>
          <p:cNvSpPr txBox="1"/>
          <p:nvPr/>
        </p:nvSpPr>
        <p:spPr>
          <a:xfrm>
            <a:off x="1455668" y="5067202"/>
            <a:ext cx="556470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595959"/>
                </a:solidFill>
                <a:latin typeface="Arial"/>
                <a:cs typeface="Arial"/>
              </a:rPr>
              <a:t>By Ramya Murugesan</a:t>
            </a:r>
          </a:p>
          <a:p>
            <a:endParaRPr lang="en-US" dirty="0">
              <a:solidFill>
                <a:srgbClr val="595959"/>
              </a:solidFill>
              <a:latin typeface="Arial"/>
              <a:cs typeface="Arial"/>
            </a:endParaRPr>
          </a:p>
          <a:p>
            <a:r>
              <a:rPr lang="en-US" dirty="0">
                <a:solidFill>
                  <a:srgbClr val="595959"/>
                </a:solidFill>
                <a:latin typeface="Arial"/>
                <a:cs typeface="Arial"/>
                <a:hlinkClick r:id="rId2"/>
              </a:rPr>
              <a:t>Hugging face</a:t>
            </a:r>
            <a:r>
              <a:rPr lang="en-US" dirty="0">
                <a:solidFill>
                  <a:srgbClr val="595959"/>
                </a:solidFill>
                <a:latin typeface="Arial"/>
                <a:cs typeface="Arial"/>
              </a:rPr>
              <a:t> |  </a:t>
            </a:r>
            <a:r>
              <a:rPr lang="en-US" dirty="0">
                <a:solidFill>
                  <a:srgbClr val="595959"/>
                </a:solidFill>
                <a:latin typeface="Arial"/>
                <a:cs typeface="Arial"/>
                <a:hlinkClick r:id="rId3"/>
              </a:rPr>
              <a:t>Github</a:t>
            </a:r>
            <a:endParaRPr lang="en-US" dirty="0">
              <a:solidFill>
                <a:srgbClr val="595959"/>
              </a:solidFill>
              <a:latin typeface="Arial"/>
              <a:cs typeface="Aria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3C33F-C7D9-69A3-210B-DC42CE0CB24B}"/>
              </a:ext>
            </a:extLst>
          </p:cNvPr>
          <p:cNvSpPr>
            <a:spLocks noGrp="1"/>
          </p:cNvSpPr>
          <p:nvPr>
            <p:ph type="title"/>
          </p:nvPr>
        </p:nvSpPr>
        <p:spPr/>
        <p:txBody>
          <a:bodyPr/>
          <a:lstStyle/>
          <a:p>
            <a:r>
              <a:rPr lang="en-US"/>
              <a:t>Challenges</a:t>
            </a:r>
          </a:p>
        </p:txBody>
      </p:sp>
      <p:sp>
        <p:nvSpPr>
          <p:cNvPr id="3" name="Content Placeholder 2">
            <a:extLst>
              <a:ext uri="{FF2B5EF4-FFF2-40B4-BE49-F238E27FC236}">
                <a16:creationId xmlns:a16="http://schemas.microsoft.com/office/drawing/2014/main" id="{FC073D8D-E0FA-33EB-230F-BFF4CDBE87AB}"/>
              </a:ext>
            </a:extLst>
          </p:cNvPr>
          <p:cNvSpPr>
            <a:spLocks noGrp="1"/>
          </p:cNvSpPr>
          <p:nvPr>
            <p:ph idx="1"/>
          </p:nvPr>
        </p:nvSpPr>
        <p:spPr/>
        <p:txBody>
          <a:bodyPr vert="horz" lIns="91440" tIns="45720" rIns="91440" bIns="45720" rtlCol="0" anchor="t">
            <a:normAutofit/>
          </a:bodyPr>
          <a:lstStyle/>
          <a:p>
            <a:r>
              <a:rPr lang="en-US">
                <a:ea typeface="+mn-lt"/>
                <a:cs typeface="+mn-lt"/>
              </a:rPr>
              <a:t>CSV file &gt; 1 GB (exceeded Hugging Face limits)</a:t>
            </a:r>
            <a:endParaRPr lang="en-US"/>
          </a:p>
          <a:p>
            <a:endParaRPr lang="en-US"/>
          </a:p>
          <a:p>
            <a:r>
              <a:rPr lang="en-US">
                <a:ea typeface="+mn-lt"/>
                <a:cs typeface="+mn-lt"/>
              </a:rPr>
              <a:t>Solution: Compressed using ZIP &amp; extracted at runtime</a:t>
            </a:r>
            <a:endParaRPr lang="en-US"/>
          </a:p>
          <a:p>
            <a:endParaRPr lang="en-US"/>
          </a:p>
          <a:p>
            <a:r>
              <a:rPr lang="en-US">
                <a:ea typeface="+mn-lt"/>
                <a:cs typeface="+mn-lt"/>
              </a:rPr>
              <a:t>Memory-efficient loading via caching</a:t>
            </a:r>
            <a:endParaRPr lang="en-US"/>
          </a:p>
        </p:txBody>
      </p:sp>
    </p:spTree>
    <p:extLst>
      <p:ext uri="{BB962C8B-B14F-4D97-AF65-F5344CB8AC3E}">
        <p14:creationId xmlns:p14="http://schemas.microsoft.com/office/powerpoint/2010/main" val="2146355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0BA6-30E1-9243-33C7-AC203F2D1449}"/>
              </a:ext>
            </a:extLst>
          </p:cNvPr>
          <p:cNvSpPr>
            <a:spLocks noGrp="1"/>
          </p:cNvSpPr>
          <p:nvPr>
            <p:ph type="title"/>
          </p:nvPr>
        </p:nvSpPr>
        <p:spPr/>
        <p:txBody>
          <a:bodyPr/>
          <a:lstStyle/>
          <a:p>
            <a:r>
              <a:rPr lang="en-US" sz="2800">
                <a:latin typeface="Arial"/>
                <a:cs typeface="Arial"/>
              </a:rPr>
              <a:t>Thank You / Q&amp;A</a:t>
            </a:r>
            <a:endParaRPr lang="en-US"/>
          </a:p>
        </p:txBody>
      </p:sp>
      <p:sp>
        <p:nvSpPr>
          <p:cNvPr id="3" name="Content Placeholder 2">
            <a:extLst>
              <a:ext uri="{FF2B5EF4-FFF2-40B4-BE49-F238E27FC236}">
                <a16:creationId xmlns:a16="http://schemas.microsoft.com/office/drawing/2014/main" id="{CA2DD908-15AE-E387-55D4-6262A1371986}"/>
              </a:ext>
            </a:extLst>
          </p:cNvPr>
          <p:cNvSpPr>
            <a:spLocks noGrp="1"/>
          </p:cNvSpPr>
          <p:nvPr>
            <p:ph idx="1"/>
          </p:nvPr>
        </p:nvSpPr>
        <p:spPr/>
        <p:txBody>
          <a:bodyPr vert="horz" lIns="91440" tIns="45720" rIns="91440" bIns="45720" rtlCol="0" anchor="t">
            <a:normAutofit/>
          </a:bodyPr>
          <a:lstStyle/>
          <a:p>
            <a:pPr marL="0" indent="0" algn="ctr">
              <a:buNone/>
            </a:pPr>
            <a:endParaRPr lang="en-US" sz="2400" dirty="0">
              <a:solidFill>
                <a:srgbClr val="595959"/>
              </a:solidFill>
              <a:latin typeface="Arial"/>
              <a:cs typeface="Arial"/>
            </a:endParaRPr>
          </a:p>
          <a:p>
            <a:pPr marL="0" indent="0" algn="ctr">
              <a:buNone/>
            </a:pPr>
            <a:r>
              <a:rPr lang="en-US" sz="2400">
                <a:solidFill>
                  <a:srgbClr val="595959"/>
                </a:solidFill>
                <a:latin typeface="Arial"/>
                <a:cs typeface="Arial"/>
              </a:rPr>
              <a:t>Thanks for your time!</a:t>
            </a:r>
          </a:p>
          <a:p>
            <a:pPr marL="0" indent="0" algn="ctr">
              <a:buNone/>
            </a:pPr>
            <a:endParaRPr lang="en-US" sz="2400" dirty="0">
              <a:solidFill>
                <a:srgbClr val="595959"/>
              </a:solidFill>
              <a:latin typeface="Arial"/>
              <a:cs typeface="Arial"/>
            </a:endParaRPr>
          </a:p>
          <a:p>
            <a:pPr marL="0" indent="0" algn="ctr">
              <a:buNone/>
            </a:pPr>
            <a:endParaRPr lang="en-US" sz="2400" dirty="0">
              <a:solidFill>
                <a:srgbClr val="595959"/>
              </a:solidFill>
              <a:latin typeface="Arial"/>
              <a:cs typeface="Arial"/>
            </a:endParaRPr>
          </a:p>
          <a:p>
            <a:pPr marL="0" indent="0" algn="ctr">
              <a:buNone/>
            </a:pPr>
            <a:endParaRPr lang="en-US" sz="2400" dirty="0">
              <a:solidFill>
                <a:srgbClr val="595959"/>
              </a:solidFill>
              <a:latin typeface="Arial"/>
              <a:cs typeface="Arial"/>
            </a:endParaRPr>
          </a:p>
          <a:p>
            <a:pPr marL="0" indent="0" algn="ctr">
              <a:buNone/>
            </a:pPr>
            <a:endParaRPr lang="en-US" sz="2400" dirty="0">
              <a:solidFill>
                <a:srgbClr val="595959"/>
              </a:solidFill>
              <a:latin typeface="Arial"/>
              <a:cs typeface="Arial"/>
            </a:endParaRPr>
          </a:p>
          <a:p>
            <a:pPr marL="0" indent="0">
              <a:buNone/>
            </a:pPr>
            <a:r>
              <a:rPr lang="en-US" sz="2400">
                <a:solidFill>
                  <a:srgbClr val="595959"/>
                </a:solidFill>
                <a:latin typeface="Arial"/>
                <a:cs typeface="Arial"/>
              </a:rPr>
              <a:t>Connect: </a:t>
            </a:r>
            <a:r>
              <a:rPr lang="en-US" sz="2400" dirty="0">
                <a:solidFill>
                  <a:srgbClr val="595959"/>
                </a:solidFill>
                <a:latin typeface="Arial"/>
                <a:cs typeface="Arial"/>
                <a:hlinkClick r:id="rId2"/>
              </a:rPr>
              <a:t>ramyagreen19@gmail.com</a:t>
            </a:r>
            <a:endParaRPr lang="en-US" sz="2400" dirty="0">
              <a:solidFill>
                <a:srgbClr val="595959"/>
              </a:solidFill>
              <a:latin typeface="Arial"/>
              <a:cs typeface="Arial"/>
            </a:endParaRPr>
          </a:p>
          <a:p>
            <a:pPr marL="0" indent="0">
              <a:buNone/>
            </a:pPr>
            <a:r>
              <a:rPr lang="en-US" sz="2400" dirty="0">
                <a:solidFill>
                  <a:srgbClr val="595959"/>
                </a:solidFill>
                <a:latin typeface="Arial"/>
                <a:cs typeface="Arial"/>
              </a:rPr>
              <a:t> </a:t>
            </a:r>
            <a:r>
              <a:rPr lang="en-US" sz="2400" dirty="0">
                <a:solidFill>
                  <a:srgbClr val="595959"/>
                </a:solidFill>
                <a:latin typeface="Arial"/>
                <a:cs typeface="Arial"/>
                <a:hlinkClick r:id="rId3"/>
              </a:rPr>
              <a:t>Github</a:t>
            </a:r>
            <a:r>
              <a:rPr lang="en-US" sz="2400">
                <a:solidFill>
                  <a:srgbClr val="595959"/>
                </a:solidFill>
                <a:latin typeface="Arial"/>
                <a:cs typeface="Arial"/>
              </a:rPr>
              <a:t> |  </a:t>
            </a:r>
            <a:r>
              <a:rPr lang="en-US" sz="2400" dirty="0">
                <a:solidFill>
                  <a:srgbClr val="595959"/>
                </a:solidFill>
                <a:latin typeface="Arial"/>
                <a:cs typeface="Arial"/>
                <a:hlinkClick r:id="rId4"/>
              </a:rPr>
              <a:t>Huggingface</a:t>
            </a:r>
          </a:p>
        </p:txBody>
      </p:sp>
    </p:spTree>
    <p:extLst>
      <p:ext uri="{BB962C8B-B14F-4D97-AF65-F5344CB8AC3E}">
        <p14:creationId xmlns:p14="http://schemas.microsoft.com/office/powerpoint/2010/main" val="242830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0F22-4CBF-AFF9-8986-EA224E11C56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9A4BDB6-A9FF-1FB5-0789-7ADF3A573A71}"/>
              </a:ext>
            </a:extLst>
          </p:cNvPr>
          <p:cNvSpPr>
            <a:spLocks noGrp="1"/>
          </p:cNvSpPr>
          <p:nvPr>
            <p:ph idx="1"/>
          </p:nvPr>
        </p:nvSpPr>
        <p:spPr/>
        <p:txBody>
          <a:bodyPr vert="horz" lIns="91440" tIns="45720" rIns="91440" bIns="45720" rtlCol="0" anchor="t">
            <a:normAutofit/>
          </a:bodyPr>
          <a:lstStyle/>
          <a:p>
            <a:pPr marL="0" indent="0">
              <a:buNone/>
            </a:pPr>
            <a:r>
              <a:rPr lang="en-US" sz="2400" dirty="0">
                <a:latin typeface="Arial"/>
                <a:cs typeface="Arial"/>
              </a:rPr>
              <a:t>The objective is to build a recommendation system based on restaurant data provided in a CSV file. The system should recommend restaurants to users based on input features such as city, rating, cost, and cuisine preferences. The application will utilize clustering or similarity measures to generate recommendations and display results in an easy-to-use </a:t>
            </a:r>
            <a:r>
              <a:rPr lang="en-US" sz="2400" err="1">
                <a:latin typeface="Arial"/>
                <a:cs typeface="Arial"/>
              </a:rPr>
              <a:t>Streamlit</a:t>
            </a:r>
            <a:r>
              <a:rPr lang="en-US" sz="2400" dirty="0">
                <a:latin typeface="Arial"/>
                <a:cs typeface="Arial"/>
              </a:rPr>
              <a:t> interface.</a:t>
            </a:r>
            <a:endParaRPr lang="en-US" sz="2400" dirty="0"/>
          </a:p>
        </p:txBody>
      </p:sp>
    </p:spTree>
    <p:extLst>
      <p:ext uri="{BB962C8B-B14F-4D97-AF65-F5344CB8AC3E}">
        <p14:creationId xmlns:p14="http://schemas.microsoft.com/office/powerpoint/2010/main" val="1501811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012E-1803-FD2E-8C98-DC46414D34E4}"/>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9D6EC4E0-95BF-7493-7B57-2AFE6372E079}"/>
              </a:ext>
            </a:extLst>
          </p:cNvPr>
          <p:cNvSpPr>
            <a:spLocks noGrp="1"/>
          </p:cNvSpPr>
          <p:nvPr>
            <p:ph idx="1"/>
          </p:nvPr>
        </p:nvSpPr>
        <p:spPr/>
        <p:txBody>
          <a:bodyPr vert="horz" lIns="91440" tIns="45720" rIns="91440" bIns="45720" rtlCol="0" anchor="t">
            <a:normAutofit fontScale="85000" lnSpcReduction="20000"/>
          </a:bodyPr>
          <a:lstStyle/>
          <a:p>
            <a:r>
              <a:rPr lang="en-US">
                <a:ea typeface="+mn-lt"/>
                <a:cs typeface="+mn-lt"/>
              </a:rPr>
              <a:t>Use restaurant features like city, cuisine, rating, and cost for input.</a:t>
            </a:r>
            <a:endParaRPr lang="en-US"/>
          </a:p>
          <a:p>
            <a:endParaRPr lang="en-US"/>
          </a:p>
          <a:p>
            <a:r>
              <a:rPr lang="en-US">
                <a:ea typeface="+mn-lt"/>
                <a:cs typeface="+mn-lt"/>
              </a:rPr>
              <a:t>Clean and preprocess data to handle inconsistencies and missing values.</a:t>
            </a:r>
            <a:endParaRPr lang="en-US"/>
          </a:p>
          <a:p>
            <a:endParaRPr lang="en-US"/>
          </a:p>
          <a:p>
            <a:r>
              <a:rPr lang="en-US">
                <a:ea typeface="+mn-lt"/>
                <a:cs typeface="+mn-lt"/>
              </a:rPr>
              <a:t>Apply One-Hot Encoding and scaling to convert features for model input.</a:t>
            </a:r>
            <a:endParaRPr lang="en-US"/>
          </a:p>
          <a:p>
            <a:endParaRPr lang="en-US"/>
          </a:p>
          <a:p>
            <a:r>
              <a:rPr lang="en-US">
                <a:ea typeface="+mn-lt"/>
                <a:cs typeface="+mn-lt"/>
              </a:rPr>
              <a:t>Use K-Means clustering to group similar restaurants.</a:t>
            </a:r>
            <a:endParaRPr lang="en-US"/>
          </a:p>
          <a:p>
            <a:endParaRPr lang="en-US"/>
          </a:p>
          <a:p>
            <a:r>
              <a:rPr lang="en-US">
                <a:ea typeface="+mn-lt"/>
                <a:cs typeface="+mn-lt"/>
              </a:rPr>
              <a:t>Recommend top-rated restaurants from the same cluster.</a:t>
            </a:r>
            <a:endParaRPr lang="en-US"/>
          </a:p>
          <a:p>
            <a:endParaRPr lang="en-US"/>
          </a:p>
          <a:p>
            <a:r>
              <a:rPr lang="en-US" dirty="0">
                <a:ea typeface="+mn-lt"/>
                <a:cs typeface="+mn-lt"/>
              </a:rPr>
              <a:t>Deploy as an interactive web app using </a:t>
            </a:r>
            <a:r>
              <a:rPr lang="en-US" dirty="0" err="1">
                <a:ea typeface="+mn-lt"/>
                <a:cs typeface="+mn-lt"/>
              </a:rPr>
              <a:t>Streamlit</a:t>
            </a:r>
            <a:r>
              <a:rPr lang="en-US" dirty="0">
                <a:ea typeface="+mn-lt"/>
                <a:cs typeface="+mn-lt"/>
              </a:rPr>
              <a:t> on Hugging Face.</a:t>
            </a:r>
            <a:endParaRPr lang="en-US" dirty="0"/>
          </a:p>
        </p:txBody>
      </p:sp>
    </p:spTree>
    <p:extLst>
      <p:ext uri="{BB962C8B-B14F-4D97-AF65-F5344CB8AC3E}">
        <p14:creationId xmlns:p14="http://schemas.microsoft.com/office/powerpoint/2010/main" val="3577300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09F6-5F99-0711-7714-84CFB7618681}"/>
              </a:ext>
            </a:extLst>
          </p:cNvPr>
          <p:cNvSpPr>
            <a:spLocks noGrp="1"/>
          </p:cNvSpPr>
          <p:nvPr>
            <p:ph type="title"/>
          </p:nvPr>
        </p:nvSpPr>
        <p:spPr/>
        <p:txBody>
          <a:bodyPr/>
          <a:lstStyle/>
          <a:p>
            <a:r>
              <a:rPr lang="en-US"/>
              <a:t>Work Flow</a:t>
            </a:r>
          </a:p>
        </p:txBody>
      </p:sp>
      <p:sp>
        <p:nvSpPr>
          <p:cNvPr id="3" name="Content Placeholder 2">
            <a:extLst>
              <a:ext uri="{FF2B5EF4-FFF2-40B4-BE49-F238E27FC236}">
                <a16:creationId xmlns:a16="http://schemas.microsoft.com/office/drawing/2014/main" id="{890E37C4-5635-DDDA-CC92-84D79E894751}"/>
              </a:ext>
            </a:extLst>
          </p:cNvPr>
          <p:cNvSpPr>
            <a:spLocks noGrp="1"/>
          </p:cNvSpPr>
          <p:nvPr>
            <p:ph idx="1"/>
          </p:nvPr>
        </p:nvSpPr>
        <p:spPr>
          <a:xfrm>
            <a:off x="1198702" y="2040274"/>
            <a:ext cx="8302563" cy="4001088"/>
          </a:xfrm>
        </p:spPr>
        <p:txBody>
          <a:bodyPr vert="horz" lIns="91440" tIns="45720" rIns="91440" bIns="45720" rtlCol="0" anchor="t">
            <a:normAutofit/>
          </a:bodyPr>
          <a:lstStyle/>
          <a:p>
            <a:pPr marL="0" indent="0">
              <a:buNone/>
            </a:pPr>
            <a:r>
              <a:rPr lang="en-US" dirty="0"/>
              <a:t> </a:t>
            </a:r>
            <a:endParaRPr lang="en-US"/>
          </a:p>
        </p:txBody>
      </p:sp>
      <p:sp>
        <p:nvSpPr>
          <p:cNvPr id="4" name="Rectangle: Rounded Corners 3">
            <a:extLst>
              <a:ext uri="{FF2B5EF4-FFF2-40B4-BE49-F238E27FC236}">
                <a16:creationId xmlns:a16="http://schemas.microsoft.com/office/drawing/2014/main" id="{E53E0D7C-EE25-D995-10CF-A652762B0E6C}"/>
              </a:ext>
            </a:extLst>
          </p:cNvPr>
          <p:cNvSpPr/>
          <p:nvPr/>
        </p:nvSpPr>
        <p:spPr>
          <a:xfrm>
            <a:off x="1197720" y="2045326"/>
            <a:ext cx="2247995" cy="8660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ea typeface="+mn-lt"/>
                <a:cs typeface="+mn-lt"/>
              </a:rPr>
              <a:t>Data Collection</a:t>
            </a:r>
          </a:p>
        </p:txBody>
      </p:sp>
      <p:sp>
        <p:nvSpPr>
          <p:cNvPr id="12" name="Arrow: Right 11">
            <a:extLst>
              <a:ext uri="{FF2B5EF4-FFF2-40B4-BE49-F238E27FC236}">
                <a16:creationId xmlns:a16="http://schemas.microsoft.com/office/drawing/2014/main" id="{A58BAE57-D242-D870-97CB-CDF57F3CB33B}"/>
              </a:ext>
            </a:extLst>
          </p:cNvPr>
          <p:cNvSpPr/>
          <p:nvPr/>
        </p:nvSpPr>
        <p:spPr>
          <a:xfrm>
            <a:off x="3445697" y="2450683"/>
            <a:ext cx="737047" cy="1474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8960088-FA90-E81B-6DD9-D634FA62CB3F}"/>
              </a:ext>
            </a:extLst>
          </p:cNvPr>
          <p:cNvSpPr/>
          <p:nvPr/>
        </p:nvSpPr>
        <p:spPr>
          <a:xfrm>
            <a:off x="4184267" y="2082196"/>
            <a:ext cx="2247995" cy="866030"/>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a:ea typeface="+mn-lt"/>
                <a:cs typeface="+mn-lt"/>
              </a:rPr>
              <a:t>Data Cleaning </a:t>
            </a:r>
            <a:endParaRPr lang="en-US"/>
          </a:p>
        </p:txBody>
      </p:sp>
      <p:sp>
        <p:nvSpPr>
          <p:cNvPr id="14" name="Arrow: Right 13">
            <a:extLst>
              <a:ext uri="{FF2B5EF4-FFF2-40B4-BE49-F238E27FC236}">
                <a16:creationId xmlns:a16="http://schemas.microsoft.com/office/drawing/2014/main" id="{3CD594D4-3031-7C5B-88C2-022AD5D92E91}"/>
              </a:ext>
            </a:extLst>
          </p:cNvPr>
          <p:cNvSpPr/>
          <p:nvPr/>
        </p:nvSpPr>
        <p:spPr>
          <a:xfrm>
            <a:off x="6432245" y="2487553"/>
            <a:ext cx="737047" cy="1474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E8F62AC-E2A9-2652-9C71-C1C5EDDE0FB5}"/>
              </a:ext>
            </a:extLst>
          </p:cNvPr>
          <p:cNvSpPr/>
          <p:nvPr/>
        </p:nvSpPr>
        <p:spPr>
          <a:xfrm>
            <a:off x="7170815" y="2082195"/>
            <a:ext cx="2247995" cy="866030"/>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a:ea typeface="+mn-lt"/>
                <a:cs typeface="+mn-lt"/>
              </a:rPr>
              <a:t>Data Encoding </a:t>
            </a:r>
          </a:p>
        </p:txBody>
      </p:sp>
      <p:sp>
        <p:nvSpPr>
          <p:cNvPr id="17" name="Arrow: Down 16">
            <a:extLst>
              <a:ext uri="{FF2B5EF4-FFF2-40B4-BE49-F238E27FC236}">
                <a16:creationId xmlns:a16="http://schemas.microsoft.com/office/drawing/2014/main" id="{89E651EE-2E98-5839-8712-5FC4F622EE01}"/>
              </a:ext>
            </a:extLst>
          </p:cNvPr>
          <p:cNvSpPr/>
          <p:nvPr/>
        </p:nvSpPr>
        <p:spPr>
          <a:xfrm>
            <a:off x="8266706" y="2935394"/>
            <a:ext cx="190403" cy="6346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37166D83-40F8-EE32-9277-E62BE9CF1893}"/>
              </a:ext>
            </a:extLst>
          </p:cNvPr>
          <p:cNvSpPr/>
          <p:nvPr/>
        </p:nvSpPr>
        <p:spPr>
          <a:xfrm>
            <a:off x="7232266" y="3569323"/>
            <a:ext cx="2247995" cy="866030"/>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a:ea typeface="+mn-lt"/>
                <a:cs typeface="+mn-lt"/>
              </a:rPr>
              <a:t>Feature Extraction </a:t>
            </a:r>
          </a:p>
        </p:txBody>
      </p:sp>
      <p:sp>
        <p:nvSpPr>
          <p:cNvPr id="21" name="Rectangle: Rounded Corners 20">
            <a:extLst>
              <a:ext uri="{FF2B5EF4-FFF2-40B4-BE49-F238E27FC236}">
                <a16:creationId xmlns:a16="http://schemas.microsoft.com/office/drawing/2014/main" id="{51CA7778-E6F5-F9D6-20C7-D39AF8AB74C6}"/>
              </a:ext>
            </a:extLst>
          </p:cNvPr>
          <p:cNvSpPr/>
          <p:nvPr/>
        </p:nvSpPr>
        <p:spPr>
          <a:xfrm>
            <a:off x="4184265" y="3569322"/>
            <a:ext cx="2247995" cy="866030"/>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a:ea typeface="+mn-lt"/>
                <a:cs typeface="+mn-lt"/>
              </a:rPr>
              <a:t>K-Means Clustering </a:t>
            </a:r>
            <a:endParaRPr lang="en-US"/>
          </a:p>
        </p:txBody>
      </p:sp>
      <p:sp>
        <p:nvSpPr>
          <p:cNvPr id="22" name="Arrow: Left 21">
            <a:extLst>
              <a:ext uri="{FF2B5EF4-FFF2-40B4-BE49-F238E27FC236}">
                <a16:creationId xmlns:a16="http://schemas.microsoft.com/office/drawing/2014/main" id="{D859A07D-678E-F8E1-E9C7-BCA6C6BBBD09}"/>
              </a:ext>
            </a:extLst>
          </p:cNvPr>
          <p:cNvSpPr/>
          <p:nvPr/>
        </p:nvSpPr>
        <p:spPr>
          <a:xfrm>
            <a:off x="6407147" y="3911995"/>
            <a:ext cx="792891" cy="18481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Left 22">
            <a:extLst>
              <a:ext uri="{FF2B5EF4-FFF2-40B4-BE49-F238E27FC236}">
                <a16:creationId xmlns:a16="http://schemas.microsoft.com/office/drawing/2014/main" id="{4B555AF6-6DF3-A29A-4F69-F2EB9D483999}"/>
              </a:ext>
            </a:extLst>
          </p:cNvPr>
          <p:cNvSpPr/>
          <p:nvPr/>
        </p:nvSpPr>
        <p:spPr>
          <a:xfrm>
            <a:off x="3383727" y="3911994"/>
            <a:ext cx="792891" cy="18481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A3D9A215-CC8C-C5A9-A831-8271EA2DA1E3}"/>
              </a:ext>
            </a:extLst>
          </p:cNvPr>
          <p:cNvSpPr/>
          <p:nvPr/>
        </p:nvSpPr>
        <p:spPr>
          <a:xfrm>
            <a:off x="1197716" y="3470998"/>
            <a:ext cx="2247995" cy="866030"/>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a:ea typeface="+mn-lt"/>
                <a:cs typeface="+mn-lt"/>
              </a:rPr>
              <a:t>Similarity Calculation</a:t>
            </a:r>
            <a:endParaRPr lang="en-US"/>
          </a:p>
        </p:txBody>
      </p:sp>
      <p:sp>
        <p:nvSpPr>
          <p:cNvPr id="25" name="Arrow: Down 24">
            <a:extLst>
              <a:ext uri="{FF2B5EF4-FFF2-40B4-BE49-F238E27FC236}">
                <a16:creationId xmlns:a16="http://schemas.microsoft.com/office/drawing/2014/main" id="{8F3624C5-18A0-4967-FC8D-092167449B6D}"/>
              </a:ext>
            </a:extLst>
          </p:cNvPr>
          <p:cNvSpPr/>
          <p:nvPr/>
        </p:nvSpPr>
        <p:spPr>
          <a:xfrm>
            <a:off x="2133834" y="4348780"/>
            <a:ext cx="190403" cy="6346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16FF41F7-695B-60DF-B0FD-822DFA971259}"/>
              </a:ext>
            </a:extLst>
          </p:cNvPr>
          <p:cNvSpPr/>
          <p:nvPr/>
        </p:nvSpPr>
        <p:spPr>
          <a:xfrm>
            <a:off x="1197715" y="4970416"/>
            <a:ext cx="2247995" cy="866030"/>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a:ea typeface="+mn-lt"/>
                <a:cs typeface="+mn-lt"/>
              </a:rPr>
              <a:t>Top-N Recommendation </a:t>
            </a:r>
            <a:endParaRPr lang="en-US"/>
          </a:p>
        </p:txBody>
      </p:sp>
      <p:sp>
        <p:nvSpPr>
          <p:cNvPr id="27" name="Arrow: Right 26">
            <a:extLst>
              <a:ext uri="{FF2B5EF4-FFF2-40B4-BE49-F238E27FC236}">
                <a16:creationId xmlns:a16="http://schemas.microsoft.com/office/drawing/2014/main" id="{278528F7-4B97-6015-373A-E125466F21CD}"/>
              </a:ext>
            </a:extLst>
          </p:cNvPr>
          <p:cNvSpPr/>
          <p:nvPr/>
        </p:nvSpPr>
        <p:spPr>
          <a:xfrm>
            <a:off x="3445696" y="5338908"/>
            <a:ext cx="737047" cy="1474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99D0C222-012E-66A9-ECDA-BABF36E53811}"/>
              </a:ext>
            </a:extLst>
          </p:cNvPr>
          <p:cNvSpPr/>
          <p:nvPr/>
        </p:nvSpPr>
        <p:spPr>
          <a:xfrm>
            <a:off x="4184264" y="4970418"/>
            <a:ext cx="2247995" cy="866030"/>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a:t>Results in streamlit UI</a:t>
            </a:r>
          </a:p>
        </p:txBody>
      </p:sp>
    </p:spTree>
    <p:extLst>
      <p:ext uri="{BB962C8B-B14F-4D97-AF65-F5344CB8AC3E}">
        <p14:creationId xmlns:p14="http://schemas.microsoft.com/office/powerpoint/2010/main" val="79820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269D-0146-E156-ECBA-988984B423AE}"/>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FFF8ACF4-1B9F-7660-3E85-0F2478FA5481}"/>
              </a:ext>
            </a:extLst>
          </p:cNvPr>
          <p:cNvSpPr>
            <a:spLocks noGrp="1"/>
          </p:cNvSpPr>
          <p:nvPr>
            <p:ph idx="1"/>
          </p:nvPr>
        </p:nvSpPr>
        <p:spPr/>
        <p:txBody>
          <a:bodyPr vert="horz" lIns="91440" tIns="45720" rIns="91440" bIns="45720" rtlCol="0" anchor="t">
            <a:normAutofit/>
          </a:bodyPr>
          <a:lstStyle/>
          <a:p>
            <a:r>
              <a:rPr lang="en-US">
                <a:ea typeface="+mn-lt"/>
                <a:cs typeface="+mn-lt"/>
              </a:rPr>
              <a:t>Removed duplicates</a:t>
            </a:r>
            <a:endParaRPr lang="en-US"/>
          </a:p>
          <a:p>
            <a:endParaRPr lang="en-US"/>
          </a:p>
          <a:p>
            <a:r>
              <a:rPr lang="en-US">
                <a:ea typeface="+mn-lt"/>
                <a:cs typeface="+mn-lt"/>
              </a:rPr>
              <a:t>Converted cost from string to numeric</a:t>
            </a:r>
            <a:endParaRPr lang="en-US"/>
          </a:p>
          <a:p>
            <a:endParaRPr lang="en-US"/>
          </a:p>
          <a:p>
            <a:r>
              <a:rPr lang="en-US">
                <a:ea typeface="+mn-lt"/>
                <a:cs typeface="+mn-lt"/>
              </a:rPr>
              <a:t>Cleaned rating count values (e.g., "1K+" ➝ 1000)</a:t>
            </a:r>
            <a:endParaRPr lang="en-US"/>
          </a:p>
          <a:p>
            <a:endParaRPr lang="en-US"/>
          </a:p>
          <a:p>
            <a:r>
              <a:rPr lang="en-US">
                <a:ea typeface="+mn-lt"/>
                <a:cs typeface="+mn-lt"/>
              </a:rPr>
              <a:t>Dropped missing values</a:t>
            </a:r>
            <a:endParaRPr lang="en-US"/>
          </a:p>
        </p:txBody>
      </p:sp>
    </p:spTree>
    <p:extLst>
      <p:ext uri="{BB962C8B-B14F-4D97-AF65-F5344CB8AC3E}">
        <p14:creationId xmlns:p14="http://schemas.microsoft.com/office/powerpoint/2010/main" val="4017189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A6239-5E53-B210-0B19-211CFF3D1BD6}"/>
              </a:ext>
            </a:extLst>
          </p:cNvPr>
          <p:cNvSpPr>
            <a:spLocks noGrp="1"/>
          </p:cNvSpPr>
          <p:nvPr>
            <p:ph type="title"/>
          </p:nvPr>
        </p:nvSpPr>
        <p:spPr/>
        <p:txBody>
          <a:bodyPr/>
          <a:lstStyle/>
          <a:p>
            <a:r>
              <a:rPr lang="en-US"/>
              <a:t>Preprocessing</a:t>
            </a:r>
          </a:p>
        </p:txBody>
      </p:sp>
      <p:sp>
        <p:nvSpPr>
          <p:cNvPr id="3" name="Content Placeholder 2">
            <a:extLst>
              <a:ext uri="{FF2B5EF4-FFF2-40B4-BE49-F238E27FC236}">
                <a16:creationId xmlns:a16="http://schemas.microsoft.com/office/drawing/2014/main" id="{D056BB41-689D-05A1-95EA-3BE3A224686E}"/>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Applied One-Hot Encoding to City &amp; Cuisine</a:t>
            </a:r>
            <a:endParaRPr lang="en-US"/>
          </a:p>
          <a:p>
            <a:endParaRPr lang="en-US"/>
          </a:p>
          <a:p>
            <a:r>
              <a:rPr lang="en-US">
                <a:ea typeface="+mn-lt"/>
                <a:cs typeface="+mn-lt"/>
              </a:rPr>
              <a:t>Scaled numeric features: Rating, Cost, Rating Count</a:t>
            </a:r>
            <a:endParaRPr lang="en-US"/>
          </a:p>
          <a:p>
            <a:endParaRPr lang="en-US"/>
          </a:p>
          <a:p>
            <a:r>
              <a:rPr lang="en-US">
                <a:ea typeface="+mn-lt"/>
                <a:cs typeface="+mn-lt"/>
              </a:rPr>
              <a:t>Saved Encoded Dataset: encoded_data.csv</a:t>
            </a:r>
            <a:endParaRPr lang="en-US"/>
          </a:p>
          <a:p>
            <a:endParaRPr lang="en-US"/>
          </a:p>
          <a:p>
            <a:r>
              <a:rPr lang="en-US">
                <a:ea typeface="+mn-lt"/>
                <a:cs typeface="+mn-lt"/>
              </a:rPr>
              <a:t>Saved Model Files:</a:t>
            </a:r>
            <a:endParaRPr lang="en-US"/>
          </a:p>
          <a:p>
            <a:pPr marL="0" indent="0">
              <a:buNone/>
            </a:pPr>
            <a:endParaRPr lang="en-US" dirty="0">
              <a:ea typeface="+mn-lt"/>
              <a:cs typeface="+mn-lt"/>
            </a:endParaRPr>
          </a:p>
          <a:p>
            <a:pPr marL="0" indent="0">
              <a:buNone/>
            </a:pPr>
            <a:r>
              <a:rPr lang="en-US">
                <a:ea typeface="+mn-lt"/>
                <a:cs typeface="+mn-lt"/>
              </a:rPr>
              <a:t>  encoder.pkl</a:t>
            </a:r>
          </a:p>
          <a:p>
            <a:pPr marL="0" indent="0">
              <a:buNone/>
            </a:pPr>
            <a:r>
              <a:rPr lang="en-US">
                <a:ea typeface="+mn-lt"/>
                <a:cs typeface="+mn-lt"/>
              </a:rPr>
              <a:t>  scaler.pkl</a:t>
            </a:r>
            <a:endParaRPr lang="en-US"/>
          </a:p>
        </p:txBody>
      </p:sp>
    </p:spTree>
    <p:extLst>
      <p:ext uri="{BB962C8B-B14F-4D97-AF65-F5344CB8AC3E}">
        <p14:creationId xmlns:p14="http://schemas.microsoft.com/office/powerpoint/2010/main" val="1188349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0E93F-179C-4536-ED14-5D1EBC0FCF40}"/>
              </a:ext>
            </a:extLst>
          </p:cNvPr>
          <p:cNvSpPr>
            <a:spLocks noGrp="1"/>
          </p:cNvSpPr>
          <p:nvPr>
            <p:ph type="title"/>
          </p:nvPr>
        </p:nvSpPr>
        <p:spPr/>
        <p:txBody>
          <a:bodyPr/>
          <a:lstStyle/>
          <a:p>
            <a:r>
              <a:rPr lang="en-US"/>
              <a:t>Clustering</a:t>
            </a:r>
          </a:p>
        </p:txBody>
      </p:sp>
      <p:sp>
        <p:nvSpPr>
          <p:cNvPr id="3" name="Content Placeholder 2">
            <a:extLst>
              <a:ext uri="{FF2B5EF4-FFF2-40B4-BE49-F238E27FC236}">
                <a16:creationId xmlns:a16="http://schemas.microsoft.com/office/drawing/2014/main" id="{E17927FC-BD71-B4CE-0DA4-4767C4E89687}"/>
              </a:ext>
            </a:extLst>
          </p:cNvPr>
          <p:cNvSpPr>
            <a:spLocks noGrp="1"/>
          </p:cNvSpPr>
          <p:nvPr>
            <p:ph idx="1"/>
          </p:nvPr>
        </p:nvSpPr>
        <p:spPr/>
        <p:txBody>
          <a:bodyPr vert="horz" lIns="91440" tIns="45720" rIns="91440" bIns="45720" rtlCol="0" anchor="t">
            <a:normAutofit/>
          </a:bodyPr>
          <a:lstStyle/>
          <a:p>
            <a:r>
              <a:rPr lang="en-US">
                <a:ea typeface="+mn-lt"/>
                <a:cs typeface="+mn-lt"/>
              </a:rPr>
              <a:t>Algorithm: K-Means Clustering</a:t>
            </a:r>
            <a:endParaRPr lang="en-US"/>
          </a:p>
          <a:p>
            <a:endParaRPr lang="en-US"/>
          </a:p>
          <a:p>
            <a:r>
              <a:rPr lang="en-US">
                <a:ea typeface="+mn-lt"/>
                <a:cs typeface="+mn-lt"/>
              </a:rPr>
              <a:t>Grouped similar restaurants into clusters</a:t>
            </a:r>
            <a:endParaRPr lang="en-US"/>
          </a:p>
          <a:p>
            <a:endParaRPr lang="en-US"/>
          </a:p>
          <a:p>
            <a:r>
              <a:rPr lang="en-US">
                <a:ea typeface="+mn-lt"/>
                <a:cs typeface="+mn-lt"/>
              </a:rPr>
              <a:t>Helps in finding similar restaurants based on user input</a:t>
            </a:r>
            <a:endParaRPr lang="en-US"/>
          </a:p>
        </p:txBody>
      </p:sp>
    </p:spTree>
    <p:extLst>
      <p:ext uri="{BB962C8B-B14F-4D97-AF65-F5344CB8AC3E}">
        <p14:creationId xmlns:p14="http://schemas.microsoft.com/office/powerpoint/2010/main" val="259239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F159-EEFA-0F91-BDC1-2C67C9AA550B}"/>
              </a:ext>
            </a:extLst>
          </p:cNvPr>
          <p:cNvSpPr>
            <a:spLocks noGrp="1"/>
          </p:cNvSpPr>
          <p:nvPr>
            <p:ph type="title"/>
          </p:nvPr>
        </p:nvSpPr>
        <p:spPr/>
        <p:txBody>
          <a:bodyPr/>
          <a:lstStyle/>
          <a:p>
            <a:r>
              <a:rPr lang="en-US"/>
              <a:t>Recommendation Logic</a:t>
            </a:r>
          </a:p>
        </p:txBody>
      </p:sp>
      <p:sp>
        <p:nvSpPr>
          <p:cNvPr id="3" name="Content Placeholder 2">
            <a:extLst>
              <a:ext uri="{FF2B5EF4-FFF2-40B4-BE49-F238E27FC236}">
                <a16:creationId xmlns:a16="http://schemas.microsoft.com/office/drawing/2014/main" id="{085A836C-1E7B-E316-971B-0051806B350C}"/>
              </a:ext>
            </a:extLst>
          </p:cNvPr>
          <p:cNvSpPr>
            <a:spLocks noGrp="1"/>
          </p:cNvSpPr>
          <p:nvPr>
            <p:ph idx="1"/>
          </p:nvPr>
        </p:nvSpPr>
        <p:spPr/>
        <p:txBody>
          <a:bodyPr vert="horz" lIns="91440" tIns="45720" rIns="91440" bIns="45720" rtlCol="0" anchor="t">
            <a:normAutofit/>
          </a:bodyPr>
          <a:lstStyle/>
          <a:p>
            <a:r>
              <a:rPr lang="en-US">
                <a:ea typeface="+mn-lt"/>
                <a:cs typeface="+mn-lt"/>
              </a:rPr>
              <a:t>User Input ➝ Encoded ➝ Scaled</a:t>
            </a:r>
            <a:endParaRPr lang="en-US"/>
          </a:p>
          <a:p>
            <a:endParaRPr lang="en-US"/>
          </a:p>
          <a:p>
            <a:r>
              <a:rPr lang="en-US">
                <a:ea typeface="+mn-lt"/>
                <a:cs typeface="+mn-lt"/>
              </a:rPr>
              <a:t>Predicted cluster using trained KMeans model</a:t>
            </a:r>
            <a:endParaRPr lang="en-US"/>
          </a:p>
          <a:p>
            <a:endParaRPr lang="en-US"/>
          </a:p>
          <a:p>
            <a:r>
              <a:rPr lang="en-US">
                <a:ea typeface="+mn-lt"/>
                <a:cs typeface="+mn-lt"/>
              </a:rPr>
              <a:t>Fetched top N restaurants from the same cluster</a:t>
            </a:r>
            <a:endParaRPr lang="en-US"/>
          </a:p>
          <a:p>
            <a:endParaRPr lang="en-US"/>
          </a:p>
          <a:p>
            <a:r>
              <a:rPr lang="en-US">
                <a:ea typeface="+mn-lt"/>
                <a:cs typeface="+mn-lt"/>
              </a:rPr>
              <a:t>Sorted by highest rating</a:t>
            </a:r>
            <a:endParaRPr lang="en-US"/>
          </a:p>
        </p:txBody>
      </p:sp>
    </p:spTree>
    <p:extLst>
      <p:ext uri="{BB962C8B-B14F-4D97-AF65-F5344CB8AC3E}">
        <p14:creationId xmlns:p14="http://schemas.microsoft.com/office/powerpoint/2010/main" val="700013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3DAD-11AB-6FE0-0DDD-8AE939CDF016}"/>
              </a:ext>
            </a:extLst>
          </p:cNvPr>
          <p:cNvSpPr>
            <a:spLocks noGrp="1"/>
          </p:cNvSpPr>
          <p:nvPr>
            <p:ph type="title"/>
          </p:nvPr>
        </p:nvSpPr>
        <p:spPr/>
        <p:txBody>
          <a:bodyPr/>
          <a:lstStyle/>
          <a:p>
            <a:r>
              <a:rPr lang="en-US"/>
              <a:t>Streamlit App Features</a:t>
            </a:r>
          </a:p>
        </p:txBody>
      </p:sp>
      <p:sp>
        <p:nvSpPr>
          <p:cNvPr id="3" name="Content Placeholder 2">
            <a:extLst>
              <a:ext uri="{FF2B5EF4-FFF2-40B4-BE49-F238E27FC236}">
                <a16:creationId xmlns:a16="http://schemas.microsoft.com/office/drawing/2014/main" id="{6BED5734-7608-B67B-23E1-A3D59F7012D3}"/>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 Sidebar for user input (city, cuisine, rating, cost)</a:t>
            </a:r>
            <a:endParaRPr lang="en-US"/>
          </a:p>
          <a:p>
            <a:endParaRPr lang="en-US"/>
          </a:p>
          <a:p>
            <a:r>
              <a:rPr lang="en-US">
                <a:ea typeface="+mn-lt"/>
                <a:cs typeface="+mn-lt"/>
              </a:rPr>
              <a:t>⏳ Loading spinner</a:t>
            </a:r>
            <a:endParaRPr lang="en-US"/>
          </a:p>
          <a:p>
            <a:endParaRPr lang="en-US"/>
          </a:p>
          <a:p>
            <a:r>
              <a:rPr lang="en-US">
                <a:ea typeface="+mn-lt"/>
                <a:cs typeface="+mn-lt"/>
              </a:rPr>
              <a:t>🎨 Colorful restaurant cards</a:t>
            </a:r>
            <a:endParaRPr lang="en-US"/>
          </a:p>
          <a:p>
            <a:endParaRPr lang="en-US"/>
          </a:p>
          <a:p>
            <a:r>
              <a:rPr lang="en-US">
                <a:ea typeface="+mn-lt"/>
                <a:cs typeface="+mn-lt"/>
              </a:rPr>
              <a:t>✅ Cuisine list cleaned</a:t>
            </a:r>
            <a:endParaRPr lang="en-US"/>
          </a:p>
          <a:p>
            <a:endParaRPr lang="en-US"/>
          </a:p>
          <a:p>
            <a:r>
              <a:rPr lang="en-US">
                <a:ea typeface="+mn-lt"/>
                <a:cs typeface="+mn-lt"/>
              </a:rPr>
              <a:t>🚀 Deployed on Hugging Face</a:t>
            </a:r>
          </a:p>
          <a:p>
            <a:endParaRPr lang="en-US" dirty="0"/>
          </a:p>
          <a:p>
            <a:r>
              <a:rPr lang="en-US"/>
              <a:t>Try it here:</a:t>
            </a:r>
          </a:p>
          <a:p>
            <a:pPr lvl="1">
              <a:buFont typeface="Courier New" panose="020B0604020202020204" pitchFamily="34" charset="0"/>
              <a:buChar char="o"/>
            </a:pPr>
            <a:r>
              <a:rPr lang="en-US" dirty="0">
                <a:ea typeface="+mn-lt"/>
                <a:cs typeface="+mn-lt"/>
                <a:hlinkClick r:id="rId2"/>
              </a:rPr>
              <a:t>https://huggingface.co/spaces/ramyaanbu56/Recommendation_System</a:t>
            </a:r>
            <a:endParaRPr lang="en-US" dirty="0"/>
          </a:p>
        </p:txBody>
      </p:sp>
    </p:spTree>
    <p:extLst>
      <p:ext uri="{BB962C8B-B14F-4D97-AF65-F5344CB8AC3E}">
        <p14:creationId xmlns:p14="http://schemas.microsoft.com/office/powerpoint/2010/main" val="13029007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Swiggy Restaurant Recommendation System</vt:lpstr>
      <vt:lpstr>Problem Statement</vt:lpstr>
      <vt:lpstr>Proposed Solution</vt:lpstr>
      <vt:lpstr>Work Flow</vt:lpstr>
      <vt:lpstr>Data Cleaning</vt:lpstr>
      <vt:lpstr>Preprocessing</vt:lpstr>
      <vt:lpstr>Clustering</vt:lpstr>
      <vt:lpstr>Recommendation Logic</vt:lpstr>
      <vt:lpstr>Streamlit App Features</vt:lpstr>
      <vt:lpstr>Challenges</vt:lpstr>
      <vt:lpstr>Thank You /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179</cp:revision>
  <dcterms:created xsi:type="dcterms:W3CDTF">2025-06-21T16:24:09Z</dcterms:created>
  <dcterms:modified xsi:type="dcterms:W3CDTF">2025-06-21T17:28:40Z</dcterms:modified>
</cp:coreProperties>
</file>