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57" r:id="rId3"/>
    <p:sldId id="259" r:id="rId4"/>
    <p:sldId id="258" r:id="rId5"/>
    <p:sldId id="261" r:id="rId6"/>
    <p:sldId id="272" r:id="rId7"/>
    <p:sldId id="262" r:id="rId8"/>
    <p:sldId id="269" r:id="rId9"/>
    <p:sldId id="263" r:id="rId10"/>
    <p:sldId id="273" r:id="rId11"/>
    <p:sldId id="271" r:id="rId12"/>
    <p:sldId id="274" r:id="rId13"/>
    <p:sldId id="275" r:id="rId14"/>
    <p:sldId id="276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9" d="100"/>
          <a:sy n="79" d="100"/>
        </p:scale>
        <p:origin x="-388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7FD719-93EE-489E-926A-F750AFC5D9D2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823B796-61AA-4AA1-956B-9D7A51998B61}">
      <dgm:prSet/>
      <dgm:spPr/>
      <dgm:t>
        <a:bodyPr/>
        <a:lstStyle/>
        <a:p>
          <a:r>
            <a:rPr lang="en-IE"/>
            <a:t>Text Analytics-Challenges and Benefits</a:t>
          </a:r>
          <a:endParaRPr lang="en-US"/>
        </a:p>
      </dgm:t>
    </dgm:pt>
    <dgm:pt modelId="{C9D5C67E-F2A2-42B0-ABB0-E899B495F50E}" type="parTrans" cxnId="{8A4974A5-2D1D-4F17-9531-4F6F6414E2AB}">
      <dgm:prSet/>
      <dgm:spPr/>
      <dgm:t>
        <a:bodyPr/>
        <a:lstStyle/>
        <a:p>
          <a:endParaRPr lang="en-US"/>
        </a:p>
      </dgm:t>
    </dgm:pt>
    <dgm:pt modelId="{7531711F-FC7C-4426-9A3E-81C137CC9646}" type="sibTrans" cxnId="{8A4974A5-2D1D-4F17-9531-4F6F6414E2AB}">
      <dgm:prSet/>
      <dgm:spPr/>
      <dgm:t>
        <a:bodyPr/>
        <a:lstStyle/>
        <a:p>
          <a:endParaRPr lang="en-US"/>
        </a:p>
      </dgm:t>
    </dgm:pt>
    <dgm:pt modelId="{B8A6709F-B182-43E0-B451-6F32255C8B42}">
      <dgm:prSet/>
      <dgm:spPr/>
      <dgm:t>
        <a:bodyPr/>
        <a:lstStyle/>
        <a:p>
          <a:r>
            <a:rPr lang="en-IE"/>
            <a:t>Extracting the value from Unstructured data</a:t>
          </a:r>
          <a:endParaRPr lang="en-US"/>
        </a:p>
      </dgm:t>
    </dgm:pt>
    <dgm:pt modelId="{D2B0C91D-CB90-42EC-9572-19E820C2CFB6}" type="parTrans" cxnId="{0DE6448C-A9DE-4B1E-AF12-FE4C623FBB7F}">
      <dgm:prSet/>
      <dgm:spPr/>
      <dgm:t>
        <a:bodyPr/>
        <a:lstStyle/>
        <a:p>
          <a:endParaRPr lang="en-US"/>
        </a:p>
      </dgm:t>
    </dgm:pt>
    <dgm:pt modelId="{8E77E9FB-CDEB-4E75-A36D-32CB415CE413}" type="sibTrans" cxnId="{0DE6448C-A9DE-4B1E-AF12-FE4C623FBB7F}">
      <dgm:prSet/>
      <dgm:spPr/>
      <dgm:t>
        <a:bodyPr/>
        <a:lstStyle/>
        <a:p>
          <a:endParaRPr lang="en-US"/>
        </a:p>
      </dgm:t>
    </dgm:pt>
    <dgm:pt modelId="{C992F018-1B0F-4D3E-B4FD-FDAFD84557EC}">
      <dgm:prSet/>
      <dgm:spPr/>
      <dgm:t>
        <a:bodyPr/>
        <a:lstStyle/>
        <a:p>
          <a:r>
            <a:rPr lang="en-IE"/>
            <a:t>Crisp-DM Methodology</a:t>
          </a:r>
          <a:endParaRPr lang="en-US"/>
        </a:p>
      </dgm:t>
    </dgm:pt>
    <dgm:pt modelId="{8398F193-0FBE-46A1-B8B1-C105A1C88D48}" type="parTrans" cxnId="{F84179B7-C3DC-4A3C-8E7B-0A8957676621}">
      <dgm:prSet/>
      <dgm:spPr/>
      <dgm:t>
        <a:bodyPr/>
        <a:lstStyle/>
        <a:p>
          <a:endParaRPr lang="en-US"/>
        </a:p>
      </dgm:t>
    </dgm:pt>
    <dgm:pt modelId="{30947B7B-B4CD-46E8-86C3-1C41A48BB268}" type="sibTrans" cxnId="{F84179B7-C3DC-4A3C-8E7B-0A8957676621}">
      <dgm:prSet/>
      <dgm:spPr/>
      <dgm:t>
        <a:bodyPr/>
        <a:lstStyle/>
        <a:p>
          <a:endParaRPr lang="en-US"/>
        </a:p>
      </dgm:t>
    </dgm:pt>
    <dgm:pt modelId="{35F38CCA-C357-402E-B746-78E7246B47D4}">
      <dgm:prSet/>
      <dgm:spPr/>
      <dgm:t>
        <a:bodyPr/>
        <a:lstStyle/>
        <a:p>
          <a:r>
            <a:rPr lang="en-IE"/>
            <a:t>Typical Use Case</a:t>
          </a:r>
          <a:endParaRPr lang="en-US"/>
        </a:p>
      </dgm:t>
    </dgm:pt>
    <dgm:pt modelId="{FFFB237E-6323-45A2-8540-054A19367051}" type="parTrans" cxnId="{72CF4C09-60B3-4724-B50F-C2B035750083}">
      <dgm:prSet/>
      <dgm:spPr/>
      <dgm:t>
        <a:bodyPr/>
        <a:lstStyle/>
        <a:p>
          <a:endParaRPr lang="en-US"/>
        </a:p>
      </dgm:t>
    </dgm:pt>
    <dgm:pt modelId="{52EC4085-AD0A-41FE-A1A2-7819F34EF003}" type="sibTrans" cxnId="{72CF4C09-60B3-4724-B50F-C2B035750083}">
      <dgm:prSet/>
      <dgm:spPr/>
      <dgm:t>
        <a:bodyPr/>
        <a:lstStyle/>
        <a:p>
          <a:endParaRPr lang="en-US"/>
        </a:p>
      </dgm:t>
    </dgm:pt>
    <dgm:pt modelId="{0106DCC0-7BB1-4077-8BD3-4600A543FA6F}">
      <dgm:prSet/>
      <dgm:spPr/>
      <dgm:t>
        <a:bodyPr/>
        <a:lstStyle/>
        <a:p>
          <a:r>
            <a:rPr lang="en-IE"/>
            <a:t>Visualising the results</a:t>
          </a:r>
          <a:endParaRPr lang="en-US"/>
        </a:p>
      </dgm:t>
    </dgm:pt>
    <dgm:pt modelId="{A93EAF0A-96B3-486A-919E-952F23F9F0DF}" type="parTrans" cxnId="{EA659F74-A408-4E6A-B05E-E734C2EB50BD}">
      <dgm:prSet/>
      <dgm:spPr/>
      <dgm:t>
        <a:bodyPr/>
        <a:lstStyle/>
        <a:p>
          <a:endParaRPr lang="en-US"/>
        </a:p>
      </dgm:t>
    </dgm:pt>
    <dgm:pt modelId="{28096CB9-CFC0-4DB2-AE35-0657124F212D}" type="sibTrans" cxnId="{EA659F74-A408-4E6A-B05E-E734C2EB50BD}">
      <dgm:prSet/>
      <dgm:spPr/>
      <dgm:t>
        <a:bodyPr/>
        <a:lstStyle/>
        <a:p>
          <a:endParaRPr lang="en-US"/>
        </a:p>
      </dgm:t>
    </dgm:pt>
    <dgm:pt modelId="{4FD76033-B966-4916-B7CD-953DF44F380E}" type="pres">
      <dgm:prSet presAssocID="{CC7FD719-93EE-489E-926A-F750AFC5D9D2}" presName="outerComposite" presStyleCnt="0">
        <dgm:presLayoutVars>
          <dgm:chMax val="5"/>
          <dgm:dir/>
          <dgm:resizeHandles val="exact"/>
        </dgm:presLayoutVars>
      </dgm:prSet>
      <dgm:spPr/>
    </dgm:pt>
    <dgm:pt modelId="{77E34619-D4B4-4343-96B0-131D3592505A}" type="pres">
      <dgm:prSet presAssocID="{CC7FD719-93EE-489E-926A-F750AFC5D9D2}" presName="dummyMaxCanvas" presStyleCnt="0">
        <dgm:presLayoutVars/>
      </dgm:prSet>
      <dgm:spPr/>
    </dgm:pt>
    <dgm:pt modelId="{6612F90D-5FFC-41BD-A5D0-A2BB2EFDA7D9}" type="pres">
      <dgm:prSet presAssocID="{CC7FD719-93EE-489E-926A-F750AFC5D9D2}" presName="FiveNodes_1" presStyleLbl="node1" presStyleIdx="0" presStyleCnt="5">
        <dgm:presLayoutVars>
          <dgm:bulletEnabled val="1"/>
        </dgm:presLayoutVars>
      </dgm:prSet>
      <dgm:spPr/>
    </dgm:pt>
    <dgm:pt modelId="{9CDD94A5-E0B7-49C5-A725-86568A3F2205}" type="pres">
      <dgm:prSet presAssocID="{CC7FD719-93EE-489E-926A-F750AFC5D9D2}" presName="FiveNodes_2" presStyleLbl="node1" presStyleIdx="1" presStyleCnt="5">
        <dgm:presLayoutVars>
          <dgm:bulletEnabled val="1"/>
        </dgm:presLayoutVars>
      </dgm:prSet>
      <dgm:spPr/>
    </dgm:pt>
    <dgm:pt modelId="{1E6108E1-39EA-4D5A-9D03-153E4A0FE20E}" type="pres">
      <dgm:prSet presAssocID="{CC7FD719-93EE-489E-926A-F750AFC5D9D2}" presName="FiveNodes_3" presStyleLbl="node1" presStyleIdx="2" presStyleCnt="5">
        <dgm:presLayoutVars>
          <dgm:bulletEnabled val="1"/>
        </dgm:presLayoutVars>
      </dgm:prSet>
      <dgm:spPr/>
    </dgm:pt>
    <dgm:pt modelId="{BA9C8841-AB82-4719-A29C-82C3B2ACEFBB}" type="pres">
      <dgm:prSet presAssocID="{CC7FD719-93EE-489E-926A-F750AFC5D9D2}" presName="FiveNodes_4" presStyleLbl="node1" presStyleIdx="3" presStyleCnt="5">
        <dgm:presLayoutVars>
          <dgm:bulletEnabled val="1"/>
        </dgm:presLayoutVars>
      </dgm:prSet>
      <dgm:spPr/>
    </dgm:pt>
    <dgm:pt modelId="{A30550C4-73A2-422B-8384-37D050D2B7F1}" type="pres">
      <dgm:prSet presAssocID="{CC7FD719-93EE-489E-926A-F750AFC5D9D2}" presName="FiveNodes_5" presStyleLbl="node1" presStyleIdx="4" presStyleCnt="5">
        <dgm:presLayoutVars>
          <dgm:bulletEnabled val="1"/>
        </dgm:presLayoutVars>
      </dgm:prSet>
      <dgm:spPr/>
    </dgm:pt>
    <dgm:pt modelId="{C6393749-FE9A-40A3-B39F-7FD4B597F8D8}" type="pres">
      <dgm:prSet presAssocID="{CC7FD719-93EE-489E-926A-F750AFC5D9D2}" presName="FiveConn_1-2" presStyleLbl="fgAccFollowNode1" presStyleIdx="0" presStyleCnt="4">
        <dgm:presLayoutVars>
          <dgm:bulletEnabled val="1"/>
        </dgm:presLayoutVars>
      </dgm:prSet>
      <dgm:spPr/>
    </dgm:pt>
    <dgm:pt modelId="{4779A30D-42F0-4C90-8D96-6E6F59625F71}" type="pres">
      <dgm:prSet presAssocID="{CC7FD719-93EE-489E-926A-F750AFC5D9D2}" presName="FiveConn_2-3" presStyleLbl="fgAccFollowNode1" presStyleIdx="1" presStyleCnt="4">
        <dgm:presLayoutVars>
          <dgm:bulletEnabled val="1"/>
        </dgm:presLayoutVars>
      </dgm:prSet>
      <dgm:spPr/>
    </dgm:pt>
    <dgm:pt modelId="{48106344-4CFB-4847-8784-1C0425C698EC}" type="pres">
      <dgm:prSet presAssocID="{CC7FD719-93EE-489E-926A-F750AFC5D9D2}" presName="FiveConn_3-4" presStyleLbl="fgAccFollowNode1" presStyleIdx="2" presStyleCnt="4">
        <dgm:presLayoutVars>
          <dgm:bulletEnabled val="1"/>
        </dgm:presLayoutVars>
      </dgm:prSet>
      <dgm:spPr/>
    </dgm:pt>
    <dgm:pt modelId="{67A2CEDA-2945-4B9D-B189-B0B6A6F04614}" type="pres">
      <dgm:prSet presAssocID="{CC7FD719-93EE-489E-926A-F750AFC5D9D2}" presName="FiveConn_4-5" presStyleLbl="fgAccFollowNode1" presStyleIdx="3" presStyleCnt="4">
        <dgm:presLayoutVars>
          <dgm:bulletEnabled val="1"/>
        </dgm:presLayoutVars>
      </dgm:prSet>
      <dgm:spPr/>
    </dgm:pt>
    <dgm:pt modelId="{2F482790-A9A8-4F7D-A641-EC5F7B7F1B11}" type="pres">
      <dgm:prSet presAssocID="{CC7FD719-93EE-489E-926A-F750AFC5D9D2}" presName="FiveNodes_1_text" presStyleLbl="node1" presStyleIdx="4" presStyleCnt="5">
        <dgm:presLayoutVars>
          <dgm:bulletEnabled val="1"/>
        </dgm:presLayoutVars>
      </dgm:prSet>
      <dgm:spPr/>
    </dgm:pt>
    <dgm:pt modelId="{55ECCCBE-CCE7-4778-9C82-E7204F050E41}" type="pres">
      <dgm:prSet presAssocID="{CC7FD719-93EE-489E-926A-F750AFC5D9D2}" presName="FiveNodes_2_text" presStyleLbl="node1" presStyleIdx="4" presStyleCnt="5">
        <dgm:presLayoutVars>
          <dgm:bulletEnabled val="1"/>
        </dgm:presLayoutVars>
      </dgm:prSet>
      <dgm:spPr/>
    </dgm:pt>
    <dgm:pt modelId="{27AE2FE7-49AC-4567-AE28-39DECDC2B3C0}" type="pres">
      <dgm:prSet presAssocID="{CC7FD719-93EE-489E-926A-F750AFC5D9D2}" presName="FiveNodes_3_text" presStyleLbl="node1" presStyleIdx="4" presStyleCnt="5">
        <dgm:presLayoutVars>
          <dgm:bulletEnabled val="1"/>
        </dgm:presLayoutVars>
      </dgm:prSet>
      <dgm:spPr/>
    </dgm:pt>
    <dgm:pt modelId="{9C19E95C-604B-4CD5-9A62-EB0AA68B57EA}" type="pres">
      <dgm:prSet presAssocID="{CC7FD719-93EE-489E-926A-F750AFC5D9D2}" presName="FiveNodes_4_text" presStyleLbl="node1" presStyleIdx="4" presStyleCnt="5">
        <dgm:presLayoutVars>
          <dgm:bulletEnabled val="1"/>
        </dgm:presLayoutVars>
      </dgm:prSet>
      <dgm:spPr/>
    </dgm:pt>
    <dgm:pt modelId="{B6FF96CE-C0B9-4E22-8800-426A176B1A73}" type="pres">
      <dgm:prSet presAssocID="{CC7FD719-93EE-489E-926A-F750AFC5D9D2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8CE3E01-8F6A-4C9E-AD07-BAF8C7EF2638}" type="presOf" srcId="{0106DCC0-7BB1-4077-8BD3-4600A543FA6F}" destId="{A30550C4-73A2-422B-8384-37D050D2B7F1}" srcOrd="0" destOrd="0" presId="urn:microsoft.com/office/officeart/2005/8/layout/vProcess5"/>
    <dgm:cxn modelId="{72CF4C09-60B3-4724-B50F-C2B035750083}" srcId="{CC7FD719-93EE-489E-926A-F750AFC5D9D2}" destId="{35F38CCA-C357-402E-B746-78E7246B47D4}" srcOrd="3" destOrd="0" parTransId="{FFFB237E-6323-45A2-8540-054A19367051}" sibTransId="{52EC4085-AD0A-41FE-A1A2-7819F34EF003}"/>
    <dgm:cxn modelId="{E863EB0B-E81A-427A-B792-E5BFEB211C30}" type="presOf" srcId="{52EC4085-AD0A-41FE-A1A2-7819F34EF003}" destId="{67A2CEDA-2945-4B9D-B189-B0B6A6F04614}" srcOrd="0" destOrd="0" presId="urn:microsoft.com/office/officeart/2005/8/layout/vProcess5"/>
    <dgm:cxn modelId="{29BDA521-E42F-4F74-9660-1B875DA77114}" type="presOf" srcId="{35F38CCA-C357-402E-B746-78E7246B47D4}" destId="{BA9C8841-AB82-4719-A29C-82C3B2ACEFBB}" srcOrd="0" destOrd="0" presId="urn:microsoft.com/office/officeart/2005/8/layout/vProcess5"/>
    <dgm:cxn modelId="{67E4DB39-2293-4216-A104-94A990623893}" type="presOf" srcId="{7823B796-61AA-4AA1-956B-9D7A51998B61}" destId="{6612F90D-5FFC-41BD-A5D0-A2BB2EFDA7D9}" srcOrd="0" destOrd="0" presId="urn:microsoft.com/office/officeart/2005/8/layout/vProcess5"/>
    <dgm:cxn modelId="{6B1E9867-F4CF-4743-8363-BCA1E5CEAECE}" type="presOf" srcId="{7823B796-61AA-4AA1-956B-9D7A51998B61}" destId="{2F482790-A9A8-4F7D-A641-EC5F7B7F1B11}" srcOrd="1" destOrd="0" presId="urn:microsoft.com/office/officeart/2005/8/layout/vProcess5"/>
    <dgm:cxn modelId="{E5DD7B6A-8CFD-4107-B790-934081253BB1}" type="presOf" srcId="{CC7FD719-93EE-489E-926A-F750AFC5D9D2}" destId="{4FD76033-B966-4916-B7CD-953DF44F380E}" srcOrd="0" destOrd="0" presId="urn:microsoft.com/office/officeart/2005/8/layout/vProcess5"/>
    <dgm:cxn modelId="{7272D24A-11D4-4E0D-981A-A1054EF18CAF}" type="presOf" srcId="{C992F018-1B0F-4D3E-B4FD-FDAFD84557EC}" destId="{27AE2FE7-49AC-4567-AE28-39DECDC2B3C0}" srcOrd="1" destOrd="0" presId="urn:microsoft.com/office/officeart/2005/8/layout/vProcess5"/>
    <dgm:cxn modelId="{D2C34E73-3D4C-488A-9C77-04ADD8ABE062}" type="presOf" srcId="{7531711F-FC7C-4426-9A3E-81C137CC9646}" destId="{C6393749-FE9A-40A3-B39F-7FD4B597F8D8}" srcOrd="0" destOrd="0" presId="urn:microsoft.com/office/officeart/2005/8/layout/vProcess5"/>
    <dgm:cxn modelId="{EFD18254-9F73-4238-949B-906368FF8072}" type="presOf" srcId="{B8A6709F-B182-43E0-B451-6F32255C8B42}" destId="{55ECCCBE-CCE7-4778-9C82-E7204F050E41}" srcOrd="1" destOrd="0" presId="urn:microsoft.com/office/officeart/2005/8/layout/vProcess5"/>
    <dgm:cxn modelId="{EA659F74-A408-4E6A-B05E-E734C2EB50BD}" srcId="{CC7FD719-93EE-489E-926A-F750AFC5D9D2}" destId="{0106DCC0-7BB1-4077-8BD3-4600A543FA6F}" srcOrd="4" destOrd="0" parTransId="{A93EAF0A-96B3-486A-919E-952F23F9F0DF}" sibTransId="{28096CB9-CFC0-4DB2-AE35-0657124F212D}"/>
    <dgm:cxn modelId="{E227F187-3A6B-48FA-A2E9-CEB500EB81EE}" type="presOf" srcId="{30947B7B-B4CD-46E8-86C3-1C41A48BB268}" destId="{48106344-4CFB-4847-8784-1C0425C698EC}" srcOrd="0" destOrd="0" presId="urn:microsoft.com/office/officeart/2005/8/layout/vProcess5"/>
    <dgm:cxn modelId="{0DE6448C-A9DE-4B1E-AF12-FE4C623FBB7F}" srcId="{CC7FD719-93EE-489E-926A-F750AFC5D9D2}" destId="{B8A6709F-B182-43E0-B451-6F32255C8B42}" srcOrd="1" destOrd="0" parTransId="{D2B0C91D-CB90-42EC-9572-19E820C2CFB6}" sibTransId="{8E77E9FB-CDEB-4E75-A36D-32CB415CE413}"/>
    <dgm:cxn modelId="{8A4974A5-2D1D-4F17-9531-4F6F6414E2AB}" srcId="{CC7FD719-93EE-489E-926A-F750AFC5D9D2}" destId="{7823B796-61AA-4AA1-956B-9D7A51998B61}" srcOrd="0" destOrd="0" parTransId="{C9D5C67E-F2A2-42B0-ABB0-E899B495F50E}" sibTransId="{7531711F-FC7C-4426-9A3E-81C137CC9646}"/>
    <dgm:cxn modelId="{92EADCA5-3399-4BB2-A0EA-EC6970B89F3B}" type="presOf" srcId="{35F38CCA-C357-402E-B746-78E7246B47D4}" destId="{9C19E95C-604B-4CD5-9A62-EB0AA68B57EA}" srcOrd="1" destOrd="0" presId="urn:microsoft.com/office/officeart/2005/8/layout/vProcess5"/>
    <dgm:cxn modelId="{B88F3CA9-F850-4F99-BE9F-E87D5810F048}" type="presOf" srcId="{B8A6709F-B182-43E0-B451-6F32255C8B42}" destId="{9CDD94A5-E0B7-49C5-A725-86568A3F2205}" srcOrd="0" destOrd="0" presId="urn:microsoft.com/office/officeart/2005/8/layout/vProcess5"/>
    <dgm:cxn modelId="{F84179B7-C3DC-4A3C-8E7B-0A8957676621}" srcId="{CC7FD719-93EE-489E-926A-F750AFC5D9D2}" destId="{C992F018-1B0F-4D3E-B4FD-FDAFD84557EC}" srcOrd="2" destOrd="0" parTransId="{8398F193-0FBE-46A1-B8B1-C105A1C88D48}" sibTransId="{30947B7B-B4CD-46E8-86C3-1C41A48BB268}"/>
    <dgm:cxn modelId="{D8572FCF-B65B-413B-9282-873F76448712}" type="presOf" srcId="{0106DCC0-7BB1-4077-8BD3-4600A543FA6F}" destId="{B6FF96CE-C0B9-4E22-8800-426A176B1A73}" srcOrd="1" destOrd="0" presId="urn:microsoft.com/office/officeart/2005/8/layout/vProcess5"/>
    <dgm:cxn modelId="{058218D3-2FD4-40F9-83E3-D577E33D5BE2}" type="presOf" srcId="{C992F018-1B0F-4D3E-B4FD-FDAFD84557EC}" destId="{1E6108E1-39EA-4D5A-9D03-153E4A0FE20E}" srcOrd="0" destOrd="0" presId="urn:microsoft.com/office/officeart/2005/8/layout/vProcess5"/>
    <dgm:cxn modelId="{1D8825D7-410A-4E80-AF57-EDA2072EA10D}" type="presOf" srcId="{8E77E9FB-CDEB-4E75-A36D-32CB415CE413}" destId="{4779A30D-42F0-4C90-8D96-6E6F59625F71}" srcOrd="0" destOrd="0" presId="urn:microsoft.com/office/officeart/2005/8/layout/vProcess5"/>
    <dgm:cxn modelId="{A0904D30-CD1B-46B0-B3EC-11B2B9B429CB}" type="presParOf" srcId="{4FD76033-B966-4916-B7CD-953DF44F380E}" destId="{77E34619-D4B4-4343-96B0-131D3592505A}" srcOrd="0" destOrd="0" presId="urn:microsoft.com/office/officeart/2005/8/layout/vProcess5"/>
    <dgm:cxn modelId="{62540EBD-D31B-4635-8B7D-27FFFF7C254C}" type="presParOf" srcId="{4FD76033-B966-4916-B7CD-953DF44F380E}" destId="{6612F90D-5FFC-41BD-A5D0-A2BB2EFDA7D9}" srcOrd="1" destOrd="0" presId="urn:microsoft.com/office/officeart/2005/8/layout/vProcess5"/>
    <dgm:cxn modelId="{1EF36665-3EB9-4DBE-AA67-2317C3449C64}" type="presParOf" srcId="{4FD76033-B966-4916-B7CD-953DF44F380E}" destId="{9CDD94A5-E0B7-49C5-A725-86568A3F2205}" srcOrd="2" destOrd="0" presId="urn:microsoft.com/office/officeart/2005/8/layout/vProcess5"/>
    <dgm:cxn modelId="{6918BC52-6F36-44CC-A9F8-C8D6206D4AC9}" type="presParOf" srcId="{4FD76033-B966-4916-B7CD-953DF44F380E}" destId="{1E6108E1-39EA-4D5A-9D03-153E4A0FE20E}" srcOrd="3" destOrd="0" presId="urn:microsoft.com/office/officeart/2005/8/layout/vProcess5"/>
    <dgm:cxn modelId="{3DD07A5F-93D1-4317-B4B5-A216A7853544}" type="presParOf" srcId="{4FD76033-B966-4916-B7CD-953DF44F380E}" destId="{BA9C8841-AB82-4719-A29C-82C3B2ACEFBB}" srcOrd="4" destOrd="0" presId="urn:microsoft.com/office/officeart/2005/8/layout/vProcess5"/>
    <dgm:cxn modelId="{3583A5BD-DD4A-402B-8E65-0F2988C51DCF}" type="presParOf" srcId="{4FD76033-B966-4916-B7CD-953DF44F380E}" destId="{A30550C4-73A2-422B-8384-37D050D2B7F1}" srcOrd="5" destOrd="0" presId="urn:microsoft.com/office/officeart/2005/8/layout/vProcess5"/>
    <dgm:cxn modelId="{48027D1A-474A-4CB9-B425-C394C860FE76}" type="presParOf" srcId="{4FD76033-B966-4916-B7CD-953DF44F380E}" destId="{C6393749-FE9A-40A3-B39F-7FD4B597F8D8}" srcOrd="6" destOrd="0" presId="urn:microsoft.com/office/officeart/2005/8/layout/vProcess5"/>
    <dgm:cxn modelId="{D8160F6F-8E0D-4472-9AF6-DB4FB047F7C6}" type="presParOf" srcId="{4FD76033-B966-4916-B7CD-953DF44F380E}" destId="{4779A30D-42F0-4C90-8D96-6E6F59625F71}" srcOrd="7" destOrd="0" presId="urn:microsoft.com/office/officeart/2005/8/layout/vProcess5"/>
    <dgm:cxn modelId="{75CE6F82-A32D-48E6-B4D3-3CDD5963D328}" type="presParOf" srcId="{4FD76033-B966-4916-B7CD-953DF44F380E}" destId="{48106344-4CFB-4847-8784-1C0425C698EC}" srcOrd="8" destOrd="0" presId="urn:microsoft.com/office/officeart/2005/8/layout/vProcess5"/>
    <dgm:cxn modelId="{C22200A2-0B27-4D1A-81BF-BD7F9EB9FC50}" type="presParOf" srcId="{4FD76033-B966-4916-B7CD-953DF44F380E}" destId="{67A2CEDA-2945-4B9D-B189-B0B6A6F04614}" srcOrd="9" destOrd="0" presId="urn:microsoft.com/office/officeart/2005/8/layout/vProcess5"/>
    <dgm:cxn modelId="{44BD85AB-B7CA-4065-AA6E-D3C57E286DA9}" type="presParOf" srcId="{4FD76033-B966-4916-B7CD-953DF44F380E}" destId="{2F482790-A9A8-4F7D-A641-EC5F7B7F1B11}" srcOrd="10" destOrd="0" presId="urn:microsoft.com/office/officeart/2005/8/layout/vProcess5"/>
    <dgm:cxn modelId="{9CCB3142-C4AC-4A92-BD98-4265DA1A2536}" type="presParOf" srcId="{4FD76033-B966-4916-B7CD-953DF44F380E}" destId="{55ECCCBE-CCE7-4778-9C82-E7204F050E41}" srcOrd="11" destOrd="0" presId="urn:microsoft.com/office/officeart/2005/8/layout/vProcess5"/>
    <dgm:cxn modelId="{49BCB149-4F42-4B6B-ABDD-7AB00222585A}" type="presParOf" srcId="{4FD76033-B966-4916-B7CD-953DF44F380E}" destId="{27AE2FE7-49AC-4567-AE28-39DECDC2B3C0}" srcOrd="12" destOrd="0" presId="urn:microsoft.com/office/officeart/2005/8/layout/vProcess5"/>
    <dgm:cxn modelId="{3BA171EE-2342-489D-B32D-C7C64B41E8F5}" type="presParOf" srcId="{4FD76033-B966-4916-B7CD-953DF44F380E}" destId="{9C19E95C-604B-4CD5-9A62-EB0AA68B57EA}" srcOrd="13" destOrd="0" presId="urn:microsoft.com/office/officeart/2005/8/layout/vProcess5"/>
    <dgm:cxn modelId="{A6215AC6-D45E-4FD2-BF86-63FB6411C085}" type="presParOf" srcId="{4FD76033-B966-4916-B7CD-953DF44F380E}" destId="{B6FF96CE-C0B9-4E22-8800-426A176B1A7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2F90D-5FFC-41BD-A5D0-A2BB2EFDA7D9}">
      <dsp:nvSpPr>
        <dsp:cNvPr id="0" name=""/>
        <dsp:cNvSpPr/>
      </dsp:nvSpPr>
      <dsp:spPr>
        <a:xfrm>
          <a:off x="0" y="0"/>
          <a:ext cx="8389434" cy="6127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/>
            <a:t>Text Analytics-Challenges and Benefits</a:t>
          </a:r>
          <a:endParaRPr lang="en-US" sz="2600" kern="1200"/>
        </a:p>
      </dsp:txBody>
      <dsp:txXfrm>
        <a:off x="17947" y="17947"/>
        <a:ext cx="7656515" cy="576875"/>
      </dsp:txXfrm>
    </dsp:sp>
    <dsp:sp modelId="{9CDD94A5-E0B7-49C5-A725-86568A3F2205}">
      <dsp:nvSpPr>
        <dsp:cNvPr id="0" name=""/>
        <dsp:cNvSpPr/>
      </dsp:nvSpPr>
      <dsp:spPr>
        <a:xfrm>
          <a:off x="626483" y="697876"/>
          <a:ext cx="8389434" cy="612769"/>
        </a:xfrm>
        <a:prstGeom prst="roundRect">
          <a:avLst>
            <a:gd name="adj" fmla="val 10000"/>
          </a:avLst>
        </a:prstGeom>
        <a:solidFill>
          <a:schemeClr val="accent2">
            <a:hueOff val="6681"/>
            <a:satOff val="-18932"/>
            <a:lumOff val="117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/>
            <a:t>Extracting the value from Unstructured data</a:t>
          </a:r>
          <a:endParaRPr lang="en-US" sz="2600" kern="1200"/>
        </a:p>
      </dsp:txBody>
      <dsp:txXfrm>
        <a:off x="644430" y="715823"/>
        <a:ext cx="7328756" cy="576875"/>
      </dsp:txXfrm>
    </dsp:sp>
    <dsp:sp modelId="{1E6108E1-39EA-4D5A-9D03-153E4A0FE20E}">
      <dsp:nvSpPr>
        <dsp:cNvPr id="0" name=""/>
        <dsp:cNvSpPr/>
      </dsp:nvSpPr>
      <dsp:spPr>
        <a:xfrm>
          <a:off x="1252967" y="1395753"/>
          <a:ext cx="8389434" cy="612769"/>
        </a:xfrm>
        <a:prstGeom prst="roundRect">
          <a:avLst>
            <a:gd name="adj" fmla="val 10000"/>
          </a:avLst>
        </a:prstGeom>
        <a:solidFill>
          <a:schemeClr val="accent2">
            <a:hueOff val="13361"/>
            <a:satOff val="-37863"/>
            <a:lumOff val="23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/>
            <a:t>Crisp-DM Methodology</a:t>
          </a:r>
          <a:endParaRPr lang="en-US" sz="2600" kern="1200"/>
        </a:p>
      </dsp:txBody>
      <dsp:txXfrm>
        <a:off x="1270914" y="1413700"/>
        <a:ext cx="7328756" cy="576875"/>
      </dsp:txXfrm>
    </dsp:sp>
    <dsp:sp modelId="{BA9C8841-AB82-4719-A29C-82C3B2ACEFBB}">
      <dsp:nvSpPr>
        <dsp:cNvPr id="0" name=""/>
        <dsp:cNvSpPr/>
      </dsp:nvSpPr>
      <dsp:spPr>
        <a:xfrm>
          <a:off x="1879451" y="2093630"/>
          <a:ext cx="8389434" cy="612769"/>
        </a:xfrm>
        <a:prstGeom prst="roundRect">
          <a:avLst>
            <a:gd name="adj" fmla="val 10000"/>
          </a:avLst>
        </a:prstGeom>
        <a:solidFill>
          <a:schemeClr val="accent2">
            <a:hueOff val="20042"/>
            <a:satOff val="-56795"/>
            <a:lumOff val="353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/>
            <a:t>Typical Use Case</a:t>
          </a:r>
          <a:endParaRPr lang="en-US" sz="2600" kern="1200"/>
        </a:p>
      </dsp:txBody>
      <dsp:txXfrm>
        <a:off x="1897398" y="2111577"/>
        <a:ext cx="7328756" cy="576875"/>
      </dsp:txXfrm>
    </dsp:sp>
    <dsp:sp modelId="{A30550C4-73A2-422B-8384-37D050D2B7F1}">
      <dsp:nvSpPr>
        <dsp:cNvPr id="0" name=""/>
        <dsp:cNvSpPr/>
      </dsp:nvSpPr>
      <dsp:spPr>
        <a:xfrm>
          <a:off x="2505935" y="2791507"/>
          <a:ext cx="8389434" cy="612769"/>
        </a:xfrm>
        <a:prstGeom prst="roundRect">
          <a:avLst>
            <a:gd name="adj" fmla="val 10000"/>
          </a:avLst>
        </a:prstGeom>
        <a:solidFill>
          <a:schemeClr val="accent2">
            <a:hueOff val="26723"/>
            <a:satOff val="-75726"/>
            <a:lumOff val="470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/>
            <a:t>Visualising the results</a:t>
          </a:r>
          <a:endParaRPr lang="en-US" sz="2600" kern="1200"/>
        </a:p>
      </dsp:txBody>
      <dsp:txXfrm>
        <a:off x="2523882" y="2809454"/>
        <a:ext cx="7328756" cy="576875"/>
      </dsp:txXfrm>
    </dsp:sp>
    <dsp:sp modelId="{C6393749-FE9A-40A3-B39F-7FD4B597F8D8}">
      <dsp:nvSpPr>
        <dsp:cNvPr id="0" name=""/>
        <dsp:cNvSpPr/>
      </dsp:nvSpPr>
      <dsp:spPr>
        <a:xfrm>
          <a:off x="7991134" y="447662"/>
          <a:ext cx="398300" cy="39830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080751" y="447662"/>
        <a:ext cx="219066" cy="299721"/>
      </dsp:txXfrm>
    </dsp:sp>
    <dsp:sp modelId="{4779A30D-42F0-4C90-8D96-6E6F59625F71}">
      <dsp:nvSpPr>
        <dsp:cNvPr id="0" name=""/>
        <dsp:cNvSpPr/>
      </dsp:nvSpPr>
      <dsp:spPr>
        <a:xfrm>
          <a:off x="8617618" y="1145539"/>
          <a:ext cx="398300" cy="39830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12101"/>
            <a:satOff val="-25822"/>
            <a:lumOff val="-95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212101"/>
              <a:satOff val="-25822"/>
              <a:lumOff val="-9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707235" y="1145539"/>
        <a:ext cx="219066" cy="299721"/>
      </dsp:txXfrm>
    </dsp:sp>
    <dsp:sp modelId="{48106344-4CFB-4847-8784-1C0425C698EC}">
      <dsp:nvSpPr>
        <dsp:cNvPr id="0" name=""/>
        <dsp:cNvSpPr/>
      </dsp:nvSpPr>
      <dsp:spPr>
        <a:xfrm>
          <a:off x="9244102" y="1833203"/>
          <a:ext cx="398300" cy="39830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24201"/>
            <a:satOff val="-51644"/>
            <a:lumOff val="-190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424201"/>
              <a:satOff val="-51644"/>
              <a:lumOff val="-19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333719" y="1833203"/>
        <a:ext cx="219066" cy="299721"/>
      </dsp:txXfrm>
    </dsp:sp>
    <dsp:sp modelId="{67A2CEDA-2945-4B9D-B189-B0B6A6F04614}">
      <dsp:nvSpPr>
        <dsp:cNvPr id="0" name=""/>
        <dsp:cNvSpPr/>
      </dsp:nvSpPr>
      <dsp:spPr>
        <a:xfrm>
          <a:off x="9870585" y="2537888"/>
          <a:ext cx="398300" cy="39830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36302"/>
            <a:satOff val="-77466"/>
            <a:lumOff val="-2861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636302"/>
              <a:satOff val="-77466"/>
              <a:lumOff val="-28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960202" y="2537888"/>
        <a:ext cx="219066" cy="2997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3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8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33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2606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30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18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299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59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7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4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64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3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0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8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9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95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GB" sz="7400" b="1" dirty="0">
                <a:latin typeface="Arial Black" panose="020B0A04020102020204" pitchFamily="34" charset="0"/>
              </a:rPr>
              <a:t>K-Means Clustering to classify tweets in Rapid Miner</a:t>
            </a:r>
            <a:endParaRPr lang="en-IE" sz="7400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dirty="0">
                <a:solidFill>
                  <a:schemeClr val="bg2"/>
                </a:solidFill>
              </a:rPr>
              <a:t>	Ramya HM (10388022)</a:t>
            </a:r>
          </a:p>
          <a:p>
            <a:pPr algn="ctr">
              <a:lnSpc>
                <a:spcPct val="90000"/>
              </a:lnSpc>
            </a:pPr>
            <a:r>
              <a:rPr lang="en-GB" dirty="0">
                <a:solidFill>
                  <a:schemeClr val="bg2"/>
                </a:solidFill>
              </a:rPr>
              <a:t>KRITI DHYANI (10505719)</a:t>
            </a:r>
          </a:p>
          <a:p>
            <a:pPr algn="ctr">
              <a:lnSpc>
                <a:spcPct val="90000"/>
              </a:lnSpc>
            </a:pPr>
            <a:r>
              <a:rPr lang="en-GB" dirty="0">
                <a:solidFill>
                  <a:schemeClr val="bg2"/>
                </a:solidFill>
              </a:rPr>
              <a:t>		</a:t>
            </a:r>
            <a:r>
              <a:rPr lang="en-GB">
                <a:solidFill>
                  <a:schemeClr val="bg2"/>
                </a:solidFill>
              </a:rPr>
              <a:t>	VISHAL MATORIA (10383366)</a:t>
            </a:r>
            <a:r>
              <a:rPr lang="en-GB" dirty="0">
                <a:solidFill>
                  <a:schemeClr val="bg2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01480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87FB-FE4F-495A-A560-BC886306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0F6E92-6D4F-4B64-85D9-1919CB1DB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423" y="2052638"/>
            <a:ext cx="5844929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1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B6BF6-9EE4-4071-A387-B3B629A60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4110"/>
            <a:ext cx="10982959" cy="1280890"/>
          </a:xfrm>
        </p:spPr>
        <p:txBody>
          <a:bodyPr/>
          <a:lstStyle/>
          <a:p>
            <a:pPr algn="ctr"/>
            <a:r>
              <a:rPr lang="en-GB" dirty="0"/>
              <a:t>      </a:t>
            </a:r>
            <a:r>
              <a:rPr lang="en-GB" dirty="0">
                <a:latin typeface="Arial Black" panose="020B0A04020102020204" pitchFamily="34" charset="0"/>
              </a:rPr>
              <a:t>Modelling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E4575-BD14-4A68-A357-77D530F98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4E263A-4EDF-4D83-BF1E-41AEE70A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147887"/>
            <a:ext cx="35242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84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CA11-FEC1-4C5C-9DB0-554FE1C7D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Plots using Rapid Miner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BE14D6-FF65-44CE-B9FB-7CDA54577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IN" dirty="0"/>
              <a:t>Plot shows the popular keywords in different cluster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DB9BC10-DABC-48C4-BF24-E621264B0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348FA2-1392-4EC3-AF8B-6A64B797C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93CB2C36-347C-4705-BC75-94EAB8FF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2F160BC3-0191-46AC-B1BE-74E755AA1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92" y="2121025"/>
            <a:ext cx="5449889" cy="2615946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437D23E-7DA0-4020-B991-9734AB977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3255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7">
            <a:extLst>
              <a:ext uri="{FF2B5EF4-FFF2-40B4-BE49-F238E27FC236}">
                <a16:creationId xmlns:a16="http://schemas.microsoft.com/office/drawing/2014/main" id="{D4895BFE-F64B-41CE-869C-71C4A06BD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FD00F-4550-4AE6-9F9A-BB66CBD3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6FAA9E-989B-4A11-9EF3-1D6E0664B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EBFDE49C-243A-4B0B-AA88-FCB35F42C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091B1C-AC7A-4D54-8594-2DEAA8F84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We can sort the average TF-IDF score of the words in each cluster  to see what keyword are most popular in those clusters</a:t>
            </a:r>
          </a:p>
          <a:p>
            <a:endParaRPr lang="en-IN">
              <a:solidFill>
                <a:schemeClr val="bg1"/>
              </a:solidFill>
            </a:endParaRPr>
          </a:p>
          <a:p>
            <a:endParaRPr lang="en-IN">
              <a:solidFill>
                <a:schemeClr val="bg1"/>
              </a:solidFill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76E4B2E-5D36-4925-8408-CA26F3957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461" y="2548281"/>
            <a:ext cx="5068537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31374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B4C8-2188-4CD7-B5E4-63EE1E53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Word Cloud using </a:t>
            </a:r>
            <a:r>
              <a:rPr lang="en-IN" dirty="0" err="1"/>
              <a:t>Tablueu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DF538-86B0-42F3-BB7B-5D8D1977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F6AFBE-E8A1-4AD9-A3DC-A37D040F56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66035" y="2747327"/>
            <a:ext cx="5731510" cy="314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53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Phase 5: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Evaluating results</a:t>
            </a:r>
          </a:p>
          <a:p>
            <a:r>
              <a:rPr lang="en-IE" dirty="0"/>
              <a:t>Reviewing the process</a:t>
            </a:r>
          </a:p>
          <a:p>
            <a:r>
              <a:rPr lang="en-IE" dirty="0"/>
              <a:t>Determining the next steps</a:t>
            </a:r>
          </a:p>
        </p:txBody>
      </p:sp>
    </p:spTree>
    <p:extLst>
      <p:ext uri="{BB962C8B-B14F-4D97-AF65-F5344CB8AC3E}">
        <p14:creationId xmlns:p14="http://schemas.microsoft.com/office/powerpoint/2010/main" val="3189829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Phase 6: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Planning deployment (your methods for integrating data-mining discoveries into use)</a:t>
            </a:r>
          </a:p>
          <a:p>
            <a:r>
              <a:rPr lang="en-IE" dirty="0"/>
              <a:t>Planning monitoring and maintenance</a:t>
            </a:r>
          </a:p>
          <a:p>
            <a:r>
              <a:rPr lang="en-IE" dirty="0"/>
              <a:t>Reporting final results</a:t>
            </a:r>
          </a:p>
          <a:p>
            <a:r>
              <a:rPr lang="en-IE" dirty="0"/>
              <a:t>Reviewing final results</a:t>
            </a:r>
          </a:p>
        </p:txBody>
      </p:sp>
    </p:spTree>
    <p:extLst>
      <p:ext uri="{BB962C8B-B14F-4D97-AF65-F5344CB8AC3E}">
        <p14:creationId xmlns:p14="http://schemas.microsoft.com/office/powerpoint/2010/main" val="68088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29121B6-CC83-4529-87ED-89AE1AD34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F48C3783-EF6E-445F-A78D-9DE1771B0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EBEBEB"/>
                </a:solidFill>
              </a:rPr>
              <a:t>                  </a:t>
            </a:r>
            <a:r>
              <a:rPr lang="en-GB" b="1" dirty="0">
                <a:solidFill>
                  <a:srgbClr val="EBEBEB"/>
                </a:solidFill>
                <a:latin typeface="Arial Black" panose="020B0A04020102020204" pitchFamily="34" charset="0"/>
              </a:rPr>
              <a:t>Agenda</a:t>
            </a:r>
            <a:r>
              <a:rPr lang="en-GB" dirty="0">
                <a:solidFill>
                  <a:srgbClr val="EBEBEB"/>
                </a:solidFill>
                <a:latin typeface="Arial Black" panose="020B0A04020102020204" pitchFamily="34" charset="0"/>
              </a:rPr>
              <a:t> </a:t>
            </a:r>
            <a:r>
              <a:rPr lang="en-GB" dirty="0">
                <a:solidFill>
                  <a:srgbClr val="EBEBEB"/>
                </a:solidFill>
              </a:rPr>
              <a:t>                                                                                                                          </a:t>
            </a:r>
            <a:endParaRPr lang="en-IE" b="1" dirty="0">
              <a:solidFill>
                <a:srgbClr val="EBEBEB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B7DCDB-78ED-480D-8CA0-9930E8F29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F48B6A-C55F-4FD5-9034-DC9867D02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5838A6-5FD5-4D52-B355-2FAFECED1A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4814551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2489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Phases in CRISP-DM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Phase 1: Business Understanding</a:t>
            </a:r>
          </a:p>
          <a:p>
            <a:r>
              <a:rPr lang="en-IE" sz="2400" dirty="0"/>
              <a:t>Phase 2: Data Understanding</a:t>
            </a:r>
          </a:p>
          <a:p>
            <a:r>
              <a:rPr lang="en-IE" sz="2400" dirty="0"/>
              <a:t>Phase 3: Data Preparation</a:t>
            </a:r>
          </a:p>
          <a:p>
            <a:r>
              <a:rPr lang="en-IE" sz="2400" dirty="0"/>
              <a:t>Phase 4: Modelling</a:t>
            </a:r>
          </a:p>
          <a:p>
            <a:r>
              <a:rPr lang="en-IE" sz="2400" dirty="0"/>
              <a:t>Phase 5: Evaluation</a:t>
            </a:r>
          </a:p>
          <a:p>
            <a:r>
              <a:rPr lang="en-IE" sz="2400" dirty="0"/>
              <a:t>Phase 6: Deployment</a:t>
            </a:r>
          </a:p>
        </p:txBody>
      </p:sp>
    </p:spTree>
    <p:extLst>
      <p:ext uri="{BB962C8B-B14F-4D97-AF65-F5344CB8AC3E}">
        <p14:creationId xmlns:p14="http://schemas.microsoft.com/office/powerpoint/2010/main" val="52085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>
            <a:extLst>
              <a:ext uri="{FF2B5EF4-FFF2-40B4-BE49-F238E27FC236}">
                <a16:creationId xmlns:a16="http://schemas.microsoft.com/office/drawing/2014/main" id="{D4895BFE-F64B-41CE-869C-71C4A06BD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IE" dirty="0">
                <a:latin typeface="Arial Black" panose="020B0A04020102020204" pitchFamily="34" charset="0"/>
              </a:rPr>
              <a:t>Business 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6FAA9E-989B-4A11-9EF3-1D6E0664B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EBFDE49C-243A-4B0B-AA88-FCB35F42C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  <a:latin typeface="Arial Black" panose="020B0A04020102020204" pitchFamily="34" charset="0"/>
              </a:rPr>
              <a:t>Why Text Analytics is a big deal ???</a:t>
            </a:r>
          </a:p>
          <a:p>
            <a:r>
              <a:rPr lang="en-IE" dirty="0">
                <a:solidFill>
                  <a:schemeClr val="bg1"/>
                </a:solidFill>
                <a:latin typeface="Arial Black" panose="020B0A04020102020204" pitchFamily="34" charset="0"/>
              </a:rPr>
              <a:t>Identification of Business Goal-Mining the Live Data from Twitter using a keyword </a:t>
            </a:r>
          </a:p>
          <a:p>
            <a:endParaRPr lang="en-IE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E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EABC47-717D-457F-9AF3-71A1FBA48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3023198"/>
            <a:ext cx="5451627" cy="271218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4936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latin typeface="Arial Black" panose="020B0A04020102020204" pitchFamily="34" charset="0"/>
              </a:rPr>
              <a:t>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04925"/>
            <a:ext cx="10964863" cy="492896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E" sz="2000" dirty="0"/>
          </a:p>
          <a:p>
            <a:r>
              <a:rPr lang="en-US" b="1" dirty="0">
                <a:latin typeface="+mn-lt"/>
              </a:rPr>
              <a:t>Unstructured data</a:t>
            </a:r>
            <a:r>
              <a:rPr lang="en-US" dirty="0">
                <a:latin typeface="+mn-lt"/>
              </a:rPr>
              <a:t> (or </a:t>
            </a:r>
            <a:r>
              <a:rPr lang="en-US" b="1" dirty="0">
                <a:latin typeface="+mn-lt"/>
              </a:rPr>
              <a:t>unstructured</a:t>
            </a:r>
            <a:r>
              <a:rPr lang="en-US" dirty="0">
                <a:latin typeface="+mn-lt"/>
              </a:rPr>
              <a:t> information) is information that either does not have a pre-defined </a:t>
            </a:r>
            <a:r>
              <a:rPr lang="en-US" b="1" dirty="0" err="1">
                <a:latin typeface="+mn-lt"/>
              </a:rPr>
              <a:t>data</a:t>
            </a:r>
            <a:r>
              <a:rPr lang="en-US" dirty="0" err="1">
                <a:latin typeface="+mn-lt"/>
              </a:rPr>
              <a:t>model</a:t>
            </a:r>
            <a:r>
              <a:rPr lang="en-US" dirty="0">
                <a:latin typeface="+mn-lt"/>
              </a:rPr>
              <a:t> or is not organized in a pre-defined </a:t>
            </a:r>
            <a:r>
              <a:rPr lang="en-US" dirty="0" err="1">
                <a:latin typeface="+mn-lt"/>
              </a:rPr>
              <a:t>manner.</a:t>
            </a:r>
            <a:r>
              <a:rPr lang="en-US" b="1" dirty="0" err="1">
                <a:latin typeface="+mn-lt"/>
              </a:rPr>
              <a:t>Unstructured</a:t>
            </a:r>
            <a:r>
              <a:rPr lang="en-US" dirty="0">
                <a:latin typeface="+mn-lt"/>
              </a:rPr>
              <a:t> information is typically text-heavy, but may contain </a:t>
            </a:r>
            <a:r>
              <a:rPr lang="en-US" b="1" dirty="0">
                <a:latin typeface="+mn-lt"/>
              </a:rPr>
              <a:t>data</a:t>
            </a:r>
            <a:r>
              <a:rPr lang="en-US" dirty="0">
                <a:latin typeface="+mn-lt"/>
              </a:rPr>
              <a:t> such as dates, numbers, and facts as well.</a:t>
            </a:r>
            <a:endParaRPr lang="en-IE" sz="2000" dirty="0">
              <a:latin typeface="+mn-lt"/>
            </a:endParaRPr>
          </a:p>
          <a:p>
            <a:r>
              <a:rPr lang="en-IE" sz="2000" dirty="0">
                <a:latin typeface="+mn-lt"/>
              </a:rPr>
              <a:t>Dataset Reference: </a:t>
            </a:r>
            <a:r>
              <a:rPr lang="en-IN" dirty="0">
                <a:latin typeface="+mn-lt"/>
                <a:hlinkClick r:id="rId2"/>
              </a:rPr>
              <a:t>https://twitter.com/</a:t>
            </a:r>
            <a:endParaRPr lang="en-IE" sz="2000" dirty="0">
              <a:latin typeface="+mn-lt"/>
            </a:endParaRPr>
          </a:p>
          <a:p>
            <a:r>
              <a:rPr lang="en-IE" sz="2000" dirty="0">
                <a:latin typeface="+mn-lt"/>
              </a:rPr>
              <a:t>Exploring data: The dataset contains various columns named: </a:t>
            </a:r>
            <a:r>
              <a:rPr lang="en-IE" dirty="0">
                <a:latin typeface="+mn-lt"/>
              </a:rPr>
              <a:t>From User, From User </a:t>
            </a:r>
            <a:r>
              <a:rPr lang="en-IE" dirty="0" err="1">
                <a:latin typeface="+mn-lt"/>
              </a:rPr>
              <a:t>Id,Id,Language,Retweet</a:t>
            </a:r>
            <a:r>
              <a:rPr lang="en-IE" dirty="0">
                <a:latin typeface="+mn-lt"/>
              </a:rPr>
              <a:t> </a:t>
            </a:r>
            <a:r>
              <a:rPr lang="en-IE" dirty="0" err="1">
                <a:latin typeface="+mn-lt"/>
              </a:rPr>
              <a:t>Count,Source</a:t>
            </a:r>
            <a:r>
              <a:rPr lang="en-IE" dirty="0">
                <a:latin typeface="+mn-lt"/>
              </a:rPr>
              <a:t>, To </a:t>
            </a:r>
            <a:r>
              <a:rPr lang="en-IE" dirty="0" err="1">
                <a:latin typeface="+mn-lt"/>
              </a:rPr>
              <a:t>User,User-Id,Text</a:t>
            </a:r>
            <a:endParaRPr lang="en-IE" sz="2000" dirty="0">
              <a:latin typeface="+mn-lt"/>
            </a:endParaRPr>
          </a:p>
          <a:p>
            <a:r>
              <a:rPr lang="en-IE" sz="2000" dirty="0">
                <a:latin typeface="+mn-lt"/>
              </a:rPr>
              <a:t>Verifying data quality: The dataset contains missing values and NULL values which are treated by data filtering in Rapid Miner</a:t>
            </a:r>
          </a:p>
          <a:p>
            <a:r>
              <a:rPr lang="en-IE" dirty="0">
                <a:latin typeface="+mn-lt"/>
              </a:rPr>
              <a:t>Regular expressions to eliminate </a:t>
            </a:r>
            <a:r>
              <a:rPr lang="en-IE" dirty="0" err="1">
                <a:latin typeface="+mn-lt"/>
              </a:rPr>
              <a:t>url</a:t>
            </a:r>
            <a:r>
              <a:rPr lang="en-IE" dirty="0">
                <a:latin typeface="+mn-lt"/>
              </a:rPr>
              <a:t> in the collected tweets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1573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ED40652-2041-40A8-BD19-21743226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9E3962-D4A6-4AE1-88E9-74BCE5EB8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C6C9A81-EBD8-4A7D-BE1B-7520E2A46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C71F41-5AA1-428C-A1E3-0BD5A7691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AA17048-7FB7-46CB-B99B-8D9D66ECA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CFBC036-F1E2-42B1-B205-11560583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2584C-64C8-468C-BBA0-8D3D5AF6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Dataset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00DA9A-C650-4C85-93DE-F8BFB9788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D8A2D167-807B-4285-BF5A-BE1660FA2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83B96611-4BCB-4210-9437-6F78615AB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512E7D-C808-4B1D-96DF-B581FCD64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854" y="1672982"/>
            <a:ext cx="6270662" cy="351157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8889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 </a:t>
            </a:r>
            <a:r>
              <a:rPr lang="en-IE" dirty="0">
                <a:latin typeface="Arial Black" panose="020B0A04020102020204" pitchFamily="34" charset="0"/>
              </a:rPr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257301"/>
            <a:ext cx="10868026" cy="515302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+mn-lt"/>
              </a:rPr>
              <a:t>Data preprocessing</a:t>
            </a:r>
            <a:r>
              <a:rPr lang="en-US" dirty="0">
                <a:latin typeface="+mn-lt"/>
              </a:rPr>
              <a:t> is a </a:t>
            </a:r>
            <a:r>
              <a:rPr lang="en-US" b="1" dirty="0">
                <a:latin typeface="+mn-lt"/>
              </a:rPr>
              <a:t>data</a:t>
            </a:r>
            <a:r>
              <a:rPr lang="en-US" dirty="0">
                <a:latin typeface="+mn-lt"/>
              </a:rPr>
              <a:t> mining technique that involves transforming raw </a:t>
            </a:r>
            <a:r>
              <a:rPr lang="en-US" b="1" dirty="0">
                <a:latin typeface="+mn-lt"/>
              </a:rPr>
              <a:t>data</a:t>
            </a:r>
            <a:r>
              <a:rPr lang="en-US" dirty="0">
                <a:latin typeface="+mn-lt"/>
              </a:rPr>
              <a:t> into an understandable format. Real-world </a:t>
            </a:r>
            <a:r>
              <a:rPr lang="en-US" b="1" dirty="0">
                <a:latin typeface="+mn-lt"/>
              </a:rPr>
              <a:t>data</a:t>
            </a:r>
            <a:r>
              <a:rPr lang="en-US" dirty="0">
                <a:latin typeface="+mn-lt"/>
              </a:rPr>
              <a:t> is often incomplete, inconsistent, and/or lacking in certain behaviors or trends, and is likely to contain many errors. </a:t>
            </a:r>
            <a:r>
              <a:rPr lang="en-US" b="1" dirty="0">
                <a:latin typeface="+mn-lt"/>
              </a:rPr>
              <a:t>Data preprocessing</a:t>
            </a:r>
            <a:r>
              <a:rPr lang="en-US" dirty="0">
                <a:latin typeface="+mn-lt"/>
              </a:rPr>
              <a:t> is a proven method of resolving such issues</a:t>
            </a:r>
          </a:p>
          <a:p>
            <a:r>
              <a:rPr lang="en-IE" sz="2400" dirty="0">
                <a:latin typeface="+mn-lt"/>
              </a:rPr>
              <a:t>Data Selection: Select tweet Text in the text processing</a:t>
            </a:r>
          </a:p>
          <a:p>
            <a:r>
              <a:rPr lang="en-IE" sz="2400" dirty="0">
                <a:latin typeface="+mn-lt"/>
              </a:rPr>
              <a:t>Data Cleaning: The NULL values and missing values are eliminated  through data filtering</a:t>
            </a:r>
          </a:p>
          <a:p>
            <a:r>
              <a:rPr lang="en-IE" sz="2400" dirty="0">
                <a:latin typeface="+mn-lt"/>
              </a:rPr>
              <a:t>Data Construction: Tokenize Tweets into Vector</a:t>
            </a:r>
            <a:endParaRPr lang="en-IE" sz="1800" dirty="0">
              <a:latin typeface="+mn-lt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IE" sz="1800" dirty="0">
                <a:latin typeface="+mn-lt"/>
              </a:rPr>
              <a:t>Converts text to vector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E" sz="1800" dirty="0">
                <a:latin typeface="+mn-lt"/>
              </a:rPr>
              <a:t>Convert all letters to lower cases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E" sz="1800" dirty="0">
                <a:latin typeface="+mn-lt"/>
              </a:rPr>
              <a:t>Eliminate letters that are too short or too long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E" sz="1800" dirty="0">
                <a:latin typeface="+mn-lt"/>
              </a:rPr>
              <a:t>Filter out stop words</a:t>
            </a:r>
          </a:p>
          <a:p>
            <a:r>
              <a:rPr lang="en-IE" sz="2400" dirty="0">
                <a:latin typeface="+mn-lt"/>
              </a:rPr>
              <a:t>Integrating data: Only single dataset is chosen. So, merging data is not required</a:t>
            </a:r>
          </a:p>
          <a:p>
            <a:pPr marL="0" indent="0">
              <a:buNone/>
            </a:pPr>
            <a:endParaRPr lang="en-IE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221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E6310-64A4-4985-9609-16636E8C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Data Preparation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EA7CDC-0420-4C47-824E-EBB13311F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528762"/>
            <a:ext cx="95440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10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Selecting modelling techniques – K- Means Cl</a:t>
            </a:r>
          </a:p>
          <a:p>
            <a:r>
              <a:rPr lang="en-IE" dirty="0"/>
              <a:t>Designing test(s)</a:t>
            </a:r>
          </a:p>
          <a:p>
            <a:r>
              <a:rPr lang="en-IE" dirty="0"/>
              <a:t>Building model(s)</a:t>
            </a:r>
          </a:p>
          <a:p>
            <a:r>
              <a:rPr lang="en-IE" dirty="0"/>
              <a:t>Assessing model(s)</a:t>
            </a:r>
          </a:p>
        </p:txBody>
      </p:sp>
    </p:spTree>
    <p:extLst>
      <p:ext uri="{BB962C8B-B14F-4D97-AF65-F5344CB8AC3E}">
        <p14:creationId xmlns:p14="http://schemas.microsoft.com/office/powerpoint/2010/main" val="1901679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197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Century Gothic</vt:lpstr>
      <vt:lpstr>Wingdings</vt:lpstr>
      <vt:lpstr>Wingdings 3</vt:lpstr>
      <vt:lpstr>Ion</vt:lpstr>
      <vt:lpstr>K-Means Clustering to classify tweets in Rapid Miner</vt:lpstr>
      <vt:lpstr>                  Agenda                                                                                                                           </vt:lpstr>
      <vt:lpstr>Phases in CRISP-DM Model</vt:lpstr>
      <vt:lpstr>Business Understanding</vt:lpstr>
      <vt:lpstr>Data Understanding</vt:lpstr>
      <vt:lpstr>Dataset</vt:lpstr>
      <vt:lpstr> Data Preparation</vt:lpstr>
      <vt:lpstr>Data Preparation</vt:lpstr>
      <vt:lpstr> Modelling</vt:lpstr>
      <vt:lpstr>PowerPoint Presentation</vt:lpstr>
      <vt:lpstr>      Modelling</vt:lpstr>
      <vt:lpstr>Plots using Rapid Miner</vt:lpstr>
      <vt:lpstr>PowerPoint Presentation</vt:lpstr>
      <vt:lpstr>Word Cloud using Tablueu</vt:lpstr>
      <vt:lpstr>Phase 5: Evaluation</vt:lpstr>
      <vt:lpstr>Phase 6: 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 to classify tweets in Rapid Miner</dc:title>
  <dc:creator>Ramya Hunasghatta Manjunatha</dc:creator>
  <cp:lastModifiedBy>Ramya Hunasghatta Manjunatha</cp:lastModifiedBy>
  <cp:revision>5</cp:revision>
  <dcterms:created xsi:type="dcterms:W3CDTF">2019-04-18T14:55:33Z</dcterms:created>
  <dcterms:modified xsi:type="dcterms:W3CDTF">2019-04-22T22:38:31Z</dcterms:modified>
</cp:coreProperties>
</file>