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Lst>
  <p:notesMasterIdLst>
    <p:notesMasterId r:id="rId15"/>
  </p:notesMasterIdLst>
  <p:sldIdLst>
    <p:sldId id="257" r:id="rId4"/>
    <p:sldId id="258" r:id="rId5"/>
    <p:sldId id="259" r:id="rId6"/>
    <p:sldId id="260" r:id="rId7"/>
    <p:sldId id="261" r:id="rId8"/>
    <p:sldId id="263" r:id="rId9"/>
    <p:sldId id="264"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D1FB2-D9EA-425F-8A77-DC72E6FC5783}" type="datetimeFigureOut">
              <a:rPr lang="en-IN" smtClean="0"/>
              <a:t>10-10-2020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E46CA-E7DD-4C4A-B6CC-C6FE2A4F7E49}" type="slidenum">
              <a:rPr lang="en-IN" smtClean="0"/>
              <a:t>‹#›</a:t>
            </a:fld>
            <a:endParaRPr lang="en-IN"/>
          </a:p>
        </p:txBody>
      </p:sp>
    </p:spTree>
    <p:extLst>
      <p:ext uri="{BB962C8B-B14F-4D97-AF65-F5344CB8AC3E}">
        <p14:creationId xmlns:p14="http://schemas.microsoft.com/office/powerpoint/2010/main" val="173179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1</a:t>
            </a:fld>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1" name="Google Shape;41;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 name="Google Shape;42;p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d413be648_0_7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10</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43" name="Google Shape;143;g5d413be648_0_7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g5d413be648_0_7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d413be648_0_8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11</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52" name="Google Shape;152;g5d413be648_0_8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5d413be648_0_8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 name="Google Shape;47;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 name="Google Shape;48;p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5d3fc075a9_0_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5" name="Google Shape;55;g5d3fc075a9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g5d3fc075a9_0_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3" name="Google Shape;63;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3: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d413be648_0_2: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2" name="Google Shape;72;g5d413be648_0_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g5d413be648_0_2: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3fc075a9_0_7: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 name="Google Shape;89;g5d3fc075a9_0_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g5d3fc075a9_0_7: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d413be648_0_13: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8" name="Google Shape;98;g5d413be648_0_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g5d413be648_0_13: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d413be648_0_52: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5" name="Google Shape;125;g5d413be648_0_5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5d413be648_0_52: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d413be648_0_6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34" name="Google Shape;134;g5d413be648_0_6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5d413be648_0_6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44"/>
          <p:cNvSpPr txBox="1">
            <a:spLocks noGrp="1"/>
          </p:cNvSpPr>
          <p:nvPr>
            <p:ph type="ctrTitle"/>
          </p:nvPr>
        </p:nvSpPr>
        <p:spPr>
          <a:xfrm>
            <a:off x="1320800" y="2217004"/>
            <a:ext cx="10363200" cy="830997"/>
          </a:xfrm>
          <a:prstGeom prst="rect">
            <a:avLst/>
          </a:prstGeom>
          <a:noFill/>
          <a:ln>
            <a:noFill/>
          </a:ln>
        </p:spPr>
        <p:txBody>
          <a:bodyPr spcFirstLastPara="1" wrap="square" lIns="91425" tIns="45700" rIns="91425" bIns="45700" anchor="b" anchorCtr="0">
            <a:sp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4"/>
          <p:cNvSpPr txBox="1">
            <a:spLocks noGrp="1"/>
          </p:cNvSpPr>
          <p:nvPr>
            <p:ph type="subTitle" idx="1"/>
          </p:nvPr>
        </p:nvSpPr>
        <p:spPr>
          <a:xfrm>
            <a:off x="3581401" y="3492500"/>
            <a:ext cx="8136468" cy="1752600"/>
          </a:xfrm>
          <a:prstGeom prst="rect">
            <a:avLst/>
          </a:prstGeom>
          <a:noFill/>
          <a:ln>
            <a:noFill/>
          </a:ln>
        </p:spPr>
        <p:txBody>
          <a:bodyPr spcFirstLastPara="1" wrap="square" lIns="91425" tIns="45700" rIns="91425" bIns="45700" anchor="t" anchorCtr="0">
            <a:noAutofit/>
          </a:bodyPr>
          <a:lstStyle>
            <a:lvl1pPr lvl="0" algn="r">
              <a:lnSpc>
                <a:spcPct val="100000"/>
              </a:lnSpc>
              <a:spcBef>
                <a:spcPts val="400"/>
              </a:spcBef>
              <a:spcAft>
                <a:spcPts val="0"/>
              </a:spcAft>
              <a:buSzPts val="1500"/>
              <a:buFont typeface="Noto Sans Symbols"/>
              <a:buNone/>
              <a:defRPr sz="2000">
                <a:solidFill>
                  <a:schemeClr val="folHlink"/>
                </a:solidFill>
                <a:latin typeface="Gill Sans"/>
                <a:ea typeface="Gill Sans"/>
                <a:cs typeface="Gill Sans"/>
                <a:sym typeface="Gill Sans"/>
              </a:defRPr>
            </a:lvl1pPr>
            <a:lvl2pPr lvl="1" algn="l">
              <a:lnSpc>
                <a:spcPct val="100000"/>
              </a:lnSpc>
              <a:spcBef>
                <a:spcPts val="360"/>
              </a:spcBef>
              <a:spcAft>
                <a:spcPts val="0"/>
              </a:spcAft>
              <a:buSzPts val="1350"/>
              <a:buChar char="▪"/>
              <a:defRPr/>
            </a:lvl2pPr>
            <a:lvl3pPr lvl="2" algn="l">
              <a:lnSpc>
                <a:spcPct val="100000"/>
              </a:lnSpc>
              <a:spcBef>
                <a:spcPts val="360"/>
              </a:spcBef>
              <a:spcAft>
                <a:spcPts val="0"/>
              </a:spcAft>
              <a:buSzPts val="1350"/>
              <a:buChar char="▪"/>
              <a:defRPr/>
            </a:lvl3pPr>
            <a:lvl4pPr lvl="3" algn="l">
              <a:lnSpc>
                <a:spcPct val="100000"/>
              </a:lnSpc>
              <a:spcBef>
                <a:spcPts val="360"/>
              </a:spcBef>
              <a:spcAft>
                <a:spcPts val="0"/>
              </a:spcAft>
              <a:buSzPts val="135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Tree>
    <p:extLst>
      <p:ext uri="{BB962C8B-B14F-4D97-AF65-F5344CB8AC3E}">
        <p14:creationId xmlns:p14="http://schemas.microsoft.com/office/powerpoint/2010/main" val="13371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423334" y="654050"/>
            <a:ext cx="11516783" cy="830262"/>
          </a:xfrm>
          <a:prstGeom prst="rect">
            <a:avLst/>
          </a:prstGeom>
          <a:noFill/>
          <a:ln>
            <a:noFill/>
          </a:ln>
        </p:spPr>
        <p:txBody>
          <a:bodyPr spcFirstLastPara="1" wrap="square" lIns="91425" tIns="45700" rIns="91425" bIns="45700" anchor="b"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438149" y="1941512"/>
            <a:ext cx="10945283" cy="4114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14325" algn="l">
              <a:lnSpc>
                <a:spcPct val="100000"/>
              </a:lnSpc>
              <a:spcBef>
                <a:spcPts val="360"/>
              </a:spcBef>
              <a:spcAft>
                <a:spcPts val="0"/>
              </a:spcAft>
              <a:buSzPts val="1350"/>
              <a:buChar char="▪"/>
              <a:defRPr/>
            </a:lvl2pPr>
            <a:lvl3pPr marL="1371600" lvl="2" indent="-314325" algn="l">
              <a:lnSpc>
                <a:spcPct val="100000"/>
              </a:lnSpc>
              <a:spcBef>
                <a:spcPts val="360"/>
              </a:spcBef>
              <a:spcAft>
                <a:spcPts val="0"/>
              </a:spcAft>
              <a:buSzPts val="1350"/>
              <a:buChar char="▪"/>
              <a:defRPr/>
            </a:lvl3pPr>
            <a:lvl4pPr marL="1828800" lvl="3" indent="-314325" algn="l">
              <a:lnSpc>
                <a:spcPct val="100000"/>
              </a:lnSpc>
              <a:spcBef>
                <a:spcPts val="360"/>
              </a:spcBef>
              <a:spcAft>
                <a:spcPts val="0"/>
              </a:spcAft>
              <a:buSzPts val="135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4" name="Google Shape;24;p46"/>
          <p:cNvSpPr txBox="1">
            <a:spLocks noGrp="1"/>
          </p:cNvSpPr>
          <p:nvPr>
            <p:ph type="dt" idx="10"/>
          </p:nvPr>
        </p:nvSpPr>
        <p:spPr>
          <a:xfrm>
            <a:off x="4578349" y="6343650"/>
            <a:ext cx="25400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a:solidFill>
                  <a:schemeClr val="folHlink"/>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8144933" y="6343650"/>
            <a:ext cx="3860800" cy="4572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400" b="0" i="1">
                <a:solidFill>
                  <a:schemeClr val="folHlink"/>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194733" y="6361112"/>
            <a:ext cx="2540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0803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Title and Diagram or Organization Chart">
    <p:spTree>
      <p:nvGrpSpPr>
        <p:cNvPr id="1" name="Shape 33"/>
        <p:cNvGrpSpPr/>
        <p:nvPr/>
      </p:nvGrpSpPr>
      <p:grpSpPr>
        <a:xfrm>
          <a:off x="0" y="0"/>
          <a:ext cx="0" cy="0"/>
          <a:chOff x="0" y="0"/>
          <a:chExt cx="0" cy="0"/>
        </a:xfrm>
      </p:grpSpPr>
      <p:sp>
        <p:nvSpPr>
          <p:cNvPr id="34" name="Google Shape;34;p48"/>
          <p:cNvSpPr txBox="1">
            <a:spLocks noGrp="1"/>
          </p:cNvSpPr>
          <p:nvPr>
            <p:ph type="title"/>
          </p:nvPr>
        </p:nvSpPr>
        <p:spPr>
          <a:xfrm>
            <a:off x="423335" y="653318"/>
            <a:ext cx="11516784" cy="830997"/>
          </a:xfrm>
          <a:prstGeom prst="rect">
            <a:avLst/>
          </a:prstGeom>
          <a:noFill/>
          <a:ln>
            <a:noFill/>
          </a:ln>
        </p:spPr>
        <p:txBody>
          <a:bodyPr spcFirstLastPara="1" wrap="square" lIns="91425" tIns="45700" rIns="91425" bIns="45700" anchor="b"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8"/>
          <p:cNvSpPr>
            <a:spLocks noGrp="1"/>
          </p:cNvSpPr>
          <p:nvPr>
            <p:ph type="dgm" idx="2"/>
          </p:nvPr>
        </p:nvSpPr>
        <p:spPr>
          <a:xfrm>
            <a:off x="438151" y="1941513"/>
            <a:ext cx="10945284"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accent1"/>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400"/>
              </a:spcBef>
              <a:spcAft>
                <a:spcPts val="0"/>
              </a:spcAft>
              <a:buClr>
                <a:schemeClr val="accent2"/>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360"/>
              </a:spcBef>
              <a:spcAft>
                <a:spcPts val="0"/>
              </a:spcAft>
              <a:buClr>
                <a:schemeClr val="fo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6" name="Google Shape;36;p48"/>
          <p:cNvSpPr txBox="1">
            <a:spLocks noGrp="1"/>
          </p:cNvSpPr>
          <p:nvPr>
            <p:ph type="dt" idx="10"/>
          </p:nvPr>
        </p:nvSpPr>
        <p:spPr>
          <a:xfrm>
            <a:off x="4578349" y="6343650"/>
            <a:ext cx="25400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b="0">
                <a:solidFill>
                  <a:schemeClr val="folHlink"/>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8"/>
          <p:cNvSpPr txBox="1">
            <a:spLocks noGrp="1"/>
          </p:cNvSpPr>
          <p:nvPr>
            <p:ph type="ftr" idx="11"/>
          </p:nvPr>
        </p:nvSpPr>
        <p:spPr>
          <a:xfrm>
            <a:off x="8144933" y="6343650"/>
            <a:ext cx="3860800" cy="4572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400" b="0" i="1">
                <a:solidFill>
                  <a:schemeClr val="folHlink"/>
                </a:solidFill>
                <a:latin typeface="Twentieth Century"/>
                <a:ea typeface="Twentieth Century"/>
                <a:cs typeface="Twentieth Century"/>
                <a:sym typeface="Twentieth Century"/>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sldNum" idx="12"/>
          </p:nvPr>
        </p:nvSpPr>
        <p:spPr>
          <a:xfrm>
            <a:off x="194733" y="6361112"/>
            <a:ext cx="2540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5141436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423334" y="654050"/>
            <a:ext cx="11516783" cy="830262"/>
          </a:xfrm>
          <a:prstGeom prst="rect">
            <a:avLst/>
          </a:prstGeom>
          <a:noFill/>
          <a:ln>
            <a:noFill/>
          </a:ln>
        </p:spPr>
        <p:txBody>
          <a:bodyPr spcFirstLastPara="1" wrap="square" lIns="91425" tIns="45700" rIns="91425" bIns="45700" anchor="b"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1" name="Google Shape;11;p43"/>
          <p:cNvSpPr txBox="1">
            <a:spLocks noGrp="1"/>
          </p:cNvSpPr>
          <p:nvPr>
            <p:ph type="body" idx="1"/>
          </p:nvPr>
        </p:nvSpPr>
        <p:spPr>
          <a:xfrm>
            <a:off x="438149" y="1941512"/>
            <a:ext cx="10945283" cy="41148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480"/>
              </a:spcBef>
              <a:spcAft>
                <a:spcPts val="0"/>
              </a:spcAft>
              <a:buClr>
                <a:schemeClr val="accent1"/>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23850" algn="l" rtl="0">
              <a:lnSpc>
                <a:spcPct val="100000"/>
              </a:lnSpc>
              <a:spcBef>
                <a:spcPts val="400"/>
              </a:spcBef>
              <a:spcAft>
                <a:spcPts val="0"/>
              </a:spcAft>
              <a:buClr>
                <a:schemeClr val="accent2"/>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14325" algn="l" rtl="0">
              <a:lnSpc>
                <a:spcPct val="100000"/>
              </a:lnSpc>
              <a:spcBef>
                <a:spcPts val="360"/>
              </a:spcBef>
              <a:spcAft>
                <a:spcPts val="0"/>
              </a:spcAft>
              <a:buClr>
                <a:schemeClr val="fo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9pPr>
          </a:lstStyle>
          <a:p>
            <a:endParaRPr/>
          </a:p>
        </p:txBody>
      </p:sp>
    </p:spTree>
    <p:extLst>
      <p:ext uri="{BB962C8B-B14F-4D97-AF65-F5344CB8AC3E}">
        <p14:creationId xmlns:p14="http://schemas.microsoft.com/office/powerpoint/2010/main" val="3346974861"/>
      </p:ext>
    </p:extLst>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45"/>
          <p:cNvSpPr txBox="1">
            <a:spLocks noGrp="1"/>
          </p:cNvSpPr>
          <p:nvPr>
            <p:ph type="title"/>
          </p:nvPr>
        </p:nvSpPr>
        <p:spPr>
          <a:xfrm>
            <a:off x="423334" y="654050"/>
            <a:ext cx="11516783" cy="830262"/>
          </a:xfrm>
          <a:prstGeom prst="rect">
            <a:avLst/>
          </a:prstGeom>
          <a:noFill/>
          <a:ln>
            <a:noFill/>
          </a:ln>
        </p:spPr>
        <p:txBody>
          <a:bodyPr spcFirstLastPara="1" wrap="square" lIns="91425" tIns="45700" rIns="91425" bIns="45700" anchor="b"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7" name="Google Shape;17;p45"/>
          <p:cNvSpPr txBox="1">
            <a:spLocks noGrp="1"/>
          </p:cNvSpPr>
          <p:nvPr>
            <p:ph type="body" idx="1"/>
          </p:nvPr>
        </p:nvSpPr>
        <p:spPr>
          <a:xfrm>
            <a:off x="438149" y="1941512"/>
            <a:ext cx="10945283" cy="41148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480"/>
              </a:spcBef>
              <a:spcAft>
                <a:spcPts val="0"/>
              </a:spcAft>
              <a:buClr>
                <a:schemeClr val="accent1"/>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23850" algn="l" rtl="0">
              <a:lnSpc>
                <a:spcPct val="100000"/>
              </a:lnSpc>
              <a:spcBef>
                <a:spcPts val="400"/>
              </a:spcBef>
              <a:spcAft>
                <a:spcPts val="0"/>
              </a:spcAft>
              <a:buClr>
                <a:schemeClr val="accent2"/>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14325" algn="l" rtl="0">
              <a:lnSpc>
                <a:spcPct val="100000"/>
              </a:lnSpc>
              <a:spcBef>
                <a:spcPts val="360"/>
              </a:spcBef>
              <a:spcAft>
                <a:spcPts val="0"/>
              </a:spcAft>
              <a:buClr>
                <a:schemeClr val="fo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8" name="Google Shape;18;p45"/>
          <p:cNvSpPr txBox="1">
            <a:spLocks noGrp="1"/>
          </p:cNvSpPr>
          <p:nvPr>
            <p:ph type="dt" idx="10"/>
          </p:nvPr>
        </p:nvSpPr>
        <p:spPr>
          <a:xfrm>
            <a:off x="4578349" y="6343650"/>
            <a:ext cx="25400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folHlink"/>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45"/>
          <p:cNvSpPr txBox="1">
            <a:spLocks noGrp="1"/>
          </p:cNvSpPr>
          <p:nvPr>
            <p:ph type="ftr" idx="11"/>
          </p:nvPr>
        </p:nvSpPr>
        <p:spPr>
          <a:xfrm>
            <a:off x="8144933" y="6343650"/>
            <a:ext cx="3860800" cy="4572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400" b="0" i="1" u="none" strike="noStrike" cap="none">
                <a:solidFill>
                  <a:schemeClr val="folHlink"/>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45"/>
          <p:cNvSpPr txBox="1">
            <a:spLocks noGrp="1"/>
          </p:cNvSpPr>
          <p:nvPr>
            <p:ph type="sldNum" idx="12"/>
          </p:nvPr>
        </p:nvSpPr>
        <p:spPr>
          <a:xfrm>
            <a:off x="194733" y="6361112"/>
            <a:ext cx="2540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067177078"/>
      </p:ext>
    </p:extLst>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47"/>
          <p:cNvSpPr txBox="1">
            <a:spLocks noGrp="1"/>
          </p:cNvSpPr>
          <p:nvPr>
            <p:ph type="title"/>
          </p:nvPr>
        </p:nvSpPr>
        <p:spPr>
          <a:xfrm>
            <a:off x="423334" y="654050"/>
            <a:ext cx="11516783" cy="830262"/>
          </a:xfrm>
          <a:prstGeom prst="rect">
            <a:avLst/>
          </a:prstGeom>
          <a:noFill/>
          <a:ln>
            <a:noFill/>
          </a:ln>
        </p:spPr>
        <p:txBody>
          <a:bodyPr spcFirstLastPara="1" wrap="square" lIns="91425" tIns="45700" rIns="91425" bIns="45700" anchor="b" anchorCtr="0">
            <a:spAutoFit/>
          </a:bodyPr>
          <a:lstStyle>
            <a:lvl1pPr marR="0" lvl="0"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2pPr>
            <a:lvl3pPr marR="0" lvl="2"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3pPr>
            <a:lvl4pPr marR="0" lvl="3"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4pPr>
            <a:lvl5pPr marR="0" lvl="4"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Arial Narrow"/>
                <a:ea typeface="Arial Narrow"/>
                <a:cs typeface="Arial Narrow"/>
                <a:sym typeface="Arial Narrow"/>
              </a:defRPr>
            </a:lvl5pPr>
            <a:lvl6pPr marR="0" lvl="5"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48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9" name="Google Shape;29;p47"/>
          <p:cNvSpPr txBox="1">
            <a:spLocks noGrp="1"/>
          </p:cNvSpPr>
          <p:nvPr>
            <p:ph type="body" idx="1"/>
          </p:nvPr>
        </p:nvSpPr>
        <p:spPr>
          <a:xfrm>
            <a:off x="438149" y="1941512"/>
            <a:ext cx="10945283" cy="41148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480"/>
              </a:spcBef>
              <a:spcAft>
                <a:spcPts val="0"/>
              </a:spcAft>
              <a:buClr>
                <a:schemeClr val="accent1"/>
              </a:buClr>
              <a:buSzPts val="1800"/>
              <a:buFont typeface="Noto Sans Symbols"/>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23850" algn="l" rtl="0">
              <a:lnSpc>
                <a:spcPct val="100000"/>
              </a:lnSpc>
              <a:spcBef>
                <a:spcPts val="400"/>
              </a:spcBef>
              <a:spcAft>
                <a:spcPts val="0"/>
              </a:spcAft>
              <a:buClr>
                <a:schemeClr val="accent2"/>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14325" algn="l" rtl="0">
              <a:lnSpc>
                <a:spcPct val="100000"/>
              </a:lnSpc>
              <a:spcBef>
                <a:spcPts val="360"/>
              </a:spcBef>
              <a:spcAft>
                <a:spcPts val="0"/>
              </a:spcAft>
              <a:buClr>
                <a:schemeClr val="folHlink"/>
              </a:buClr>
              <a:buSzPts val="1350"/>
              <a:buFont typeface="Noto Sans Symbols"/>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100000"/>
              </a:lnSpc>
              <a:spcBef>
                <a:spcPts val="320"/>
              </a:spcBef>
              <a:spcAft>
                <a:spcPts val="0"/>
              </a:spcAft>
              <a:buClr>
                <a:schemeClr val="hlink"/>
              </a:buClr>
              <a:buSzPts val="1200"/>
              <a:buFont typeface="Noto Sans Symbols"/>
              <a:buChar char="▪"/>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0" name="Google Shape;30;p47"/>
          <p:cNvSpPr txBox="1">
            <a:spLocks noGrp="1"/>
          </p:cNvSpPr>
          <p:nvPr>
            <p:ph type="dt" idx="10"/>
          </p:nvPr>
        </p:nvSpPr>
        <p:spPr>
          <a:xfrm>
            <a:off x="4578349" y="6343650"/>
            <a:ext cx="25400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folHlink"/>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47"/>
          <p:cNvSpPr txBox="1">
            <a:spLocks noGrp="1"/>
          </p:cNvSpPr>
          <p:nvPr>
            <p:ph type="ftr" idx="11"/>
          </p:nvPr>
        </p:nvSpPr>
        <p:spPr>
          <a:xfrm>
            <a:off x="8144933" y="6343650"/>
            <a:ext cx="3860800" cy="4572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400" b="0" i="1" u="none" strike="noStrike" cap="none">
                <a:solidFill>
                  <a:schemeClr val="folHlink"/>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47"/>
          <p:cNvSpPr txBox="1">
            <a:spLocks noGrp="1"/>
          </p:cNvSpPr>
          <p:nvPr>
            <p:ph type="sldNum" idx="12"/>
          </p:nvPr>
        </p:nvSpPr>
        <p:spPr>
          <a:xfrm>
            <a:off x="194733" y="6361112"/>
            <a:ext cx="2540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1pPr>
            <a:lvl2pPr marL="0" marR="0" lvl="1"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2pPr>
            <a:lvl3pPr marL="0" marR="0" lvl="2"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3pPr>
            <a:lvl4pPr marL="0" marR="0" lvl="3"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4pPr>
            <a:lvl5pPr marL="0" marR="0" lvl="4"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5pPr>
            <a:lvl6pPr marL="0" marR="0" lvl="5"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6pPr>
            <a:lvl7pPr marL="0" marR="0" lvl="6"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7pPr>
            <a:lvl8pPr marL="0" marR="0" lvl="7"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8pPr>
            <a:lvl9pPr marL="0" marR="0" lvl="8" indent="0" algn="l" rtl="0">
              <a:lnSpc>
                <a:spcPct val="100000"/>
              </a:lnSpc>
              <a:spcBef>
                <a:spcPts val="0"/>
              </a:spcBef>
              <a:spcAft>
                <a:spcPts val="0"/>
              </a:spcAft>
              <a:buClr>
                <a:schemeClr val="accent1"/>
              </a:buClr>
              <a:buSzPts val="2400"/>
              <a:buFont typeface="Twentieth Century"/>
              <a:buNone/>
              <a:defRPr sz="2400" b="0" i="0" u="none" strike="noStrike" cap="none">
                <a:solidFill>
                  <a:schemeClr val="accent1"/>
                </a:solidFill>
                <a:latin typeface="Twentieth Century"/>
                <a:ea typeface="Twentieth Century"/>
                <a:cs typeface="Twentieth Century"/>
                <a:sym typeface="Twentieth Century"/>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81055272"/>
      </p:ext>
    </p:extLst>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ctrTitle"/>
          </p:nvPr>
        </p:nvSpPr>
        <p:spPr>
          <a:xfrm>
            <a:off x="1519238" y="2997200"/>
            <a:ext cx="9148762" cy="830262"/>
          </a:xfrm>
          <a:prstGeom prst="rect">
            <a:avLst/>
          </a:prstGeom>
          <a:noFill/>
          <a:ln>
            <a:noFill/>
          </a:ln>
        </p:spPr>
        <p:txBody>
          <a:bodyPr spcFirstLastPara="1" wrap="square" lIns="91425" tIns="45700" rIns="91425" bIns="45700" anchor="b" anchorCtr="0">
            <a:spAutoFit/>
          </a:bodyPr>
          <a:lstStyle/>
          <a:p>
            <a:pPr marL="1371600" indent="457200" algn="l">
              <a:buClr>
                <a:schemeClr val="dk2"/>
              </a:buClr>
              <a:buSzPts val="4800"/>
            </a:pPr>
            <a:r>
              <a:rPr lang="en-US" b="1" dirty="0">
                <a:solidFill>
                  <a:srgbClr val="FF0000"/>
                </a:solidFill>
                <a:latin typeface="Times New Roman" panose="02020603050405020304" pitchFamily="18" charset="0"/>
                <a:ea typeface="Calibri"/>
                <a:cs typeface="Times New Roman" panose="02020603050405020304" pitchFamily="18" charset="0"/>
                <a:sym typeface="Calibri"/>
              </a:rPr>
              <a:t>Random Forest Model </a:t>
            </a:r>
            <a:r>
              <a:rPr lang="en-US" b="1" dirty="0">
                <a:solidFill>
                  <a:srgbClr val="FF0000"/>
                </a:solidFill>
                <a:latin typeface="Times New Roman" panose="02020603050405020304" pitchFamily="18" charset="0"/>
                <a:cs typeface="Times New Roman" panose="02020603050405020304" pitchFamily="18" charset="0"/>
              </a:rPr>
              <a:t> </a:t>
            </a:r>
            <a:endParaRPr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5d413be648_0_70"/>
          <p:cNvSpPr txBox="1">
            <a:spLocks noGrp="1"/>
          </p:cNvSpPr>
          <p:nvPr>
            <p:ph type="title"/>
          </p:nvPr>
        </p:nvSpPr>
        <p:spPr>
          <a:xfrm>
            <a:off x="1841500" y="184601"/>
            <a:ext cx="8637600" cy="890100"/>
          </a:xfrm>
          <a:prstGeom prst="rect">
            <a:avLst/>
          </a:prstGeom>
          <a:noFill/>
          <a:ln>
            <a:noFill/>
          </a:ln>
        </p:spPr>
        <p:txBody>
          <a:bodyPr spcFirstLastPara="1" wrap="square" lIns="91425" tIns="45700" rIns="91425" bIns="45700" anchor="b" anchorCtr="0">
            <a:noAutofit/>
          </a:bodyPr>
          <a:lstStyle/>
          <a:p>
            <a:pPr>
              <a:buClr>
                <a:schemeClr val="dk2"/>
              </a:buClr>
              <a:buSzPts val="4400"/>
            </a:pPr>
            <a:endParaRPr sz="3600" dirty="0">
              <a:solidFill>
                <a:srgbClr val="FF0000"/>
              </a:solidFill>
              <a:latin typeface="Times New Roman" panose="02020603050405020304" pitchFamily="18" charset="0"/>
              <a:cs typeface="Times New Roman" panose="02020603050405020304" pitchFamily="18" charset="0"/>
            </a:endParaRPr>
          </a:p>
          <a:p>
            <a:pPr>
              <a:buClr>
                <a:schemeClr val="dk2"/>
              </a:buClr>
              <a:buSzPts val="4400"/>
            </a:pPr>
            <a:r>
              <a:rPr lang="en-US" sz="3600" dirty="0">
                <a:solidFill>
                  <a:srgbClr val="FF0000"/>
                </a:solidFill>
                <a:latin typeface="Times New Roman" panose="02020603050405020304" pitchFamily="18" charset="0"/>
                <a:cs typeface="Times New Roman" panose="02020603050405020304" pitchFamily="18" charset="0"/>
              </a:rPr>
              <a:t>   Disadvantages</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47" name="Google Shape;147;g5d413be648_0_70"/>
          <p:cNvSpPr txBox="1"/>
          <p:nvPr/>
        </p:nvSpPr>
        <p:spPr>
          <a:xfrm>
            <a:off x="2667000" y="5875337"/>
            <a:ext cx="7047000" cy="399900"/>
          </a:xfrm>
          <a:prstGeom prst="rect">
            <a:avLst/>
          </a:prstGeom>
          <a:noFill/>
          <a:ln>
            <a:noFill/>
          </a:ln>
        </p:spPr>
        <p:txBody>
          <a:bodyPr spcFirstLastPara="1" wrap="square" lIns="91425" tIns="45700" rIns="91425" bIns="45700" anchor="t" anchorCtr="0">
            <a:noAutofit/>
          </a:bodyPr>
          <a:lstStyle/>
          <a:p>
            <a:pPr>
              <a:buClr>
                <a:srgbClr val="000000"/>
              </a:buClr>
              <a:buSzPts val="2000"/>
            </a:pPr>
            <a:endParaRPr sz="1400" kern="0">
              <a:solidFill>
                <a:srgbClr val="000000"/>
              </a:solidFill>
              <a:latin typeface="Arial"/>
              <a:ea typeface="Arial"/>
              <a:cs typeface="Arial"/>
              <a:sym typeface="Arial"/>
            </a:endParaRPr>
          </a:p>
        </p:txBody>
      </p:sp>
      <p:sp>
        <p:nvSpPr>
          <p:cNvPr id="149" name="Google Shape;149;g5d413be648_0_70"/>
          <p:cNvSpPr>
            <a:spLocks noGrp="1"/>
          </p:cNvSpPr>
          <p:nvPr>
            <p:ph type="dgm" idx="2"/>
          </p:nvPr>
        </p:nvSpPr>
        <p:spPr>
          <a:xfrm>
            <a:off x="1852625" y="1161825"/>
            <a:ext cx="8208900" cy="5696100"/>
          </a:xfrm>
          <a:prstGeom prst="rect">
            <a:avLst/>
          </a:prstGeom>
          <a:noFill/>
          <a:ln>
            <a:noFill/>
          </a:ln>
        </p:spPr>
        <p:txBody>
          <a:bodyPr spcFirstLastPara="1" wrap="square" lIns="91425" tIns="45700" rIns="91425" bIns="45700" anchor="t" anchorCtr="0">
            <a:noAutofit/>
          </a:bodyPr>
          <a:lstStyle/>
          <a:p>
            <a:pPr indent="-381000">
              <a:spcBef>
                <a:spcPts val="60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Random forests have been observed to overfit for some datasets with noisy classification/regression tasks.</a:t>
            </a:r>
          </a:p>
          <a:p>
            <a:pPr marL="76200" indent="0">
              <a:spcBef>
                <a:spcPts val="600"/>
              </a:spcBef>
              <a:buClr>
                <a:srgbClr val="000000"/>
              </a:buClr>
              <a:buSzPts val="2400"/>
              <a:buNone/>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For data including categorical variables with different number of levels, random forests are biased in favor of those attributes with more levels. Therefore, the variable importance scores from random forest are not reliable for this type of data.</a:t>
            </a:r>
          </a:p>
          <a:p>
            <a:pPr marL="76200" indent="0">
              <a:spcBef>
                <a:spcPts val="0"/>
              </a:spcBef>
              <a:buClr>
                <a:srgbClr val="000000"/>
              </a:buClr>
              <a:buSzPts val="2400"/>
              <a:buNone/>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It is also computationally much more expensive than a simple model like Decision Tree.</a:t>
            </a:r>
            <a:endParaRPr sz="2000" dirty="0">
              <a:latin typeface="Times New Roman" panose="02020603050405020304" pitchFamily="18" charset="0"/>
              <a:ea typeface="Calibri"/>
              <a:cs typeface="Times New Roman" panose="02020603050405020304" pitchFamily="18" charset="0"/>
              <a:sym typeface="Calibri"/>
            </a:endParaRPr>
          </a:p>
          <a:p>
            <a:pPr indent="0">
              <a:lnSpc>
                <a:spcPct val="115000"/>
              </a:lnSpc>
              <a:spcBef>
                <a:spcPts val="600"/>
              </a:spcBef>
              <a:buNone/>
            </a:pPr>
            <a:endParaRPr dirty="0">
              <a:latin typeface="Calibri"/>
              <a:ea typeface="Calibri"/>
              <a:cs typeface="Calibri"/>
              <a:sym typeface="Calibri"/>
            </a:endParaRPr>
          </a:p>
          <a:p>
            <a:pPr indent="0">
              <a:lnSpc>
                <a:spcPct val="115000"/>
              </a:lnSpc>
              <a:spcBef>
                <a:spcPts val="600"/>
              </a:spcBef>
              <a:buNone/>
            </a:pPr>
            <a:endParaRPr dirty="0">
              <a:latin typeface="Calibri"/>
              <a:ea typeface="Calibri"/>
              <a:cs typeface="Calibri"/>
              <a:sym typeface="Calibri"/>
            </a:endParaRPr>
          </a:p>
          <a:p>
            <a:pPr indent="0">
              <a:lnSpc>
                <a:spcPct val="115000"/>
              </a:lnSpc>
              <a:spcBef>
                <a:spcPts val="600"/>
              </a:spcBef>
              <a:buNone/>
            </a:pPr>
            <a:endParaRPr dirty="0">
              <a:latin typeface="Calibri"/>
              <a:ea typeface="Calibri"/>
              <a:cs typeface="Calibri"/>
              <a:sym typeface="Calibri"/>
            </a:endParaRPr>
          </a:p>
          <a:p>
            <a:pPr indent="0">
              <a:lnSpc>
                <a:spcPct val="115000"/>
              </a:lnSpc>
              <a:spcBef>
                <a:spcPts val="600"/>
              </a:spcBef>
              <a:buNone/>
            </a:pPr>
            <a:r>
              <a:rPr lang="en-US" sz="2600" dirty="0">
                <a:solidFill>
                  <a:srgbClr val="000000"/>
                </a:solidFill>
                <a:latin typeface="Calibri"/>
                <a:ea typeface="Calibri"/>
                <a:cs typeface="Calibri"/>
                <a:sym typeface="Calibri"/>
              </a:rPr>
              <a:t> </a:t>
            </a:r>
            <a:endParaRPr b="1"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5d413be648_0_80"/>
          <p:cNvSpPr txBox="1">
            <a:spLocks noGrp="1"/>
          </p:cNvSpPr>
          <p:nvPr>
            <p:ph type="title"/>
          </p:nvPr>
        </p:nvSpPr>
        <p:spPr>
          <a:xfrm>
            <a:off x="1841500" y="184601"/>
            <a:ext cx="8637600" cy="890100"/>
          </a:xfrm>
          <a:prstGeom prst="rect">
            <a:avLst/>
          </a:prstGeom>
          <a:noFill/>
          <a:ln>
            <a:noFill/>
          </a:ln>
        </p:spPr>
        <p:txBody>
          <a:bodyPr spcFirstLastPara="1" wrap="square" lIns="91425" tIns="45700" rIns="91425" bIns="45700" anchor="b" anchorCtr="0">
            <a:noAutofit/>
          </a:bodyPr>
          <a:lstStyle/>
          <a:p>
            <a:pPr>
              <a:buClr>
                <a:schemeClr val="dk2"/>
              </a:buClr>
              <a:buSzPts val="4400"/>
            </a:pPr>
            <a:endParaRPr sz="4400" dirty="0"/>
          </a:p>
          <a:p>
            <a:pPr>
              <a:buClr>
                <a:schemeClr val="dk2"/>
              </a:buClr>
              <a:buSzPts val="4400"/>
            </a:pPr>
            <a:r>
              <a:rPr lang="en-US" sz="4000" dirty="0">
                <a:solidFill>
                  <a:srgbClr val="FF0000"/>
                </a:solidFill>
                <a:latin typeface="Times New Roman" panose="02020603050405020304" pitchFamily="18" charset="0"/>
                <a:cs typeface="Times New Roman" panose="02020603050405020304" pitchFamily="18" charset="0"/>
              </a:rPr>
              <a:t>Applications</a:t>
            </a:r>
            <a:r>
              <a:rPr lang="en-US" sz="4000" dirty="0"/>
              <a:t> </a:t>
            </a:r>
            <a:endParaRPr sz="4000" dirty="0"/>
          </a:p>
        </p:txBody>
      </p:sp>
      <p:sp>
        <p:nvSpPr>
          <p:cNvPr id="156" name="Google Shape;156;g5d413be648_0_80"/>
          <p:cNvSpPr txBox="1"/>
          <p:nvPr/>
        </p:nvSpPr>
        <p:spPr>
          <a:xfrm>
            <a:off x="2667000" y="5875337"/>
            <a:ext cx="7047000" cy="399900"/>
          </a:xfrm>
          <a:prstGeom prst="rect">
            <a:avLst/>
          </a:prstGeom>
          <a:noFill/>
          <a:ln>
            <a:noFill/>
          </a:ln>
        </p:spPr>
        <p:txBody>
          <a:bodyPr spcFirstLastPara="1" wrap="square" lIns="91425" tIns="45700" rIns="91425" bIns="45700" anchor="t" anchorCtr="0">
            <a:noAutofit/>
          </a:bodyPr>
          <a:lstStyle/>
          <a:p>
            <a:pPr>
              <a:buClr>
                <a:srgbClr val="000000"/>
              </a:buClr>
              <a:buSzPts val="2000"/>
            </a:pPr>
            <a:endParaRPr sz="1400" kern="0">
              <a:solidFill>
                <a:srgbClr val="000000"/>
              </a:solidFill>
              <a:latin typeface="Arial"/>
              <a:ea typeface="Arial"/>
              <a:cs typeface="Arial"/>
              <a:sym typeface="Arial"/>
            </a:endParaRPr>
          </a:p>
        </p:txBody>
      </p:sp>
      <p:sp>
        <p:nvSpPr>
          <p:cNvPr id="158" name="Google Shape;158;g5d413be648_0_80"/>
          <p:cNvSpPr>
            <a:spLocks noGrp="1"/>
          </p:cNvSpPr>
          <p:nvPr>
            <p:ph type="dgm" idx="2"/>
          </p:nvPr>
        </p:nvSpPr>
        <p:spPr>
          <a:xfrm>
            <a:off x="1852625" y="1161825"/>
            <a:ext cx="8208900" cy="5696100"/>
          </a:xfrm>
          <a:prstGeom prst="rect">
            <a:avLst/>
          </a:prstGeom>
          <a:noFill/>
          <a:ln>
            <a:noFill/>
          </a:ln>
        </p:spPr>
        <p:txBody>
          <a:bodyPr spcFirstLastPara="1" wrap="square" lIns="91425" tIns="45700" rIns="91425" bIns="45700" anchor="t" anchorCtr="0">
            <a:noAutofit/>
          </a:bodyPr>
          <a:lstStyle/>
          <a:p>
            <a:pPr indent="0">
              <a:lnSpc>
                <a:spcPct val="115000"/>
              </a:lnSpc>
              <a:spcBef>
                <a:spcPts val="600"/>
              </a:spcBef>
              <a:buNone/>
            </a:pPr>
            <a:endParaRPr>
              <a:latin typeface="Calibri"/>
              <a:ea typeface="Calibri"/>
              <a:cs typeface="Calibri"/>
              <a:sym typeface="Calibri"/>
            </a:endParaRPr>
          </a:p>
          <a:p>
            <a:pPr indent="0">
              <a:lnSpc>
                <a:spcPct val="115000"/>
              </a:lnSpc>
              <a:spcBef>
                <a:spcPts val="600"/>
              </a:spcBef>
              <a:buNone/>
            </a:pPr>
            <a:endParaRPr>
              <a:latin typeface="Calibri"/>
              <a:ea typeface="Calibri"/>
              <a:cs typeface="Calibri"/>
              <a:sym typeface="Calibri"/>
            </a:endParaRPr>
          </a:p>
          <a:p>
            <a:pPr indent="0">
              <a:lnSpc>
                <a:spcPct val="115000"/>
              </a:lnSpc>
              <a:spcBef>
                <a:spcPts val="600"/>
              </a:spcBef>
              <a:buNone/>
            </a:pPr>
            <a:endParaRPr>
              <a:latin typeface="Calibri"/>
              <a:ea typeface="Calibri"/>
              <a:cs typeface="Calibri"/>
              <a:sym typeface="Calibri"/>
            </a:endParaRPr>
          </a:p>
          <a:p>
            <a:pPr indent="0">
              <a:lnSpc>
                <a:spcPct val="115000"/>
              </a:lnSpc>
              <a:spcBef>
                <a:spcPts val="600"/>
              </a:spcBef>
              <a:buNone/>
            </a:pPr>
            <a:r>
              <a:rPr lang="en-US" sz="2600">
                <a:solidFill>
                  <a:srgbClr val="000000"/>
                </a:solidFill>
                <a:latin typeface="Calibri"/>
                <a:ea typeface="Calibri"/>
                <a:cs typeface="Calibri"/>
                <a:sym typeface="Calibri"/>
              </a:rPr>
              <a:t> </a:t>
            </a:r>
            <a:endParaRPr b="1">
              <a:latin typeface="Calibri"/>
              <a:ea typeface="Calibri"/>
              <a:cs typeface="Calibri"/>
              <a:sym typeface="Calibri"/>
            </a:endParaRPr>
          </a:p>
        </p:txBody>
      </p:sp>
      <p:pic>
        <p:nvPicPr>
          <p:cNvPr id="159" name="Google Shape;159;g5d413be648_0_80"/>
          <p:cNvPicPr preferRelativeResize="0"/>
          <p:nvPr/>
        </p:nvPicPr>
        <p:blipFill>
          <a:blip r:embed="rId3">
            <a:alphaModFix/>
          </a:blip>
          <a:stretch>
            <a:fillRect/>
          </a:stretch>
        </p:blipFill>
        <p:spPr>
          <a:xfrm>
            <a:off x="2000551" y="1493375"/>
            <a:ext cx="7917075" cy="453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2345221" y="605804"/>
            <a:ext cx="6972300" cy="769937"/>
          </a:xfrm>
          <a:prstGeom prst="rect">
            <a:avLst/>
          </a:prstGeom>
          <a:noFill/>
          <a:ln>
            <a:noFill/>
          </a:ln>
        </p:spPr>
        <p:txBody>
          <a:bodyPr spcFirstLastPara="1" wrap="square" lIns="91425" tIns="45700" rIns="91425" bIns="45700" anchor="b" anchorCtr="0">
            <a:spAutoFit/>
          </a:bodyPr>
          <a:lstStyle/>
          <a:p>
            <a:pPr>
              <a:buClr>
                <a:schemeClr val="dk2"/>
              </a:buClr>
              <a:buSzPts val="4400"/>
            </a:pPr>
            <a:r>
              <a:rPr lang="en-US" sz="4400" b="1" dirty="0">
                <a:solidFill>
                  <a:srgbClr val="FF0000"/>
                </a:solidFill>
                <a:latin typeface="Times New Roman" panose="02020603050405020304" pitchFamily="18" charset="0"/>
                <a:cs typeface="Times New Roman" panose="02020603050405020304" pitchFamily="18" charset="0"/>
              </a:rPr>
              <a:t>Introduction</a:t>
            </a:r>
            <a:endParaRPr b="1" dirty="0">
              <a:solidFill>
                <a:srgbClr val="FF0000"/>
              </a:solidFill>
              <a:latin typeface="Times New Roman" panose="02020603050405020304" pitchFamily="18" charset="0"/>
              <a:cs typeface="Times New Roman" panose="02020603050405020304" pitchFamily="18" charset="0"/>
            </a:endParaRPr>
          </a:p>
        </p:txBody>
      </p:sp>
      <p:sp>
        <p:nvSpPr>
          <p:cNvPr id="51" name="Google Shape;51;p2"/>
          <p:cNvSpPr txBox="1">
            <a:spLocks noGrp="1"/>
          </p:cNvSpPr>
          <p:nvPr>
            <p:ph type="body" idx="1"/>
          </p:nvPr>
        </p:nvSpPr>
        <p:spPr>
          <a:xfrm>
            <a:off x="1960494" y="1375741"/>
            <a:ext cx="7886285" cy="4441963"/>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latin typeface="Calibri"/>
              <a:ea typeface="Calibri"/>
              <a:cs typeface="Calibri"/>
              <a:sym typeface="Calibri"/>
            </a:endParaRPr>
          </a:p>
          <a:p>
            <a:pPr indent="-381000" algn="just">
              <a:lnSpc>
                <a:spcPct val="115000"/>
              </a:lnSpc>
              <a:spcBef>
                <a:spcPts val="600"/>
              </a:spcBef>
              <a:buClr>
                <a:srgbClr val="000000"/>
              </a:buClr>
              <a:buSzPts val="2400"/>
              <a:buFont typeface="Calibri"/>
              <a:buChar char="▪"/>
            </a:pPr>
            <a:r>
              <a:rPr lang="en-US" sz="2200" b="1" dirty="0">
                <a:latin typeface="Times New Roman" panose="02020603050405020304" pitchFamily="18" charset="0"/>
                <a:ea typeface="Calibri"/>
                <a:cs typeface="Times New Roman" panose="02020603050405020304" pitchFamily="18" charset="0"/>
                <a:sym typeface="Calibri"/>
              </a:rPr>
              <a:t>Random Forest</a:t>
            </a:r>
            <a:r>
              <a:rPr lang="en-US" sz="2200" dirty="0">
                <a:latin typeface="Times New Roman" panose="02020603050405020304" pitchFamily="18" charset="0"/>
                <a:ea typeface="Calibri"/>
                <a:cs typeface="Times New Roman" panose="02020603050405020304" pitchFamily="18" charset="0"/>
                <a:sym typeface="Calibri"/>
              </a:rPr>
              <a:t> (or </a:t>
            </a:r>
            <a:r>
              <a:rPr lang="en-US" sz="2200" b="1" dirty="0">
                <a:latin typeface="Times New Roman" panose="02020603050405020304" pitchFamily="18" charset="0"/>
                <a:ea typeface="Calibri"/>
                <a:cs typeface="Times New Roman" panose="02020603050405020304" pitchFamily="18" charset="0"/>
                <a:sym typeface="Calibri"/>
              </a:rPr>
              <a:t>random forests</a:t>
            </a:r>
            <a:r>
              <a:rPr lang="en-US" sz="2200" dirty="0">
                <a:latin typeface="Times New Roman" panose="02020603050405020304" pitchFamily="18" charset="0"/>
                <a:ea typeface="Calibri"/>
                <a:cs typeface="Times New Roman" panose="02020603050405020304" pitchFamily="18" charset="0"/>
                <a:sym typeface="Calibri"/>
              </a:rPr>
              <a:t>) is an ensemble classifier that consists of many decision trees and outputs the class that is the mode of the class's output by individual trees.</a:t>
            </a:r>
            <a:endParaRPr sz="2200" dirty="0">
              <a:latin typeface="Times New Roman" panose="02020603050405020304" pitchFamily="18" charset="0"/>
              <a:ea typeface="Calibri"/>
              <a:cs typeface="Times New Roman" panose="02020603050405020304" pitchFamily="18" charset="0"/>
              <a:sym typeface="Calibri"/>
            </a:endParaRPr>
          </a:p>
          <a:p>
            <a:pPr indent="0" algn="just">
              <a:lnSpc>
                <a:spcPct val="115000"/>
              </a:lnSpc>
              <a:spcBef>
                <a:spcPts val="600"/>
              </a:spcBef>
              <a:buNone/>
            </a:pPr>
            <a:endParaRPr sz="2200" dirty="0">
              <a:latin typeface="Times New Roman" panose="02020603050405020304" pitchFamily="18" charset="0"/>
              <a:ea typeface="Calibri"/>
              <a:cs typeface="Times New Roman" panose="02020603050405020304" pitchFamily="18" charset="0"/>
              <a:sym typeface="Calibri"/>
            </a:endParaRPr>
          </a:p>
          <a:p>
            <a:pPr indent="-381000" algn="just">
              <a:lnSpc>
                <a:spcPct val="115000"/>
              </a:lnSpc>
              <a:spcBef>
                <a:spcPts val="600"/>
              </a:spcBef>
              <a:buClr>
                <a:srgbClr val="000000"/>
              </a:buClr>
              <a:buSzPts val="2400"/>
              <a:buFont typeface="Calibri"/>
              <a:buChar char="▪"/>
            </a:pPr>
            <a:r>
              <a:rPr lang="en-US" sz="2200" dirty="0">
                <a:latin typeface="Times New Roman" panose="02020603050405020304" pitchFamily="18" charset="0"/>
                <a:ea typeface="Calibri"/>
                <a:cs typeface="Times New Roman" panose="02020603050405020304" pitchFamily="18" charset="0"/>
                <a:sym typeface="Calibri"/>
              </a:rPr>
              <a:t>The term came from </a:t>
            </a:r>
            <a:r>
              <a:rPr lang="en-US" sz="2200" b="1" dirty="0">
                <a:latin typeface="Times New Roman" panose="02020603050405020304" pitchFamily="18" charset="0"/>
                <a:ea typeface="Calibri"/>
                <a:cs typeface="Times New Roman" panose="02020603050405020304" pitchFamily="18" charset="0"/>
                <a:sym typeface="Calibri"/>
              </a:rPr>
              <a:t>Random Decision Forests</a:t>
            </a:r>
            <a:r>
              <a:rPr lang="en-US" sz="2200" dirty="0">
                <a:latin typeface="Times New Roman" panose="02020603050405020304" pitchFamily="18" charset="0"/>
                <a:ea typeface="Calibri"/>
                <a:cs typeface="Times New Roman" panose="02020603050405020304" pitchFamily="18" charset="0"/>
                <a:sym typeface="Calibri"/>
              </a:rPr>
              <a:t> that was first proposed by Tin Kam Ho of Bell Labs in 1995.</a:t>
            </a:r>
            <a:endParaRPr sz="2200" dirty="0">
              <a:latin typeface="Times New Roman" panose="02020603050405020304" pitchFamily="18" charset="0"/>
              <a:ea typeface="Calibri"/>
              <a:cs typeface="Times New Roman" panose="02020603050405020304" pitchFamily="18" charset="0"/>
              <a:sym typeface="Calibri"/>
            </a:endParaRPr>
          </a:p>
          <a:p>
            <a:pPr indent="0" algn="just">
              <a:lnSpc>
                <a:spcPct val="115000"/>
              </a:lnSpc>
              <a:spcBef>
                <a:spcPts val="600"/>
              </a:spcBef>
              <a:buNone/>
            </a:pPr>
            <a:endParaRPr sz="2200" dirty="0">
              <a:latin typeface="Times New Roman" panose="02020603050405020304" pitchFamily="18" charset="0"/>
              <a:ea typeface="Calibri"/>
              <a:cs typeface="Times New Roman" panose="02020603050405020304" pitchFamily="18" charset="0"/>
              <a:sym typeface="Calibri"/>
            </a:endParaRPr>
          </a:p>
          <a:p>
            <a:pPr indent="-381000" algn="just">
              <a:lnSpc>
                <a:spcPct val="115000"/>
              </a:lnSpc>
              <a:spcBef>
                <a:spcPts val="600"/>
              </a:spcBef>
              <a:buClr>
                <a:srgbClr val="000000"/>
              </a:buClr>
              <a:buSzPts val="2400"/>
              <a:buFont typeface="Calibri"/>
              <a:buChar char="▪"/>
            </a:pPr>
            <a:r>
              <a:rPr lang="en-US" sz="2200" dirty="0">
                <a:latin typeface="Times New Roman" panose="02020603050405020304" pitchFamily="18" charset="0"/>
                <a:ea typeface="Calibri"/>
                <a:cs typeface="Times New Roman" panose="02020603050405020304" pitchFamily="18" charset="0"/>
                <a:sym typeface="Calibri"/>
              </a:rPr>
              <a:t>The method combines </a:t>
            </a:r>
            <a:r>
              <a:rPr lang="en-US" sz="2200" dirty="0" err="1">
                <a:latin typeface="Times New Roman" panose="02020603050405020304" pitchFamily="18" charset="0"/>
                <a:ea typeface="Calibri"/>
                <a:cs typeface="Times New Roman" panose="02020603050405020304" pitchFamily="18" charset="0"/>
                <a:sym typeface="Calibri"/>
              </a:rPr>
              <a:t>Breiman’s</a:t>
            </a:r>
            <a:r>
              <a:rPr lang="en-US" sz="2200" dirty="0">
                <a:latin typeface="Times New Roman" panose="02020603050405020304" pitchFamily="18" charset="0"/>
                <a:ea typeface="Calibri"/>
                <a:cs typeface="Times New Roman" panose="02020603050405020304" pitchFamily="18" charset="0"/>
                <a:sym typeface="Calibri"/>
              </a:rPr>
              <a:t> "</a:t>
            </a:r>
            <a:r>
              <a:rPr lang="en-US" sz="2200" b="1" dirty="0">
                <a:latin typeface="Times New Roman" panose="02020603050405020304" pitchFamily="18" charset="0"/>
                <a:ea typeface="Calibri"/>
                <a:cs typeface="Times New Roman" panose="02020603050405020304" pitchFamily="18" charset="0"/>
                <a:sym typeface="Calibri"/>
              </a:rPr>
              <a:t>Bagging</a:t>
            </a:r>
            <a:r>
              <a:rPr lang="en-US" sz="2200" dirty="0">
                <a:latin typeface="Times New Roman" panose="02020603050405020304" pitchFamily="18" charset="0"/>
                <a:ea typeface="Calibri"/>
                <a:cs typeface="Times New Roman" panose="02020603050405020304" pitchFamily="18" charset="0"/>
                <a:sym typeface="Calibri"/>
              </a:rPr>
              <a:t>" idea and the random selection of features.</a:t>
            </a:r>
            <a:endParaRPr sz="22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5d3fc075a9_0_0"/>
          <p:cNvSpPr txBox="1">
            <a:spLocks noGrp="1"/>
          </p:cNvSpPr>
          <p:nvPr>
            <p:ph type="title"/>
          </p:nvPr>
        </p:nvSpPr>
        <p:spPr>
          <a:xfrm>
            <a:off x="2197419" y="403976"/>
            <a:ext cx="6403242" cy="550181"/>
          </a:xfrm>
          <a:prstGeom prst="rect">
            <a:avLst/>
          </a:prstGeom>
          <a:noFill/>
          <a:ln>
            <a:noFill/>
          </a:ln>
        </p:spPr>
        <p:txBody>
          <a:bodyPr spcFirstLastPara="1" wrap="square" lIns="91425" tIns="45700" rIns="91425" bIns="45700" anchor="b" anchorCtr="0">
            <a:noAutofit/>
          </a:bodyPr>
          <a:lstStyle/>
          <a:p>
            <a:pPr>
              <a:buClr>
                <a:schemeClr val="dk2"/>
              </a:buClr>
              <a:buSzPts val="4400"/>
            </a:pPr>
            <a:r>
              <a:rPr lang="en-US" sz="4400" b="1" dirty="0">
                <a:solidFill>
                  <a:srgbClr val="FF0000"/>
                </a:solidFill>
                <a:latin typeface="Times New Roman" panose="02020603050405020304" pitchFamily="18" charset="0"/>
                <a:cs typeface="Times New Roman" panose="02020603050405020304" pitchFamily="18" charset="0"/>
              </a:rPr>
              <a:t>Introduction</a:t>
            </a:r>
            <a:r>
              <a:rPr lang="en-US" sz="4400" dirty="0"/>
              <a:t> </a:t>
            </a:r>
            <a:endParaRPr dirty="0"/>
          </a:p>
        </p:txBody>
      </p:sp>
      <p:sp>
        <p:nvSpPr>
          <p:cNvPr id="59" name="Google Shape;59;g5d3fc075a9_0_0"/>
          <p:cNvSpPr txBox="1">
            <a:spLocks noGrp="1"/>
          </p:cNvSpPr>
          <p:nvPr>
            <p:ph type="body" idx="1"/>
          </p:nvPr>
        </p:nvSpPr>
        <p:spPr>
          <a:xfrm>
            <a:off x="2004803" y="903960"/>
            <a:ext cx="7801807" cy="5050080"/>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latin typeface="Times New Roman" panose="02020603050405020304" pitchFamily="18" charset="0"/>
              <a:ea typeface="Calibri"/>
              <a:cs typeface="Times New Roman" panose="02020603050405020304" pitchFamily="18" charset="0"/>
              <a:sym typeface="Calibri"/>
            </a:endParaRPr>
          </a:p>
          <a:p>
            <a:pPr marL="342900" indent="-317500">
              <a:spcBef>
                <a:spcPts val="0"/>
              </a:spcBef>
              <a:buClr>
                <a:srgbClr val="000000"/>
              </a:buClr>
              <a:buSzPts val="2400"/>
              <a:buFont typeface="Calibri"/>
              <a:buChar char="▪"/>
            </a:pPr>
            <a:r>
              <a:rPr lang="en-US" sz="2000" dirty="0" err="1">
                <a:latin typeface="Times New Roman" panose="02020603050405020304" pitchFamily="18" charset="0"/>
                <a:ea typeface="Calibri"/>
                <a:cs typeface="Times New Roman" panose="02020603050405020304" pitchFamily="18" charset="0"/>
                <a:sym typeface="Calibri"/>
              </a:rPr>
              <a:t>Ensembling</a:t>
            </a:r>
            <a:r>
              <a:rPr lang="en-US" sz="2000" dirty="0">
                <a:latin typeface="Times New Roman" panose="02020603050405020304" pitchFamily="18" charset="0"/>
                <a:ea typeface="Calibri"/>
                <a:cs typeface="Times New Roman" panose="02020603050405020304" pitchFamily="18" charset="0"/>
                <a:sym typeface="Calibri"/>
              </a:rPr>
              <a:t> is usually done using the concept of bagging with different feature sets.</a:t>
            </a:r>
            <a:endParaRPr sz="2000" dirty="0">
              <a:latin typeface="Times New Roman" panose="02020603050405020304" pitchFamily="18" charset="0"/>
              <a:ea typeface="Calibri"/>
              <a:cs typeface="Times New Roman" panose="02020603050405020304" pitchFamily="18" charset="0"/>
              <a:sym typeface="Calibri"/>
            </a:endParaRPr>
          </a:p>
          <a:p>
            <a:pPr indent="0">
              <a:spcBef>
                <a:spcPts val="0"/>
              </a:spcBef>
              <a:buNone/>
            </a:pPr>
            <a:endParaRPr sz="2000" dirty="0">
              <a:latin typeface="Times New Roman" panose="02020603050405020304" pitchFamily="18" charset="0"/>
              <a:ea typeface="Calibri"/>
              <a:cs typeface="Times New Roman" panose="02020603050405020304" pitchFamily="18" charset="0"/>
              <a:sym typeface="Calibri"/>
            </a:endParaRPr>
          </a:p>
          <a:p>
            <a:pPr marL="342900" indent="-3175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The reason for using large number of trees in random forest is to train the trees enough such that contribution from each feature comes in a number of models.</a:t>
            </a:r>
            <a:endParaRPr sz="2000" dirty="0">
              <a:latin typeface="Times New Roman" panose="02020603050405020304" pitchFamily="18" charset="0"/>
              <a:ea typeface="Calibri"/>
              <a:cs typeface="Times New Roman" panose="02020603050405020304" pitchFamily="18" charset="0"/>
              <a:sym typeface="Calibri"/>
            </a:endParaRPr>
          </a:p>
          <a:p>
            <a:pPr indent="0">
              <a:spcBef>
                <a:spcPts val="0"/>
              </a:spcBef>
              <a:buNone/>
            </a:pPr>
            <a:endParaRPr sz="2000" dirty="0">
              <a:latin typeface="Times New Roman" panose="02020603050405020304" pitchFamily="18" charset="0"/>
              <a:ea typeface="Calibri"/>
              <a:cs typeface="Times New Roman" panose="02020603050405020304" pitchFamily="18" charset="0"/>
              <a:sym typeface="Calibri"/>
            </a:endParaRPr>
          </a:p>
          <a:p>
            <a:pPr marL="342900" indent="-3175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After the Random Forest is generated by combining the trees, majority vote is applied to combine the output of different trees. </a:t>
            </a:r>
            <a:endParaRPr sz="2000" dirty="0">
              <a:latin typeface="Times New Roman" panose="02020603050405020304" pitchFamily="18" charset="0"/>
              <a:ea typeface="Calibri"/>
              <a:cs typeface="Times New Roman" panose="02020603050405020304" pitchFamily="18" charset="0"/>
              <a:sym typeface="Calibri"/>
            </a:endParaRPr>
          </a:p>
          <a:p>
            <a:pPr indent="0">
              <a:spcBef>
                <a:spcPts val="0"/>
              </a:spcBef>
              <a:buNone/>
            </a:pPr>
            <a:endParaRPr sz="2000" dirty="0">
              <a:latin typeface="Times New Roman" panose="02020603050405020304" pitchFamily="18" charset="0"/>
              <a:ea typeface="Calibri"/>
              <a:cs typeface="Times New Roman" panose="02020603050405020304" pitchFamily="18" charset="0"/>
              <a:sym typeface="Calibri"/>
            </a:endParaRPr>
          </a:p>
          <a:p>
            <a:pPr marL="342900" indent="-3175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The result from the Ensemble model is usually better than that from the individual decision tree models.</a:t>
            </a:r>
          </a:p>
          <a:p>
            <a:pPr marL="342900" indent="-317500">
              <a:spcBef>
                <a:spcPts val="0"/>
              </a:spcBef>
              <a:buClr>
                <a:srgbClr val="000000"/>
              </a:buClr>
              <a:buSzPts val="2400"/>
              <a:buFont typeface="Calibri"/>
              <a:buChar char="▪"/>
            </a:pPr>
            <a:endParaRPr lang="en-US" sz="2000" dirty="0">
              <a:latin typeface="Times New Roman" panose="02020603050405020304" pitchFamily="18" charset="0"/>
              <a:ea typeface="Calibri"/>
              <a:cs typeface="Times New Roman" panose="02020603050405020304" pitchFamily="18" charset="0"/>
              <a:sym typeface="Calibri"/>
            </a:endParaRPr>
          </a:p>
          <a:p>
            <a:pPr marL="342900" indent="-317500">
              <a:spcBef>
                <a:spcPts val="0"/>
              </a:spcBef>
              <a:buClr>
                <a:srgbClr val="000000"/>
              </a:buClr>
              <a:buSzPts val="2400"/>
              <a:buFont typeface="Calibri"/>
              <a:buChar char="▪"/>
            </a:pPr>
            <a:r>
              <a:rPr lang="en-US" sz="2000" b="0" i="0" dirty="0">
                <a:solidFill>
                  <a:srgbClr val="202122"/>
                </a:solidFill>
                <a:effectLst/>
                <a:latin typeface="Times New Roman" panose="02020603050405020304" pitchFamily="18" charset="0"/>
                <a:cs typeface="Times New Roman" panose="02020603050405020304" pitchFamily="18" charset="0"/>
              </a:rPr>
              <a:t>Random forests are frequently used as "</a:t>
            </a:r>
            <a:r>
              <a:rPr lang="en-US" sz="2000" b="0" i="0" dirty="0" err="1">
                <a:solidFill>
                  <a:srgbClr val="202122"/>
                </a:solidFill>
                <a:effectLst/>
                <a:latin typeface="Times New Roman" panose="02020603050405020304" pitchFamily="18" charset="0"/>
                <a:cs typeface="Times New Roman" panose="02020603050405020304" pitchFamily="18" charset="0"/>
              </a:rPr>
              <a:t>blackbox</a:t>
            </a:r>
            <a:r>
              <a:rPr lang="en-US" sz="2000" b="0" i="0" dirty="0">
                <a:solidFill>
                  <a:srgbClr val="202122"/>
                </a:solidFill>
                <a:effectLst/>
                <a:latin typeface="Times New Roman" panose="02020603050405020304" pitchFamily="18" charset="0"/>
                <a:cs typeface="Times New Roman" panose="02020603050405020304" pitchFamily="18" charset="0"/>
              </a:rPr>
              <a:t>" models in businesses, as they generate reasonable predictions across a wide range of data while requiring little configuration in packages such as </a:t>
            </a:r>
            <a:r>
              <a:rPr lang="en-US" sz="2000" b="0" i="0" u="none" strike="noStrike" dirty="0">
                <a:solidFill>
                  <a:schemeClr val="tx1"/>
                </a:solidFill>
                <a:effectLst/>
                <a:latin typeface="Times New Roman" panose="02020603050405020304" pitchFamily="18" charset="0"/>
                <a:cs typeface="Times New Roman" panose="02020603050405020304" pitchFamily="18" charset="0"/>
              </a:rPr>
              <a:t>scikit-learn</a:t>
            </a:r>
            <a:r>
              <a:rPr lang="en-US" sz="2000" b="0" i="0" dirty="0">
                <a:solidFill>
                  <a:schemeClr val="tx1"/>
                </a:solidFill>
                <a:effectLst/>
                <a:latin typeface="Times New Roman" panose="02020603050405020304" pitchFamily="18" charset="0"/>
                <a:cs typeface="Times New Roman" panose="02020603050405020304" pitchFamily="18" charset="0"/>
              </a:rPr>
              <a:t>.</a:t>
            </a: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2456829" y="290752"/>
            <a:ext cx="7781925" cy="768350"/>
          </a:xfrm>
          <a:prstGeom prst="rect">
            <a:avLst/>
          </a:prstGeom>
          <a:noFill/>
          <a:ln>
            <a:noFill/>
          </a:ln>
        </p:spPr>
        <p:txBody>
          <a:bodyPr spcFirstLastPara="1" wrap="square" lIns="91425" tIns="45700" rIns="91425" bIns="45700" anchor="b" anchorCtr="0">
            <a:spAutoFit/>
          </a:bodyPr>
          <a:lstStyle/>
          <a:p>
            <a:pPr>
              <a:buClr>
                <a:schemeClr val="dk2"/>
              </a:buClr>
              <a:buSzPts val="4400"/>
            </a:pPr>
            <a:r>
              <a:rPr lang="en-US" sz="4400" b="1" dirty="0">
                <a:solidFill>
                  <a:srgbClr val="FF0000"/>
                </a:solidFill>
                <a:latin typeface="Times New Roman" panose="02020603050405020304" pitchFamily="18" charset="0"/>
                <a:cs typeface="Times New Roman" panose="02020603050405020304" pitchFamily="18" charset="0"/>
              </a:rPr>
              <a:t>Random Forest Model</a:t>
            </a:r>
            <a:endParaRPr b="1" dirty="0">
              <a:solidFill>
                <a:srgbClr val="FF0000"/>
              </a:solidFill>
              <a:latin typeface="Times New Roman" panose="02020603050405020304" pitchFamily="18" charset="0"/>
              <a:cs typeface="Times New Roman" panose="02020603050405020304" pitchFamily="18" charset="0"/>
            </a:endParaRPr>
          </a:p>
        </p:txBody>
      </p:sp>
      <p:sp>
        <p:nvSpPr>
          <p:cNvPr id="67" name="Google Shape;67;p3"/>
          <p:cNvSpPr txBox="1"/>
          <p:nvPr/>
        </p:nvSpPr>
        <p:spPr>
          <a:xfrm>
            <a:off x="2667000" y="5875337"/>
            <a:ext cx="7046912" cy="307736"/>
          </a:xfrm>
          <a:prstGeom prst="rect">
            <a:avLst/>
          </a:prstGeom>
          <a:noFill/>
          <a:ln>
            <a:noFill/>
          </a:ln>
        </p:spPr>
        <p:txBody>
          <a:bodyPr spcFirstLastPara="1" wrap="square" lIns="91425" tIns="45700" rIns="91425" bIns="45700" anchor="t" anchorCtr="0">
            <a:spAutoFit/>
          </a:bodyPr>
          <a:lstStyle/>
          <a:p>
            <a:pPr>
              <a:buClr>
                <a:srgbClr val="000000"/>
              </a:buClr>
              <a:buSzPts val="2000"/>
            </a:pPr>
            <a:endParaRPr sz="1400" kern="0">
              <a:solidFill>
                <a:srgbClr val="000000"/>
              </a:solidFill>
              <a:latin typeface="Arial"/>
              <a:ea typeface="Arial"/>
              <a:cs typeface="Arial"/>
              <a:sym typeface="Arial"/>
            </a:endParaRPr>
          </a:p>
        </p:txBody>
      </p:sp>
      <p:pic>
        <p:nvPicPr>
          <p:cNvPr id="5" name="Picture 4" descr="Diagram, schematic&#10;&#10;Description automatically generated">
            <a:extLst>
              <a:ext uri="{FF2B5EF4-FFF2-40B4-BE49-F238E27FC236}">
                <a16:creationId xmlns:a16="http://schemas.microsoft.com/office/drawing/2014/main" id="{DCA5FD64-8481-4878-AD66-CB6B0E11A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889" y="1199229"/>
            <a:ext cx="6143294" cy="4535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5d413be648_0_2"/>
          <p:cNvSpPr txBox="1">
            <a:spLocks noGrp="1"/>
          </p:cNvSpPr>
          <p:nvPr>
            <p:ph type="title"/>
          </p:nvPr>
        </p:nvSpPr>
        <p:spPr>
          <a:xfrm>
            <a:off x="1796905" y="225825"/>
            <a:ext cx="6972300" cy="846600"/>
          </a:xfrm>
          <a:prstGeom prst="rect">
            <a:avLst/>
          </a:prstGeom>
          <a:noFill/>
          <a:ln>
            <a:noFill/>
          </a:ln>
        </p:spPr>
        <p:txBody>
          <a:bodyPr spcFirstLastPara="1" wrap="square" lIns="91425" tIns="45700" rIns="91425" bIns="45700" anchor="b" anchorCtr="0">
            <a:noAutofit/>
          </a:bodyPr>
          <a:lstStyle/>
          <a:p>
            <a:pPr algn="just">
              <a:buClr>
                <a:schemeClr val="dk2"/>
              </a:buClr>
              <a:buSzPts val="4400"/>
            </a:pPr>
            <a:r>
              <a:rPr lang="en-US" sz="3600" b="1" dirty="0">
                <a:solidFill>
                  <a:srgbClr val="FF0000"/>
                </a:solidFill>
                <a:latin typeface="Times New Roman" panose="02020603050405020304" pitchFamily="18" charset="0"/>
                <a:cs typeface="Times New Roman" panose="02020603050405020304" pitchFamily="18" charset="0"/>
              </a:rPr>
              <a:t>How does Random Forest works: </a:t>
            </a:r>
            <a:endParaRPr sz="3600" b="1" dirty="0">
              <a:solidFill>
                <a:srgbClr val="FF0000"/>
              </a:solidFill>
              <a:latin typeface="Times New Roman" panose="02020603050405020304" pitchFamily="18" charset="0"/>
              <a:cs typeface="Times New Roman" panose="02020603050405020304" pitchFamily="18" charset="0"/>
            </a:endParaRPr>
          </a:p>
        </p:txBody>
      </p:sp>
      <p:sp>
        <p:nvSpPr>
          <p:cNvPr id="76" name="Google Shape;76;g5d413be648_0_2"/>
          <p:cNvSpPr txBox="1">
            <a:spLocks noGrp="1"/>
          </p:cNvSpPr>
          <p:nvPr>
            <p:ph type="body" idx="1"/>
          </p:nvPr>
        </p:nvSpPr>
        <p:spPr>
          <a:xfrm>
            <a:off x="1796905" y="1072425"/>
            <a:ext cx="8208900" cy="5358300"/>
          </a:xfrm>
          <a:prstGeom prst="rect">
            <a:avLst/>
          </a:prstGeom>
          <a:noFill/>
          <a:ln>
            <a:noFill/>
          </a:ln>
        </p:spPr>
        <p:txBody>
          <a:bodyPr spcFirstLastPara="1" wrap="square" lIns="91425" tIns="45700" rIns="91425" bIns="45700" anchor="t" anchorCtr="0">
            <a:noAutofit/>
          </a:bodyPr>
          <a:lstStyle/>
          <a:p>
            <a:pPr marL="0" indent="0">
              <a:spcBef>
                <a:spcPts val="0"/>
              </a:spcBef>
              <a:buNone/>
            </a:pPr>
            <a:endParaRPr sz="2800" dirty="0">
              <a:latin typeface="Calibri"/>
              <a:ea typeface="Calibri"/>
              <a:cs typeface="Calibri"/>
              <a:sym typeface="Calibri"/>
            </a:endParaRPr>
          </a:p>
          <a:p>
            <a:pPr marL="342900" indent="-317500" algn="just">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If there are N variables or features in the input dataset, select a subset of ‘m’ (m &lt; N)features out of the N features. Also, the observations or data instances should be picked randomly.</a:t>
            </a:r>
          </a:p>
          <a:p>
            <a:pPr marL="25400" indent="0" algn="just">
              <a:spcBef>
                <a:spcPts val="0"/>
              </a:spcBef>
              <a:buClr>
                <a:srgbClr val="000000"/>
              </a:buClr>
              <a:buSzPts val="2400"/>
              <a:buNone/>
            </a:pPr>
            <a:endParaRPr sz="2000" dirty="0">
              <a:latin typeface="Times New Roman" panose="02020603050405020304" pitchFamily="18" charset="0"/>
              <a:ea typeface="Calibri"/>
              <a:cs typeface="Times New Roman" panose="02020603050405020304" pitchFamily="18" charset="0"/>
              <a:sym typeface="Calibri"/>
            </a:endParaRPr>
          </a:p>
          <a:p>
            <a:pPr marL="342900" indent="-317500" algn="just">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Use the best split principle on these ‘m’ features to calculate the number of nodes ‘d’.</a:t>
            </a:r>
          </a:p>
          <a:p>
            <a:pPr marL="342900" indent="-317500" algn="just">
              <a:spcBef>
                <a:spcPts val="0"/>
              </a:spcBef>
              <a:buClr>
                <a:srgbClr val="000000"/>
              </a:buClr>
              <a:buSzPts val="2400"/>
              <a:buFont typeface="Calibri"/>
              <a:buChar char="▪"/>
            </a:pPr>
            <a:endParaRPr sz="2000" dirty="0">
              <a:latin typeface="Times New Roman" panose="02020603050405020304" pitchFamily="18" charset="0"/>
              <a:ea typeface="Calibri"/>
              <a:cs typeface="Times New Roman" panose="02020603050405020304" pitchFamily="18" charset="0"/>
              <a:sym typeface="Calibri"/>
            </a:endParaRPr>
          </a:p>
          <a:p>
            <a:pPr marL="342900" indent="-317500" algn="just">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Keep splitting the nodes to child nodes till the tree is grown to the maximum possible extent.</a:t>
            </a:r>
          </a:p>
          <a:p>
            <a:pPr marL="25400" indent="0" algn="just">
              <a:spcBef>
                <a:spcPts val="0"/>
              </a:spcBef>
              <a:buClr>
                <a:srgbClr val="000000"/>
              </a:buClr>
              <a:buSzPts val="2400"/>
              <a:buNone/>
            </a:pPr>
            <a:endParaRPr sz="2000" dirty="0">
              <a:latin typeface="Times New Roman" panose="02020603050405020304" pitchFamily="18" charset="0"/>
              <a:ea typeface="Calibri"/>
              <a:cs typeface="Times New Roman" panose="02020603050405020304" pitchFamily="18" charset="0"/>
              <a:sym typeface="Calibri"/>
            </a:endParaRPr>
          </a:p>
          <a:p>
            <a:pPr marL="342900" indent="-317500" algn="just">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Select a different subset of training data ‘with replacement’ to train another decision tree following steps (1) to (3) .Repeat this to build and train ‘n’ decision trees.</a:t>
            </a:r>
          </a:p>
          <a:p>
            <a:pPr marL="342900" indent="-317500" algn="just">
              <a:spcBef>
                <a:spcPts val="0"/>
              </a:spcBef>
              <a:buClr>
                <a:srgbClr val="000000"/>
              </a:buClr>
              <a:buSzPts val="2400"/>
              <a:buFont typeface="Calibri"/>
              <a:buChar char="▪"/>
            </a:pPr>
            <a:endParaRPr sz="2000" dirty="0">
              <a:latin typeface="Times New Roman" panose="02020603050405020304" pitchFamily="18" charset="0"/>
              <a:ea typeface="Calibri"/>
              <a:cs typeface="Times New Roman" panose="02020603050405020304" pitchFamily="18" charset="0"/>
              <a:sym typeface="Calibri"/>
            </a:endParaRPr>
          </a:p>
          <a:p>
            <a:pPr marL="342900" indent="-317500" algn="just">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Final class assignment is done on the basis of the majority votes from the ‘n’ trees.</a:t>
            </a:r>
            <a:endParaRPr sz="2000" dirty="0">
              <a:latin typeface="Times New Roman" panose="02020603050405020304" pitchFamily="18" charset="0"/>
              <a:ea typeface="Calibri"/>
              <a:cs typeface="Times New Roman" panose="02020603050405020304" pitchFamily="18" charset="0"/>
              <a:sym typeface="Calibri"/>
            </a:endParaRPr>
          </a:p>
          <a:p>
            <a:pPr indent="0" algn="just">
              <a:spcBef>
                <a:spcPts val="0"/>
              </a:spcBef>
              <a:buNone/>
            </a:pPr>
            <a:endParaRPr sz="2200" dirty="0">
              <a:latin typeface="Times New Roman" panose="02020603050405020304" pitchFamily="18" charset="0"/>
              <a:ea typeface="Calibri"/>
              <a:cs typeface="Times New Roman" panose="02020603050405020304" pitchFamily="18" charset="0"/>
              <a:sym typeface="Calibri"/>
            </a:endParaRPr>
          </a:p>
          <a:p>
            <a:pPr indent="0">
              <a:spcBef>
                <a:spcPts val="0"/>
              </a:spcBef>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5d3fc075a9_0_7"/>
          <p:cNvSpPr txBox="1">
            <a:spLocks noGrp="1"/>
          </p:cNvSpPr>
          <p:nvPr>
            <p:ph type="title"/>
          </p:nvPr>
        </p:nvSpPr>
        <p:spPr>
          <a:xfrm>
            <a:off x="1841500" y="184605"/>
            <a:ext cx="8637600" cy="1299600"/>
          </a:xfrm>
          <a:prstGeom prst="rect">
            <a:avLst/>
          </a:prstGeom>
          <a:noFill/>
          <a:ln>
            <a:noFill/>
          </a:ln>
        </p:spPr>
        <p:txBody>
          <a:bodyPr spcFirstLastPara="1" wrap="square" lIns="91425" tIns="45700" rIns="91425" bIns="45700" anchor="b" anchorCtr="0">
            <a:noAutofit/>
          </a:bodyPr>
          <a:lstStyle/>
          <a:p>
            <a:pPr>
              <a:buClr>
                <a:schemeClr val="dk2"/>
              </a:buClr>
              <a:buSzPts val="4400"/>
            </a:pPr>
            <a:endParaRPr sz="4400" dirty="0"/>
          </a:p>
          <a:p>
            <a:pPr>
              <a:buClr>
                <a:schemeClr val="dk2"/>
              </a:buClr>
              <a:buSzPts val="4400"/>
            </a:pPr>
            <a:endParaRPr sz="4000" b="1" dirty="0">
              <a:solidFill>
                <a:srgbClr val="FF0000"/>
              </a:solidFill>
              <a:latin typeface="Times New Roman" panose="02020603050405020304" pitchFamily="18" charset="0"/>
              <a:cs typeface="Times New Roman" panose="02020603050405020304" pitchFamily="18" charset="0"/>
            </a:endParaRPr>
          </a:p>
          <a:p>
            <a:pPr>
              <a:buClr>
                <a:schemeClr val="dk2"/>
              </a:buClr>
              <a:buSzPts val="4400"/>
            </a:pPr>
            <a:r>
              <a:rPr lang="en-US" sz="4000" b="1" dirty="0">
                <a:solidFill>
                  <a:srgbClr val="FF0000"/>
                </a:solidFill>
                <a:latin typeface="Times New Roman" panose="02020603050405020304" pitchFamily="18" charset="0"/>
                <a:cs typeface="Times New Roman" panose="02020603050405020304" pitchFamily="18" charset="0"/>
              </a:rPr>
              <a:t>Practical Consideration </a:t>
            </a:r>
            <a:endParaRPr sz="4000" b="1" dirty="0">
              <a:solidFill>
                <a:srgbClr val="FF0000"/>
              </a:solidFill>
              <a:latin typeface="Times New Roman" panose="02020603050405020304" pitchFamily="18" charset="0"/>
              <a:cs typeface="Times New Roman" panose="02020603050405020304" pitchFamily="18" charset="0"/>
            </a:endParaRPr>
          </a:p>
        </p:txBody>
      </p:sp>
      <p:sp>
        <p:nvSpPr>
          <p:cNvPr id="93" name="Google Shape;93;g5d3fc075a9_0_7"/>
          <p:cNvSpPr txBox="1"/>
          <p:nvPr/>
        </p:nvSpPr>
        <p:spPr>
          <a:xfrm>
            <a:off x="2667000" y="5875337"/>
            <a:ext cx="7047000" cy="399900"/>
          </a:xfrm>
          <a:prstGeom prst="rect">
            <a:avLst/>
          </a:prstGeom>
          <a:noFill/>
          <a:ln>
            <a:noFill/>
          </a:ln>
        </p:spPr>
        <p:txBody>
          <a:bodyPr spcFirstLastPara="1" wrap="square" lIns="91425" tIns="45700" rIns="91425" bIns="45700" anchor="t" anchorCtr="0">
            <a:noAutofit/>
          </a:bodyPr>
          <a:lstStyle/>
          <a:p>
            <a:pPr>
              <a:buClr>
                <a:srgbClr val="000000"/>
              </a:buClr>
              <a:buSzPts val="2000"/>
            </a:pPr>
            <a:endParaRPr sz="1400" kern="0">
              <a:solidFill>
                <a:srgbClr val="000000"/>
              </a:solidFill>
              <a:latin typeface="Arial"/>
              <a:ea typeface="Arial"/>
              <a:cs typeface="Arial"/>
              <a:sym typeface="Arial"/>
            </a:endParaRPr>
          </a:p>
        </p:txBody>
      </p:sp>
      <p:sp>
        <p:nvSpPr>
          <p:cNvPr id="95" name="Google Shape;95;g5d3fc075a9_0_7"/>
          <p:cNvSpPr>
            <a:spLocks noGrp="1"/>
          </p:cNvSpPr>
          <p:nvPr>
            <p:ph type="dgm" idx="2"/>
          </p:nvPr>
        </p:nvSpPr>
        <p:spPr>
          <a:xfrm>
            <a:off x="1852625" y="1484325"/>
            <a:ext cx="8208900" cy="4972200"/>
          </a:xfrm>
          <a:prstGeom prst="rect">
            <a:avLst/>
          </a:prstGeom>
          <a:noFill/>
          <a:ln>
            <a:noFill/>
          </a:ln>
        </p:spPr>
        <p:txBody>
          <a:bodyPr spcFirstLastPara="1" wrap="square" lIns="91425" tIns="45700" rIns="91425" bIns="45700" anchor="t" anchorCtr="0">
            <a:noAutofit/>
          </a:bodyPr>
          <a:lstStyle/>
          <a:p>
            <a:pPr indent="-406400">
              <a:lnSpc>
                <a:spcPct val="115000"/>
              </a:lnSpc>
              <a:spcBef>
                <a:spcPts val="600"/>
              </a:spcBef>
              <a:buClr>
                <a:srgbClr val="000000"/>
              </a:buClr>
              <a:buSzPts val="2800"/>
              <a:buFont typeface="Calibri"/>
              <a:buChar char="▪"/>
            </a:pPr>
            <a:r>
              <a:rPr lang="en-US" sz="2000" dirty="0">
                <a:solidFill>
                  <a:srgbClr val="000000"/>
                </a:solidFill>
                <a:latin typeface="Times New Roman" panose="02020603050405020304" pitchFamily="18" charset="0"/>
                <a:ea typeface="Calibri"/>
                <a:cs typeface="Times New Roman" panose="02020603050405020304" pitchFamily="18" charset="0"/>
                <a:sym typeface="Calibri"/>
              </a:rPr>
              <a:t>Splits are chosen according to a purity measure:</a:t>
            </a:r>
            <a:endParaRPr sz="2000" dirty="0">
              <a:solidFill>
                <a:srgbClr val="000000"/>
              </a:solidFill>
              <a:latin typeface="Times New Roman" panose="02020603050405020304" pitchFamily="18" charset="0"/>
              <a:ea typeface="Calibri"/>
              <a:cs typeface="Times New Roman" panose="02020603050405020304" pitchFamily="18" charset="0"/>
              <a:sym typeface="Calibri"/>
            </a:endParaRPr>
          </a:p>
          <a:p>
            <a:pPr marL="0" indent="0">
              <a:lnSpc>
                <a:spcPct val="115000"/>
              </a:lnSpc>
              <a:spcBef>
                <a:spcPts val="600"/>
              </a:spcBef>
              <a:buNone/>
            </a:pPr>
            <a:r>
              <a:rPr lang="en-US" sz="2000" dirty="0">
                <a:solidFill>
                  <a:srgbClr val="000000"/>
                </a:solidFill>
                <a:latin typeface="Times New Roman" panose="02020603050405020304" pitchFamily="18" charset="0"/>
                <a:ea typeface="Arial"/>
                <a:cs typeface="Times New Roman" panose="02020603050405020304" pitchFamily="18" charset="0"/>
                <a:sym typeface="Arial"/>
              </a:rPr>
              <a:t>       </a:t>
            </a:r>
            <a:r>
              <a:rPr lang="en-US" sz="2000" dirty="0">
                <a:solidFill>
                  <a:srgbClr val="000000"/>
                </a:solidFill>
                <a:latin typeface="Times New Roman" panose="02020603050405020304" pitchFamily="18" charset="0"/>
                <a:ea typeface="Arial"/>
                <a:cs typeface="Times New Roman" panose="02020603050405020304" pitchFamily="18" charset="0"/>
                <a:sym typeface="Calibri"/>
              </a:rPr>
              <a:t>e</a:t>
            </a:r>
            <a:r>
              <a:rPr lang="en-US" sz="2000" dirty="0">
                <a:latin typeface="Times New Roman" panose="02020603050405020304" pitchFamily="18" charset="0"/>
                <a:ea typeface="Calibri"/>
                <a:cs typeface="Times New Roman" panose="02020603050405020304" pitchFamily="18" charset="0"/>
                <a:sym typeface="Calibri"/>
              </a:rPr>
              <a:t>.g. Squared error (regression), Gini index or Entropy  (classification)</a:t>
            </a:r>
          </a:p>
          <a:p>
            <a:pPr marL="0" indent="0">
              <a:lnSpc>
                <a:spcPct val="115000"/>
              </a:lnSpc>
              <a:spcBef>
                <a:spcPts val="600"/>
              </a:spcBef>
              <a:buNone/>
            </a:pPr>
            <a:endParaRPr sz="2000" dirty="0">
              <a:latin typeface="Times New Roman" panose="02020603050405020304" pitchFamily="18" charset="0"/>
              <a:ea typeface="Calibri"/>
              <a:cs typeface="Times New Roman" panose="02020603050405020304" pitchFamily="18" charset="0"/>
              <a:sym typeface="Calibri"/>
            </a:endParaRPr>
          </a:p>
          <a:p>
            <a:pPr indent="-381000">
              <a:lnSpc>
                <a:spcPct val="115000"/>
              </a:lnSpc>
              <a:spcBef>
                <a:spcPts val="60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Gini Index is the  </a:t>
            </a:r>
            <a:r>
              <a:rPr lang="en-US" sz="2000" dirty="0">
                <a:highlight>
                  <a:srgbClr val="FFFFFF"/>
                </a:highlight>
                <a:latin typeface="Times New Roman" panose="02020603050405020304" pitchFamily="18" charset="0"/>
                <a:ea typeface="Calibri"/>
                <a:cs typeface="Times New Roman" panose="02020603050405020304" pitchFamily="18" charset="0"/>
                <a:sym typeface="Calibri"/>
              </a:rPr>
              <a:t>measure of how often a randomly chosen element from the set would be incorrectly labeled if it was randomly labeled according to the distribution of labels in the subset.</a:t>
            </a:r>
            <a:endParaRPr sz="2000" dirty="0">
              <a:highlight>
                <a:srgbClr val="FFFFFF"/>
              </a:highlight>
              <a:latin typeface="Times New Roman" panose="02020603050405020304" pitchFamily="18" charset="0"/>
              <a:ea typeface="Calibri"/>
              <a:cs typeface="Times New Roman" panose="02020603050405020304" pitchFamily="18" charset="0"/>
              <a:sym typeface="Calibri"/>
            </a:endParaRPr>
          </a:p>
          <a:p>
            <a:pPr marL="0" indent="0">
              <a:lnSpc>
                <a:spcPct val="115000"/>
              </a:lnSpc>
              <a:spcBef>
                <a:spcPts val="600"/>
              </a:spcBef>
              <a:buNone/>
            </a:pPr>
            <a:r>
              <a:rPr lang="en-US" sz="2000" dirty="0">
                <a:latin typeface="Times New Roman" panose="02020603050405020304" pitchFamily="18" charset="0"/>
                <a:ea typeface="Times New Roman"/>
                <a:cs typeface="Times New Roman" panose="02020603050405020304" pitchFamily="18" charset="0"/>
                <a:sym typeface="Times New Roman"/>
              </a:rPr>
              <a:t>         </a:t>
            </a:r>
          </a:p>
          <a:p>
            <a:pPr marL="0" indent="0">
              <a:lnSpc>
                <a:spcPct val="115000"/>
              </a:lnSpc>
              <a:spcBef>
                <a:spcPts val="600"/>
              </a:spcBef>
              <a:buNone/>
            </a:pPr>
            <a:r>
              <a:rPr lang="en-US" sz="2000" b="1" dirty="0">
                <a:latin typeface="Times New Roman" panose="02020603050405020304" pitchFamily="18" charset="0"/>
                <a:ea typeface="Calibri"/>
                <a:cs typeface="Times New Roman" panose="02020603050405020304" pitchFamily="18" charset="0"/>
                <a:sym typeface="Calibri"/>
              </a:rPr>
              <a:t>       Gini(E) = 1 - </a:t>
            </a:r>
            <a:r>
              <a:rPr lang="en-US" sz="2000" b="1" dirty="0" err="1">
                <a:latin typeface="Times New Roman" panose="02020603050405020304" pitchFamily="18" charset="0"/>
                <a:ea typeface="Calibri"/>
                <a:cs typeface="Times New Roman" panose="02020603050405020304" pitchFamily="18" charset="0"/>
                <a:sym typeface="Calibri"/>
              </a:rPr>
              <a:t>Σj</a:t>
            </a:r>
            <a:r>
              <a:rPr lang="en-US" sz="2000" b="1" dirty="0">
                <a:latin typeface="Times New Roman" panose="02020603050405020304" pitchFamily="18" charset="0"/>
                <a:ea typeface="Calibri"/>
                <a:cs typeface="Times New Roman" panose="02020603050405020304" pitchFamily="18" charset="0"/>
                <a:sym typeface="Calibri"/>
              </a:rPr>
              <a:t> = 1 to c  p^2 j (Sum of outcomes in the  event)</a:t>
            </a:r>
            <a:endParaRPr sz="2000" b="1"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5d413be648_0_13"/>
          <p:cNvSpPr txBox="1">
            <a:spLocks noGrp="1"/>
          </p:cNvSpPr>
          <p:nvPr>
            <p:ph type="title"/>
          </p:nvPr>
        </p:nvSpPr>
        <p:spPr>
          <a:xfrm>
            <a:off x="1841500" y="184601"/>
            <a:ext cx="8637600" cy="890100"/>
          </a:xfrm>
          <a:prstGeom prst="rect">
            <a:avLst/>
          </a:prstGeom>
          <a:noFill/>
          <a:ln>
            <a:noFill/>
          </a:ln>
        </p:spPr>
        <p:txBody>
          <a:bodyPr spcFirstLastPara="1" wrap="square" lIns="91425" tIns="45700" rIns="91425" bIns="45700" anchor="b" anchorCtr="0">
            <a:noAutofit/>
          </a:bodyPr>
          <a:lstStyle/>
          <a:p>
            <a:pPr>
              <a:buClr>
                <a:schemeClr val="dk2"/>
              </a:buClr>
              <a:buSzPts val="4400"/>
            </a:pPr>
            <a:endParaRPr sz="4400" dirty="0"/>
          </a:p>
          <a:p>
            <a:pPr>
              <a:buClr>
                <a:schemeClr val="dk2"/>
              </a:buClr>
              <a:buSzPts val="4400"/>
            </a:pPr>
            <a:endParaRPr sz="4400" dirty="0"/>
          </a:p>
          <a:p>
            <a:pPr>
              <a:buClr>
                <a:schemeClr val="dk2"/>
              </a:buClr>
              <a:buSzPts val="4400"/>
            </a:pPr>
            <a:r>
              <a:rPr lang="en-US" sz="4000" dirty="0">
                <a:solidFill>
                  <a:srgbClr val="FF0000"/>
                </a:solidFill>
                <a:latin typeface="Times New Roman" panose="02020603050405020304" pitchFamily="18" charset="0"/>
                <a:cs typeface="Times New Roman" panose="02020603050405020304" pitchFamily="18" charset="0"/>
              </a:rPr>
              <a:t>Practical Consideration </a:t>
            </a:r>
            <a:endParaRPr sz="4000" dirty="0">
              <a:solidFill>
                <a:srgbClr val="FF0000"/>
              </a:solidFill>
              <a:latin typeface="Times New Roman" panose="02020603050405020304" pitchFamily="18" charset="0"/>
              <a:cs typeface="Times New Roman" panose="02020603050405020304" pitchFamily="18" charset="0"/>
            </a:endParaRPr>
          </a:p>
        </p:txBody>
      </p:sp>
      <p:sp>
        <p:nvSpPr>
          <p:cNvPr id="102" name="Google Shape;102;g5d413be648_0_13"/>
          <p:cNvSpPr txBox="1"/>
          <p:nvPr/>
        </p:nvSpPr>
        <p:spPr>
          <a:xfrm>
            <a:off x="2667000" y="5875337"/>
            <a:ext cx="7047000" cy="399900"/>
          </a:xfrm>
          <a:prstGeom prst="rect">
            <a:avLst/>
          </a:prstGeom>
          <a:noFill/>
          <a:ln>
            <a:noFill/>
          </a:ln>
        </p:spPr>
        <p:txBody>
          <a:bodyPr spcFirstLastPara="1" wrap="square" lIns="91425" tIns="45700" rIns="91425" bIns="45700" anchor="t" anchorCtr="0">
            <a:noAutofit/>
          </a:bodyPr>
          <a:lstStyle/>
          <a:p>
            <a:pPr>
              <a:buClr>
                <a:srgbClr val="000000"/>
              </a:buClr>
              <a:buSzPts val="2000"/>
            </a:pPr>
            <a:endParaRPr sz="1400" kern="0">
              <a:solidFill>
                <a:srgbClr val="000000"/>
              </a:solidFill>
              <a:latin typeface="Arial"/>
              <a:ea typeface="Arial"/>
              <a:cs typeface="Arial"/>
              <a:sym typeface="Arial"/>
            </a:endParaRPr>
          </a:p>
        </p:txBody>
      </p:sp>
      <p:sp>
        <p:nvSpPr>
          <p:cNvPr id="104" name="Google Shape;104;g5d413be648_0_13"/>
          <p:cNvSpPr>
            <a:spLocks noGrp="1"/>
          </p:cNvSpPr>
          <p:nvPr>
            <p:ph type="dgm" idx="2"/>
          </p:nvPr>
        </p:nvSpPr>
        <p:spPr>
          <a:xfrm>
            <a:off x="1852625" y="1161825"/>
            <a:ext cx="8208900" cy="5294700"/>
          </a:xfrm>
          <a:prstGeom prst="rect">
            <a:avLst/>
          </a:prstGeom>
          <a:noFill/>
          <a:ln>
            <a:noFill/>
          </a:ln>
        </p:spPr>
        <p:txBody>
          <a:bodyPr spcFirstLastPara="1" wrap="square" lIns="91425" tIns="45700" rIns="91425" bIns="45700" anchor="t" anchorCtr="0">
            <a:noAutofit/>
          </a:bodyPr>
          <a:lstStyle/>
          <a:p>
            <a:pPr indent="-381000">
              <a:spcBef>
                <a:spcPts val="600"/>
              </a:spcBef>
              <a:buClr>
                <a:srgbClr val="000000"/>
              </a:buClr>
              <a:buSzPts val="2400"/>
              <a:buFont typeface="Calibri"/>
              <a:buChar char="▪"/>
            </a:pPr>
            <a:r>
              <a:rPr lang="en-US" sz="2000" dirty="0">
                <a:solidFill>
                  <a:srgbClr val="000000"/>
                </a:solidFill>
                <a:latin typeface="Times New Roman" panose="02020603050405020304" pitchFamily="18" charset="0"/>
                <a:ea typeface="Calibri"/>
                <a:cs typeface="Times New Roman" panose="02020603050405020304" pitchFamily="18" charset="0"/>
                <a:sym typeface="Calibri"/>
              </a:rPr>
              <a:t>How to select N (variables or features) ?</a:t>
            </a:r>
            <a:endParaRPr sz="2000" dirty="0">
              <a:solidFill>
                <a:srgbClr val="000000"/>
              </a:solidFill>
              <a:latin typeface="Times New Roman" panose="02020603050405020304" pitchFamily="18" charset="0"/>
              <a:ea typeface="Calibri"/>
              <a:cs typeface="Times New Roman" panose="02020603050405020304" pitchFamily="18" charset="0"/>
              <a:sym typeface="Calibri"/>
            </a:endParaRPr>
          </a:p>
          <a:p>
            <a:pPr indent="0">
              <a:spcBef>
                <a:spcPts val="600"/>
              </a:spcBef>
              <a:buNone/>
            </a:pPr>
            <a:r>
              <a:rPr lang="en-US" sz="2000" dirty="0">
                <a:solidFill>
                  <a:srgbClr val="000000"/>
                </a:solidFill>
                <a:latin typeface="Times New Roman" panose="02020603050405020304" pitchFamily="18" charset="0"/>
                <a:ea typeface="Calibri"/>
                <a:cs typeface="Times New Roman" panose="02020603050405020304" pitchFamily="18" charset="0"/>
                <a:sym typeface="Calibri"/>
              </a:rPr>
              <a:t>   </a:t>
            </a:r>
            <a:r>
              <a:rPr lang="en-US" sz="2000" dirty="0">
                <a:latin typeface="Times New Roman" panose="02020603050405020304" pitchFamily="18" charset="0"/>
                <a:ea typeface="Calibri"/>
                <a:cs typeface="Times New Roman" panose="02020603050405020304" pitchFamily="18" charset="0"/>
                <a:sym typeface="Calibri"/>
              </a:rPr>
              <a:t>Build trees until the error no longer decreases</a:t>
            </a:r>
            <a:endParaRPr sz="2000" dirty="0">
              <a:latin typeface="Times New Roman" panose="02020603050405020304" pitchFamily="18" charset="0"/>
              <a:ea typeface="Calibri"/>
              <a:cs typeface="Times New Roman" panose="02020603050405020304" pitchFamily="18" charset="0"/>
              <a:sym typeface="Calibri"/>
            </a:endParaRPr>
          </a:p>
          <a:p>
            <a:pPr indent="0">
              <a:spcBef>
                <a:spcPts val="600"/>
              </a:spcBef>
              <a:buNone/>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60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How to select m ?</a:t>
            </a:r>
            <a:endParaRPr sz="2000" dirty="0">
              <a:latin typeface="Times New Roman" panose="02020603050405020304" pitchFamily="18" charset="0"/>
              <a:ea typeface="Calibri"/>
              <a:cs typeface="Times New Roman" panose="02020603050405020304" pitchFamily="18" charset="0"/>
              <a:sym typeface="Calibri"/>
            </a:endParaRPr>
          </a:p>
          <a:p>
            <a:pPr indent="0">
              <a:spcBef>
                <a:spcPts val="600"/>
              </a:spcBef>
              <a:buNone/>
            </a:pPr>
            <a:r>
              <a:rPr lang="en-US" sz="2000" dirty="0">
                <a:latin typeface="Times New Roman" panose="02020603050405020304" pitchFamily="18" charset="0"/>
                <a:ea typeface="Arial"/>
                <a:cs typeface="Times New Roman" panose="02020603050405020304" pitchFamily="18" charset="0"/>
                <a:sym typeface="Arial"/>
              </a:rPr>
              <a:t>   </a:t>
            </a:r>
            <a:r>
              <a:rPr lang="en-US" sz="2000" dirty="0">
                <a:latin typeface="Times New Roman" panose="02020603050405020304" pitchFamily="18" charset="0"/>
                <a:ea typeface="Calibri"/>
                <a:cs typeface="Times New Roman" panose="02020603050405020304" pitchFamily="18" charset="0"/>
                <a:sym typeface="Calibri"/>
              </a:rPr>
              <a:t>Try to recommend  defaults, half of them and twice of them and pick the best.</a:t>
            </a:r>
            <a:endParaRPr sz="2000" dirty="0">
              <a:latin typeface="Times New Roman" panose="02020603050405020304" pitchFamily="18" charset="0"/>
              <a:ea typeface="Calibri"/>
              <a:cs typeface="Times New Roman" panose="02020603050405020304" pitchFamily="18" charset="0"/>
              <a:sym typeface="Calibri"/>
            </a:endParaRPr>
          </a:p>
          <a:p>
            <a:pPr indent="0">
              <a:spcBef>
                <a:spcPts val="600"/>
              </a:spcBef>
              <a:buNone/>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60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If the number of trees is assumed to be excessively large the model may get overfitted. In an extreme case of overfitting the model may mimic training data, and training error might be zero.</a:t>
            </a:r>
            <a:endParaRPr sz="2000" dirty="0">
              <a:latin typeface="Times New Roman" panose="02020603050405020304" pitchFamily="18" charset="0"/>
              <a:ea typeface="Calibri"/>
              <a:cs typeface="Times New Roman" panose="02020603050405020304" pitchFamily="18" charset="0"/>
              <a:sym typeface="Calibri"/>
            </a:endParaRPr>
          </a:p>
          <a:p>
            <a:pPr indent="0">
              <a:lnSpc>
                <a:spcPct val="115000"/>
              </a:lnSpc>
              <a:spcBef>
                <a:spcPts val="600"/>
              </a:spcBef>
              <a:buNone/>
            </a:pPr>
            <a:endParaRPr dirty="0">
              <a:latin typeface="Arial"/>
              <a:ea typeface="Arial"/>
              <a:cs typeface="Arial"/>
              <a:sym typeface="Arial"/>
            </a:endParaRPr>
          </a:p>
          <a:p>
            <a:pPr indent="0">
              <a:lnSpc>
                <a:spcPct val="115000"/>
              </a:lnSpc>
              <a:spcBef>
                <a:spcPts val="600"/>
              </a:spcBef>
              <a:buNone/>
            </a:pPr>
            <a:r>
              <a:rPr lang="en-US" sz="2600" dirty="0">
                <a:solidFill>
                  <a:srgbClr val="000000"/>
                </a:solidFill>
                <a:latin typeface="Calibri"/>
                <a:ea typeface="Calibri"/>
                <a:cs typeface="Calibri"/>
                <a:sym typeface="Calibri"/>
              </a:rPr>
              <a:t> </a:t>
            </a:r>
            <a:endParaRPr b="1"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5d413be648_0_52"/>
          <p:cNvSpPr txBox="1">
            <a:spLocks noGrp="1"/>
          </p:cNvSpPr>
          <p:nvPr>
            <p:ph type="title"/>
          </p:nvPr>
        </p:nvSpPr>
        <p:spPr>
          <a:xfrm>
            <a:off x="1841500" y="184601"/>
            <a:ext cx="8637600" cy="890100"/>
          </a:xfrm>
          <a:prstGeom prst="rect">
            <a:avLst/>
          </a:prstGeom>
          <a:noFill/>
          <a:ln>
            <a:noFill/>
          </a:ln>
        </p:spPr>
        <p:txBody>
          <a:bodyPr spcFirstLastPara="1" wrap="square" lIns="91425" tIns="45700" rIns="91425" bIns="45700" anchor="b" anchorCtr="0">
            <a:noAutofit/>
          </a:bodyPr>
          <a:lstStyle/>
          <a:p>
            <a:pPr>
              <a:buClr>
                <a:schemeClr val="dk2"/>
              </a:buClr>
              <a:buSzPts val="4400"/>
            </a:pPr>
            <a:endParaRPr sz="4400" dirty="0"/>
          </a:p>
          <a:p>
            <a:pPr>
              <a:buClr>
                <a:schemeClr val="dk2"/>
              </a:buClr>
              <a:buSzPts val="4400"/>
            </a:pPr>
            <a:r>
              <a:rPr lang="en-US" sz="4000" dirty="0"/>
              <a:t> </a:t>
            </a:r>
            <a:r>
              <a:rPr lang="en-US" sz="4000" dirty="0">
                <a:solidFill>
                  <a:srgbClr val="FF0000"/>
                </a:solidFill>
                <a:latin typeface="Times New Roman" panose="02020603050405020304" pitchFamily="18" charset="0"/>
                <a:cs typeface="Times New Roman" panose="02020603050405020304" pitchFamily="18" charset="0"/>
              </a:rPr>
              <a:t>Features and Advantages</a:t>
            </a:r>
            <a:endParaRPr sz="4000" dirty="0">
              <a:solidFill>
                <a:srgbClr val="FF0000"/>
              </a:solidFill>
              <a:latin typeface="Times New Roman" panose="02020603050405020304" pitchFamily="18" charset="0"/>
              <a:cs typeface="Times New Roman" panose="02020603050405020304" pitchFamily="18" charset="0"/>
            </a:endParaRPr>
          </a:p>
        </p:txBody>
      </p:sp>
      <p:sp>
        <p:nvSpPr>
          <p:cNvPr id="129" name="Google Shape;129;g5d413be648_0_52"/>
          <p:cNvSpPr txBox="1"/>
          <p:nvPr/>
        </p:nvSpPr>
        <p:spPr>
          <a:xfrm>
            <a:off x="2667000" y="5875337"/>
            <a:ext cx="7047000" cy="399900"/>
          </a:xfrm>
          <a:prstGeom prst="rect">
            <a:avLst/>
          </a:prstGeom>
          <a:noFill/>
          <a:ln>
            <a:noFill/>
          </a:ln>
        </p:spPr>
        <p:txBody>
          <a:bodyPr spcFirstLastPara="1" wrap="square" lIns="91425" tIns="45700" rIns="91425" bIns="45700" anchor="t" anchorCtr="0">
            <a:noAutofit/>
          </a:bodyPr>
          <a:lstStyle/>
          <a:p>
            <a:pPr>
              <a:buClr>
                <a:srgbClr val="000000"/>
              </a:buClr>
              <a:buSzPts val="2000"/>
            </a:pPr>
            <a:endParaRPr sz="1400" kern="0">
              <a:solidFill>
                <a:srgbClr val="000000"/>
              </a:solidFill>
              <a:latin typeface="Arial"/>
              <a:ea typeface="Arial"/>
              <a:cs typeface="Arial"/>
              <a:sym typeface="Arial"/>
            </a:endParaRPr>
          </a:p>
        </p:txBody>
      </p:sp>
      <p:sp>
        <p:nvSpPr>
          <p:cNvPr id="131" name="Google Shape;131;g5d413be648_0_52"/>
          <p:cNvSpPr>
            <a:spLocks noGrp="1"/>
          </p:cNvSpPr>
          <p:nvPr>
            <p:ph type="dgm" idx="2"/>
          </p:nvPr>
        </p:nvSpPr>
        <p:spPr>
          <a:xfrm>
            <a:off x="1852625" y="1266525"/>
            <a:ext cx="8208900" cy="5287500"/>
          </a:xfrm>
          <a:prstGeom prst="rect">
            <a:avLst/>
          </a:prstGeom>
          <a:noFill/>
          <a:ln>
            <a:noFill/>
          </a:ln>
        </p:spPr>
        <p:txBody>
          <a:bodyPr spcFirstLastPara="1" wrap="square" lIns="91425" tIns="45700" rIns="91425" bIns="45700" anchor="t" anchorCtr="0">
            <a:noAutofit/>
          </a:bodyPr>
          <a:lstStyle/>
          <a:p>
            <a:pPr indent="-381000">
              <a:spcBef>
                <a:spcPts val="60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It is one of the most accurate learning algorithms available. For many data sets, it produces a highly accurate classifier.</a:t>
            </a:r>
          </a:p>
          <a:p>
            <a:pPr marL="76200" indent="0">
              <a:spcBef>
                <a:spcPts val="600"/>
              </a:spcBef>
              <a:buClr>
                <a:srgbClr val="000000"/>
              </a:buClr>
              <a:buSzPts val="2400"/>
              <a:buNone/>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It runs efficiently on large databases.</a:t>
            </a:r>
          </a:p>
          <a:p>
            <a:pPr marL="76200" indent="0">
              <a:spcBef>
                <a:spcPts val="0"/>
              </a:spcBef>
              <a:buClr>
                <a:srgbClr val="000000"/>
              </a:buClr>
              <a:buSzPts val="2400"/>
              <a:buNone/>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It can handle thousands of input variables without variable deletion.</a:t>
            </a:r>
          </a:p>
          <a:p>
            <a:pPr indent="-381000">
              <a:spcBef>
                <a:spcPts val="0"/>
              </a:spcBef>
              <a:buClr>
                <a:srgbClr val="000000"/>
              </a:buClr>
              <a:buSzPts val="2400"/>
              <a:buFont typeface="Calibri"/>
              <a:buChar char="▪"/>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It gives estimates of what variables are important in the classification.</a:t>
            </a:r>
          </a:p>
          <a:p>
            <a:pPr indent="-381000">
              <a:spcBef>
                <a:spcPts val="0"/>
              </a:spcBef>
              <a:buClr>
                <a:srgbClr val="000000"/>
              </a:buClr>
              <a:buSzPts val="2400"/>
              <a:buFont typeface="Calibri"/>
              <a:buChar char="▪"/>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It generates an internal unbiased estimate of the generalization error as the forest building progresses.</a:t>
            </a:r>
          </a:p>
          <a:p>
            <a:pPr marL="76200" indent="0">
              <a:spcBef>
                <a:spcPts val="0"/>
              </a:spcBef>
              <a:buClr>
                <a:srgbClr val="000000"/>
              </a:buClr>
              <a:buSzPts val="2400"/>
              <a:buNone/>
            </a:pPr>
            <a:endParaRPr sz="2000" dirty="0">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latin typeface="Times New Roman" panose="02020603050405020304" pitchFamily="18" charset="0"/>
                <a:ea typeface="Calibri"/>
                <a:cs typeface="Times New Roman" panose="02020603050405020304" pitchFamily="18" charset="0"/>
                <a:sym typeface="Calibri"/>
              </a:rPr>
              <a:t>It has an effective method for estimating missing data and maintains accuracy when a large proportion of the data are missing.</a:t>
            </a:r>
            <a:endParaRPr sz="2000" dirty="0">
              <a:latin typeface="Times New Roman" panose="02020603050405020304" pitchFamily="18" charset="0"/>
              <a:ea typeface="Calibri"/>
              <a:cs typeface="Times New Roman" panose="02020603050405020304" pitchFamily="18" charset="0"/>
              <a:sym typeface="Calibri"/>
            </a:endParaRPr>
          </a:p>
          <a:p>
            <a:pPr indent="0">
              <a:spcBef>
                <a:spcPts val="600"/>
              </a:spcBef>
              <a:buNone/>
            </a:pPr>
            <a:endParaRPr dirty="0">
              <a:latin typeface="Calibri"/>
              <a:ea typeface="Calibri"/>
              <a:cs typeface="Calibri"/>
              <a:sym typeface="Calibri"/>
            </a:endParaRPr>
          </a:p>
          <a:p>
            <a:pPr indent="0">
              <a:lnSpc>
                <a:spcPct val="115000"/>
              </a:lnSpc>
              <a:spcBef>
                <a:spcPts val="600"/>
              </a:spcBef>
              <a:buNone/>
            </a:pPr>
            <a:endParaRPr dirty="0">
              <a:latin typeface="Calibri"/>
              <a:ea typeface="Calibri"/>
              <a:cs typeface="Calibri"/>
              <a:sym typeface="Calibri"/>
            </a:endParaRPr>
          </a:p>
          <a:p>
            <a:pPr indent="0">
              <a:lnSpc>
                <a:spcPct val="115000"/>
              </a:lnSpc>
              <a:spcBef>
                <a:spcPts val="600"/>
              </a:spcBef>
              <a:buNone/>
            </a:pPr>
            <a:r>
              <a:rPr lang="en-US" sz="2600" dirty="0">
                <a:solidFill>
                  <a:srgbClr val="000000"/>
                </a:solidFill>
                <a:latin typeface="Calibri"/>
                <a:ea typeface="Calibri"/>
                <a:cs typeface="Calibri"/>
                <a:sym typeface="Calibri"/>
              </a:rPr>
              <a:t> </a:t>
            </a:r>
            <a:endParaRPr b="1"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5d413be648_0_60"/>
          <p:cNvSpPr txBox="1">
            <a:spLocks noGrp="1"/>
          </p:cNvSpPr>
          <p:nvPr>
            <p:ph type="title"/>
          </p:nvPr>
        </p:nvSpPr>
        <p:spPr>
          <a:xfrm>
            <a:off x="1841500" y="184601"/>
            <a:ext cx="8637600" cy="890100"/>
          </a:xfrm>
          <a:prstGeom prst="rect">
            <a:avLst/>
          </a:prstGeom>
          <a:noFill/>
          <a:ln>
            <a:noFill/>
          </a:ln>
        </p:spPr>
        <p:txBody>
          <a:bodyPr spcFirstLastPara="1" wrap="square" lIns="91425" tIns="45700" rIns="91425" bIns="45700" anchor="b" anchorCtr="0">
            <a:noAutofit/>
          </a:bodyPr>
          <a:lstStyle/>
          <a:p>
            <a:pPr>
              <a:buClr>
                <a:schemeClr val="dk2"/>
              </a:buClr>
              <a:buSzPts val="4400"/>
            </a:pPr>
            <a:endParaRPr sz="4400" dirty="0"/>
          </a:p>
          <a:p>
            <a:pPr>
              <a:buClr>
                <a:schemeClr val="dk2"/>
              </a:buClr>
              <a:buSzPts val="4400"/>
            </a:pPr>
            <a:r>
              <a:rPr lang="en-US" sz="4000" dirty="0">
                <a:solidFill>
                  <a:srgbClr val="FF0000"/>
                </a:solidFill>
                <a:latin typeface="Times New Roman" panose="02020603050405020304" pitchFamily="18" charset="0"/>
                <a:cs typeface="Times New Roman" panose="02020603050405020304" pitchFamily="18" charset="0"/>
              </a:rPr>
              <a:t>Advantages</a:t>
            </a:r>
            <a:endParaRPr sz="4000" dirty="0">
              <a:solidFill>
                <a:srgbClr val="FF0000"/>
              </a:solidFill>
              <a:latin typeface="Times New Roman" panose="02020603050405020304" pitchFamily="18" charset="0"/>
              <a:cs typeface="Times New Roman" panose="02020603050405020304" pitchFamily="18" charset="0"/>
            </a:endParaRPr>
          </a:p>
        </p:txBody>
      </p:sp>
      <p:sp>
        <p:nvSpPr>
          <p:cNvPr id="138" name="Google Shape;138;g5d413be648_0_60"/>
          <p:cNvSpPr txBox="1"/>
          <p:nvPr/>
        </p:nvSpPr>
        <p:spPr>
          <a:xfrm>
            <a:off x="2667000" y="5875337"/>
            <a:ext cx="7047000" cy="399900"/>
          </a:xfrm>
          <a:prstGeom prst="rect">
            <a:avLst/>
          </a:prstGeom>
          <a:noFill/>
          <a:ln>
            <a:noFill/>
          </a:ln>
        </p:spPr>
        <p:txBody>
          <a:bodyPr spcFirstLastPara="1" wrap="square" lIns="91425" tIns="45700" rIns="91425" bIns="45700" anchor="t" anchorCtr="0">
            <a:noAutofit/>
          </a:bodyPr>
          <a:lstStyle/>
          <a:p>
            <a:pPr>
              <a:buClr>
                <a:srgbClr val="000000"/>
              </a:buClr>
              <a:buSzPts val="2000"/>
            </a:pPr>
            <a:endParaRPr sz="1400" kern="0">
              <a:solidFill>
                <a:srgbClr val="000000"/>
              </a:solidFill>
              <a:latin typeface="Arial"/>
              <a:ea typeface="Arial"/>
              <a:cs typeface="Arial"/>
              <a:sym typeface="Arial"/>
            </a:endParaRPr>
          </a:p>
        </p:txBody>
      </p:sp>
      <p:sp>
        <p:nvSpPr>
          <p:cNvPr id="140" name="Google Shape;140;g5d413be648_0_60"/>
          <p:cNvSpPr>
            <a:spLocks noGrp="1"/>
          </p:cNvSpPr>
          <p:nvPr>
            <p:ph type="dgm" idx="2"/>
          </p:nvPr>
        </p:nvSpPr>
        <p:spPr>
          <a:xfrm>
            <a:off x="1852625" y="1161825"/>
            <a:ext cx="8208900" cy="5696100"/>
          </a:xfrm>
          <a:prstGeom prst="rect">
            <a:avLst/>
          </a:prstGeom>
          <a:noFill/>
          <a:ln>
            <a:noFill/>
          </a:ln>
        </p:spPr>
        <p:txBody>
          <a:bodyPr spcFirstLastPara="1" wrap="square" lIns="91425" tIns="45700" rIns="91425" bIns="45700" anchor="t" anchorCtr="0">
            <a:noAutofit/>
          </a:bodyPr>
          <a:lstStyle/>
          <a:p>
            <a:pPr indent="-381000">
              <a:spcBef>
                <a:spcPts val="600"/>
              </a:spcBef>
              <a:buClr>
                <a:srgbClr val="000000"/>
              </a:buClr>
              <a:buSzPts val="2400"/>
              <a:buFont typeface="Calibri"/>
              <a:buChar char="▪"/>
            </a:pPr>
            <a:r>
              <a:rPr lang="en-US" sz="2000" dirty="0">
                <a:solidFill>
                  <a:schemeClr val="tx1"/>
                </a:solidFill>
                <a:latin typeface="Times New Roman" panose="02020603050405020304" pitchFamily="18" charset="0"/>
                <a:ea typeface="Calibri"/>
                <a:cs typeface="Times New Roman" panose="02020603050405020304" pitchFamily="18" charset="0"/>
                <a:sym typeface="Calibri"/>
              </a:rPr>
              <a:t>It has methods for balancing error in class population unbalanced data sets.</a:t>
            </a:r>
          </a:p>
          <a:p>
            <a:pPr marL="76200" indent="0">
              <a:spcBef>
                <a:spcPts val="600"/>
              </a:spcBef>
              <a:buClr>
                <a:srgbClr val="000000"/>
              </a:buClr>
              <a:buSzPts val="2400"/>
              <a:buNone/>
            </a:pP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solidFill>
                  <a:schemeClr val="tx1"/>
                </a:solidFill>
                <a:latin typeface="Times New Roman" panose="02020603050405020304" pitchFamily="18" charset="0"/>
                <a:ea typeface="Calibri"/>
                <a:cs typeface="Times New Roman" panose="02020603050405020304" pitchFamily="18" charset="0"/>
                <a:sym typeface="Calibri"/>
              </a:rPr>
              <a:t>Generated forests can be saved for future use on other data.</a:t>
            </a:r>
          </a:p>
          <a:p>
            <a:pPr marL="76200" indent="0">
              <a:spcBef>
                <a:spcPts val="0"/>
              </a:spcBef>
              <a:buClr>
                <a:srgbClr val="000000"/>
              </a:buClr>
              <a:buSzPts val="2400"/>
              <a:buNone/>
            </a:pP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solidFill>
                  <a:schemeClr val="tx1"/>
                </a:solidFill>
                <a:latin typeface="Times New Roman" panose="02020603050405020304" pitchFamily="18" charset="0"/>
                <a:ea typeface="Calibri"/>
                <a:cs typeface="Times New Roman" panose="02020603050405020304" pitchFamily="18" charset="0"/>
                <a:sym typeface="Calibri"/>
              </a:rPr>
              <a:t>Prototypes are computed that give information about the relation between the variables and the classification.</a:t>
            </a:r>
          </a:p>
          <a:p>
            <a:pPr marL="76200" indent="0">
              <a:spcBef>
                <a:spcPts val="0"/>
              </a:spcBef>
              <a:buClr>
                <a:srgbClr val="000000"/>
              </a:buClr>
              <a:buSzPts val="2400"/>
              <a:buNone/>
            </a:pP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solidFill>
                  <a:schemeClr val="tx1"/>
                </a:solidFill>
                <a:latin typeface="Times New Roman" panose="02020603050405020304" pitchFamily="18" charset="0"/>
                <a:ea typeface="Calibri"/>
                <a:cs typeface="Times New Roman" panose="02020603050405020304" pitchFamily="18" charset="0"/>
                <a:sym typeface="Calibri"/>
              </a:rPr>
              <a:t>It computes proximities between pairs of cases that can be used in clustering, locating outliers, or (by scaling) give interesting views of the data.</a:t>
            </a:r>
          </a:p>
          <a:p>
            <a:pPr indent="-381000">
              <a:spcBef>
                <a:spcPts val="0"/>
              </a:spcBef>
              <a:buClr>
                <a:srgbClr val="000000"/>
              </a:buClr>
              <a:buSzPts val="2400"/>
              <a:buFont typeface="Calibri"/>
              <a:buChar char="▪"/>
            </a:pP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solidFill>
                  <a:schemeClr val="tx1"/>
                </a:solidFill>
                <a:latin typeface="Times New Roman" panose="02020603050405020304" pitchFamily="18" charset="0"/>
                <a:ea typeface="Calibri"/>
                <a:cs typeface="Times New Roman" panose="02020603050405020304" pitchFamily="18" charset="0"/>
                <a:sym typeface="Calibri"/>
              </a:rPr>
              <a:t>The capabilities of the above can be extended to unlabeled data, leading to unsupervised clustering, data views and outlier detection.</a:t>
            </a:r>
          </a:p>
          <a:p>
            <a:pPr marL="76200" indent="0">
              <a:spcBef>
                <a:spcPts val="0"/>
              </a:spcBef>
              <a:buClr>
                <a:srgbClr val="000000"/>
              </a:buClr>
              <a:buSzPts val="2400"/>
              <a:buNone/>
            </a:pP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indent="-381000">
              <a:spcBef>
                <a:spcPts val="0"/>
              </a:spcBef>
              <a:buClr>
                <a:srgbClr val="000000"/>
              </a:buClr>
              <a:buSzPts val="2400"/>
              <a:buFont typeface="Calibri"/>
              <a:buChar char="▪"/>
            </a:pPr>
            <a:r>
              <a:rPr lang="en-US" sz="2000" dirty="0">
                <a:solidFill>
                  <a:schemeClr val="tx1"/>
                </a:solidFill>
                <a:latin typeface="Times New Roman" panose="02020603050405020304" pitchFamily="18" charset="0"/>
                <a:ea typeface="Calibri"/>
                <a:cs typeface="Times New Roman" panose="02020603050405020304" pitchFamily="18" charset="0"/>
                <a:sym typeface="Calibri"/>
              </a:rPr>
              <a:t>It offers an experimental method for detecting variable interactions.</a:t>
            </a: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indent="0">
              <a:lnSpc>
                <a:spcPct val="115000"/>
              </a:lnSpc>
              <a:spcBef>
                <a:spcPts val="600"/>
              </a:spcBef>
              <a:buNone/>
            </a:pPr>
            <a:endParaRPr dirty="0">
              <a:latin typeface="Calibri"/>
              <a:ea typeface="Calibri"/>
              <a:cs typeface="Calibri"/>
              <a:sym typeface="Calibri"/>
            </a:endParaRPr>
          </a:p>
          <a:p>
            <a:pPr indent="0">
              <a:lnSpc>
                <a:spcPct val="115000"/>
              </a:lnSpc>
              <a:spcBef>
                <a:spcPts val="600"/>
              </a:spcBef>
              <a:buNone/>
            </a:pPr>
            <a:endParaRPr dirty="0">
              <a:latin typeface="Calibri"/>
              <a:ea typeface="Calibri"/>
              <a:cs typeface="Calibri"/>
              <a:sym typeface="Calibri"/>
            </a:endParaRPr>
          </a:p>
          <a:p>
            <a:pPr indent="0">
              <a:lnSpc>
                <a:spcPct val="115000"/>
              </a:lnSpc>
              <a:spcBef>
                <a:spcPts val="600"/>
              </a:spcBef>
              <a:buNone/>
            </a:pPr>
            <a:r>
              <a:rPr lang="en-US" sz="2600" dirty="0">
                <a:solidFill>
                  <a:srgbClr val="000000"/>
                </a:solidFill>
                <a:latin typeface="Calibri"/>
                <a:ea typeface="Calibri"/>
                <a:cs typeface="Calibri"/>
                <a:sym typeface="Calibri"/>
              </a:rPr>
              <a:t> </a:t>
            </a:r>
            <a:endParaRPr b="1"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2_CSP">
  <a:themeElements>
    <a:clrScheme name="CSP 11">
      <a:dk1>
        <a:srgbClr val="000000"/>
      </a:dk1>
      <a:lt1>
        <a:srgbClr val="FFFFFF"/>
      </a:lt1>
      <a:dk2>
        <a:srgbClr val="CC3300"/>
      </a:dk2>
      <a:lt2>
        <a:srgbClr val="292929"/>
      </a:lt2>
      <a:accent1>
        <a:srgbClr val="009999"/>
      </a:accent1>
      <a:accent2>
        <a:srgbClr val="FFCC00"/>
      </a:accent2>
      <a:accent3>
        <a:srgbClr val="FFFFFF"/>
      </a:accent3>
      <a:accent4>
        <a:srgbClr val="000000"/>
      </a:accent4>
      <a:accent5>
        <a:srgbClr val="AACACA"/>
      </a:accent5>
      <a:accent6>
        <a:srgbClr val="E7B900"/>
      </a:accent6>
      <a:hlink>
        <a:srgbClr val="3366CC"/>
      </a:hlink>
      <a:folHlink>
        <a:srgbClr val="5F5F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801</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Arial Narrow</vt:lpstr>
      <vt:lpstr>Calibri</vt:lpstr>
      <vt:lpstr>Gill Sans</vt:lpstr>
      <vt:lpstr>Noto Sans Symbols</vt:lpstr>
      <vt:lpstr>Times New Roman</vt:lpstr>
      <vt:lpstr>Twentieth Century</vt:lpstr>
      <vt:lpstr>1_CSP</vt:lpstr>
      <vt:lpstr>2_CSP</vt:lpstr>
      <vt:lpstr>12_CSP</vt:lpstr>
      <vt:lpstr>Random Forest Model  </vt:lpstr>
      <vt:lpstr>Introduction</vt:lpstr>
      <vt:lpstr>Introduction </vt:lpstr>
      <vt:lpstr>Random Forest Model</vt:lpstr>
      <vt:lpstr>How does Random Forest works: </vt:lpstr>
      <vt:lpstr>  Practical Consideration </vt:lpstr>
      <vt:lpstr>  Practical Consideration </vt:lpstr>
      <vt:lpstr>  Features and Advantages</vt:lpstr>
      <vt:lpstr> Advantages</vt:lpstr>
      <vt:lpstr>    Disadvantages</vt:lpstr>
      <vt:lpstr>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Model  </dc:title>
  <dc:creator>Saketh Kallepu</dc:creator>
  <cp:lastModifiedBy>Saikiran tarigopula</cp:lastModifiedBy>
  <cp:revision>15</cp:revision>
  <dcterms:created xsi:type="dcterms:W3CDTF">2020-10-10T06:30:22Z</dcterms:created>
  <dcterms:modified xsi:type="dcterms:W3CDTF">2020-10-10T12:32:42Z</dcterms:modified>
</cp:coreProperties>
</file>