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61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f1e8c4d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f1e8c4d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22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f1e8c4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f1e8c4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48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3f1e8c4d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3f1e8c4d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6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3f1e8c4d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3f1e8c4d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3f1e8c4d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3f1e8c4d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3f1e8c4d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3f1e8c4d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3f1e8c4d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3f1e8c4d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3f1e8c4db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3f1e8c4db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3f1e8c4d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3f1e8c4d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3f1e8c4d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3f1e8c4d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3f1e8c4db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3f1e8c4db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02200" y="30277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CLUSTERING</a:t>
            </a:r>
            <a:endParaRPr sz="2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04100" y="1401216"/>
            <a:ext cx="3867900" cy="212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5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method of identifying similar groups of data in a data set is called clustering.</a:t>
            </a:r>
            <a:endParaRPr sz="15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5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It deals with finding structures in a collection of unlabelled dataset.</a:t>
            </a:r>
            <a:endParaRPr sz="15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5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We look at the data and then try to club similar observations and form different groups.</a:t>
            </a:r>
            <a:endParaRPr sz="15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6964" t="28956" r="9826" b="12392"/>
          <a:stretch/>
        </p:blipFill>
        <p:spPr>
          <a:xfrm>
            <a:off x="4933655" y="1401216"/>
            <a:ext cx="3727776" cy="19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538875" y="117942"/>
            <a:ext cx="63396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HIERARCHICAL CLUSTERING</a:t>
            </a: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882502" y="1022919"/>
            <a:ext cx="7395723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Hierarchical clustering is an algorithm that  groups similar objects into groups called clusters. 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 rot="10800000" flipH="1">
            <a:off x="1685400" y="2818250"/>
            <a:ext cx="5620800" cy="15300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6"/>
          <p:cNvSpPr/>
          <p:nvPr/>
        </p:nvSpPr>
        <p:spPr>
          <a:xfrm>
            <a:off x="1924950" y="2733500"/>
            <a:ext cx="215700" cy="184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771350" y="2733500"/>
            <a:ext cx="215700" cy="184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647900" y="2733500"/>
            <a:ext cx="215700" cy="184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776025" y="2733500"/>
            <a:ext cx="215700" cy="184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022863" y="2733500"/>
            <a:ext cx="215700" cy="184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780700" y="2733500"/>
            <a:ext cx="215700" cy="184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790250" y="3067675"/>
            <a:ext cx="350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636650" y="3067675"/>
            <a:ext cx="350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708675" y="3067675"/>
            <a:ext cx="350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713350" y="3067675"/>
            <a:ext cx="350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580550" y="3067675"/>
            <a:ext cx="350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955525" y="3067675"/>
            <a:ext cx="350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B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089775" y="1488563"/>
            <a:ext cx="15774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In hierarchical clustering each point is a cluster initially.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06475" y="3731930"/>
            <a:ext cx="1577400" cy="11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We cluster the points into one cluster based on similarity measure.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8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7"/>
          <p:cNvCxnSpPr/>
          <p:nvPr/>
        </p:nvCxnSpPr>
        <p:spPr>
          <a:xfrm rot="10800000" flipH="1">
            <a:off x="2596334" y="4395343"/>
            <a:ext cx="4760700" cy="7200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7"/>
          <p:cNvSpPr/>
          <p:nvPr/>
        </p:nvSpPr>
        <p:spPr>
          <a:xfrm>
            <a:off x="2799224" y="4356099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363054" y="4356099"/>
            <a:ext cx="182700" cy="85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6799381" y="4356099"/>
            <a:ext cx="182700" cy="85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5213975" y="4356099"/>
            <a:ext cx="182700" cy="85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729114" y="4356099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064896" y="4356099"/>
            <a:ext cx="182700" cy="85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685138" y="442733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248968" y="442733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156932" y="442733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07853" y="442733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742338" y="442733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672082" y="442733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B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 rot="5400000">
            <a:off x="3191217" y="3049860"/>
            <a:ext cx="195000" cy="9786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 rot="10800000" flipH="1">
            <a:off x="2523750" y="3675936"/>
            <a:ext cx="4760700" cy="7200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17"/>
          <p:cNvSpPr/>
          <p:nvPr/>
        </p:nvSpPr>
        <p:spPr>
          <a:xfrm>
            <a:off x="2726640" y="3636693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290469" y="3636693"/>
            <a:ext cx="182700" cy="85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726797" y="3636693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141391" y="3636693"/>
            <a:ext cx="182700" cy="85800"/>
          </a:xfrm>
          <a:prstGeom prst="ellipse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656529" y="3636693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5992312" y="3636693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612554" y="3707924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176384" y="3707924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084348" y="3707924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935269" y="3707924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669754" y="3707924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599497" y="3707924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B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/>
          <p:nvPr/>
        </p:nvSpPr>
        <p:spPr>
          <a:xfrm rot="5400000">
            <a:off x="3298794" y="3823054"/>
            <a:ext cx="195000" cy="9051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 rot="5400000">
            <a:off x="6368314" y="3081360"/>
            <a:ext cx="195000" cy="9156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 rot="5400000">
            <a:off x="3343617" y="2313512"/>
            <a:ext cx="195000" cy="9786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 rot="10800000" flipH="1">
            <a:off x="2676150" y="2939589"/>
            <a:ext cx="4760700" cy="7200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17"/>
          <p:cNvSpPr/>
          <p:nvPr/>
        </p:nvSpPr>
        <p:spPr>
          <a:xfrm>
            <a:off x="2879040" y="29003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4442869" y="2900345"/>
            <a:ext cx="182700" cy="85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879197" y="29003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5293791" y="29003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3808929" y="29003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144712" y="29003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764954" y="2971576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4328784" y="2971576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236748" y="2971576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6087669" y="2971576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6822154" y="2971576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751897" y="2971576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B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7"/>
          <p:cNvSpPr/>
          <p:nvPr/>
        </p:nvSpPr>
        <p:spPr>
          <a:xfrm rot="5400000">
            <a:off x="6520714" y="2345012"/>
            <a:ext cx="195000" cy="9156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 rot="5400000">
            <a:off x="5929469" y="1985130"/>
            <a:ext cx="228900" cy="12498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7"/>
          <p:cNvCxnSpPr>
            <a:stCxn id="159" idx="2"/>
            <a:endCxn id="149" idx="0"/>
          </p:cNvCxnSpPr>
          <p:nvPr/>
        </p:nvCxnSpPr>
        <p:spPr>
          <a:xfrm flipH="1">
            <a:off x="5385119" y="2724480"/>
            <a:ext cx="33900" cy="1758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17"/>
          <p:cNvSpPr/>
          <p:nvPr/>
        </p:nvSpPr>
        <p:spPr>
          <a:xfrm rot="5400000">
            <a:off x="3191217" y="1389507"/>
            <a:ext cx="195000" cy="9786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7"/>
          <p:cNvCxnSpPr/>
          <p:nvPr/>
        </p:nvCxnSpPr>
        <p:spPr>
          <a:xfrm rot="10800000" flipH="1">
            <a:off x="2523750" y="2015583"/>
            <a:ext cx="4760700" cy="7200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17"/>
          <p:cNvSpPr/>
          <p:nvPr/>
        </p:nvSpPr>
        <p:spPr>
          <a:xfrm>
            <a:off x="2726640" y="1976340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4290469" y="1976340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6726797" y="1976340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5141391" y="1976340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3656529" y="1976340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992312" y="1976340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612554" y="204757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176384" y="204757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084348" y="204757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935269" y="204757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6669754" y="204757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599497" y="2047571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B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/>
          <p:nvPr/>
        </p:nvSpPr>
        <p:spPr>
          <a:xfrm rot="5400000">
            <a:off x="6368314" y="1421007"/>
            <a:ext cx="195000" cy="9156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 rot="5400000">
            <a:off x="5745659" y="1033056"/>
            <a:ext cx="283800" cy="1241400"/>
          </a:xfrm>
          <a:prstGeom prst="leftBrace">
            <a:avLst>
              <a:gd name="adj1" fmla="val 50000"/>
              <a:gd name="adj2" fmla="val 46039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7"/>
          <p:cNvCxnSpPr>
            <a:stCxn id="176" idx="2"/>
            <a:endCxn id="166" idx="0"/>
          </p:cNvCxnSpPr>
          <p:nvPr/>
        </p:nvCxnSpPr>
        <p:spPr>
          <a:xfrm flipH="1">
            <a:off x="5232659" y="1795656"/>
            <a:ext cx="34200" cy="1806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17"/>
          <p:cNvSpPr/>
          <p:nvPr/>
        </p:nvSpPr>
        <p:spPr>
          <a:xfrm rot="5400000">
            <a:off x="3731825" y="1162366"/>
            <a:ext cx="195000" cy="10428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7"/>
          <p:cNvCxnSpPr>
            <a:stCxn id="170" idx="0"/>
            <a:endCxn id="178" idx="0"/>
          </p:cNvCxnSpPr>
          <p:nvPr/>
        </p:nvCxnSpPr>
        <p:spPr>
          <a:xfrm rot="10800000" flipH="1">
            <a:off x="4324734" y="1781171"/>
            <a:ext cx="26100" cy="2664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17"/>
          <p:cNvSpPr/>
          <p:nvPr/>
        </p:nvSpPr>
        <p:spPr>
          <a:xfrm rot="5400000">
            <a:off x="3267417" y="375912"/>
            <a:ext cx="195000" cy="9786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7"/>
          <p:cNvCxnSpPr/>
          <p:nvPr/>
        </p:nvCxnSpPr>
        <p:spPr>
          <a:xfrm rot="10800000" flipH="1">
            <a:off x="2599950" y="1001989"/>
            <a:ext cx="4760700" cy="7200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17"/>
          <p:cNvSpPr/>
          <p:nvPr/>
        </p:nvSpPr>
        <p:spPr>
          <a:xfrm>
            <a:off x="2802840" y="9627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4366669" y="9627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6802997" y="9627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217591" y="9627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732729" y="9627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6068512" y="962745"/>
            <a:ext cx="182700" cy="85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2688754" y="1033977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4252584" y="1033977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5160548" y="1033977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6011469" y="1033977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6745954" y="1033977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3675697" y="1033977"/>
            <a:ext cx="296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B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7"/>
          <p:cNvSpPr/>
          <p:nvPr/>
        </p:nvSpPr>
        <p:spPr>
          <a:xfrm rot="5400000">
            <a:off x="6444514" y="407412"/>
            <a:ext cx="195000" cy="9156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 rot="5400000">
            <a:off x="5843609" y="58096"/>
            <a:ext cx="240300" cy="1241400"/>
          </a:xfrm>
          <a:prstGeom prst="leftBrace">
            <a:avLst>
              <a:gd name="adj1" fmla="val 50000"/>
              <a:gd name="adj2" fmla="val 46039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7"/>
          <p:cNvCxnSpPr>
            <a:stCxn id="195" idx="2"/>
            <a:endCxn id="185" idx="0"/>
          </p:cNvCxnSpPr>
          <p:nvPr/>
        </p:nvCxnSpPr>
        <p:spPr>
          <a:xfrm flipH="1">
            <a:off x="5308859" y="798946"/>
            <a:ext cx="34200" cy="1638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7"/>
          <p:cNvSpPr/>
          <p:nvPr/>
        </p:nvSpPr>
        <p:spPr>
          <a:xfrm rot="5400000">
            <a:off x="3808025" y="148772"/>
            <a:ext cx="195000" cy="10428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7"/>
          <p:cNvCxnSpPr>
            <a:stCxn id="189" idx="0"/>
            <a:endCxn id="197" idx="0"/>
          </p:cNvCxnSpPr>
          <p:nvPr/>
        </p:nvCxnSpPr>
        <p:spPr>
          <a:xfrm rot="10800000" flipH="1">
            <a:off x="4400934" y="767577"/>
            <a:ext cx="26100" cy="2664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17"/>
          <p:cNvSpPr/>
          <p:nvPr/>
        </p:nvSpPr>
        <p:spPr>
          <a:xfrm rot="5400000">
            <a:off x="4842521" y="-644175"/>
            <a:ext cx="283800" cy="2085600"/>
          </a:xfrm>
          <a:prstGeom prst="leftBrace">
            <a:avLst>
              <a:gd name="adj1" fmla="val 50000"/>
              <a:gd name="adj2" fmla="val 46039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287875" y="1975800"/>
            <a:ext cx="15774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We  keep on clustering each point and finally have 1 single cluster.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284450" y="1243506"/>
            <a:ext cx="1697175" cy="29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DENDROGRAM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cxnSp>
        <p:nvCxnSpPr>
          <p:cNvPr id="202" name="Google Shape;202;p17"/>
          <p:cNvCxnSpPr>
            <a:cxnSpLocks/>
            <a:stCxn id="201" idx="0"/>
          </p:cNvCxnSpPr>
          <p:nvPr/>
        </p:nvCxnSpPr>
        <p:spPr>
          <a:xfrm flipH="1" flipV="1">
            <a:off x="7196926" y="825826"/>
            <a:ext cx="936112" cy="4176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0506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 rot="5400000">
            <a:off x="2471478" y="2199455"/>
            <a:ext cx="346800" cy="11676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8"/>
          <p:cNvCxnSpPr/>
          <p:nvPr/>
        </p:nvCxnSpPr>
        <p:spPr>
          <a:xfrm rot="10800000" flipH="1">
            <a:off x="1732350" y="3026480"/>
            <a:ext cx="5679300" cy="12900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18"/>
          <p:cNvSpPr/>
          <p:nvPr/>
        </p:nvSpPr>
        <p:spPr>
          <a:xfrm>
            <a:off x="1974395" y="2956769"/>
            <a:ext cx="218100" cy="152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3840027" y="2956769"/>
            <a:ext cx="218100" cy="152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6746539" y="2956769"/>
            <a:ext cx="218100" cy="152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4855167" y="2956769"/>
            <a:ext cx="218100" cy="152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3083743" y="2956769"/>
            <a:ext cx="218100" cy="152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5870307" y="2956769"/>
            <a:ext cx="218100" cy="152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1838292" y="3083472"/>
            <a:ext cx="354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3703924" y="3083472"/>
            <a:ext cx="354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4787115" y="3083472"/>
            <a:ext cx="354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5802255" y="3083472"/>
            <a:ext cx="354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6678488" y="3083472"/>
            <a:ext cx="354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3015705" y="3083472"/>
            <a:ext cx="354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B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8"/>
          <p:cNvSpPr/>
          <p:nvPr/>
        </p:nvSpPr>
        <p:spPr>
          <a:xfrm rot="5400000">
            <a:off x="6261790" y="2237105"/>
            <a:ext cx="346800" cy="10923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/>
          <p:nvPr/>
        </p:nvSpPr>
        <p:spPr>
          <a:xfrm rot="5400000">
            <a:off x="5531677" y="1711328"/>
            <a:ext cx="427500" cy="1480800"/>
          </a:xfrm>
          <a:prstGeom prst="leftBrace">
            <a:avLst>
              <a:gd name="adj1" fmla="val 50000"/>
              <a:gd name="adj2" fmla="val 46039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8"/>
          <p:cNvCxnSpPr>
            <a:stCxn id="222" idx="2"/>
            <a:endCxn id="212" idx="0"/>
          </p:cNvCxnSpPr>
          <p:nvPr/>
        </p:nvCxnSpPr>
        <p:spPr>
          <a:xfrm flipH="1">
            <a:off x="4964227" y="2665478"/>
            <a:ext cx="40800" cy="2913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18"/>
          <p:cNvSpPr/>
          <p:nvPr/>
        </p:nvSpPr>
        <p:spPr>
          <a:xfrm rot="5400000">
            <a:off x="3116461" y="1814278"/>
            <a:ext cx="346800" cy="1244100"/>
          </a:xfrm>
          <a:prstGeom prst="leftBrace">
            <a:avLst>
              <a:gd name="adj1" fmla="val 50000"/>
              <a:gd name="adj2" fmla="val 47302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8"/>
          <p:cNvCxnSpPr>
            <a:stCxn id="216" idx="0"/>
            <a:endCxn id="224" idx="0"/>
          </p:cNvCxnSpPr>
          <p:nvPr/>
        </p:nvCxnSpPr>
        <p:spPr>
          <a:xfrm rot="10800000" flipH="1">
            <a:off x="3880924" y="2609772"/>
            <a:ext cx="30900" cy="4737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18"/>
          <p:cNvSpPr/>
          <p:nvPr/>
        </p:nvSpPr>
        <p:spPr>
          <a:xfrm rot="5400000">
            <a:off x="4324797" y="709288"/>
            <a:ext cx="504600" cy="2487900"/>
          </a:xfrm>
          <a:prstGeom prst="leftBrace">
            <a:avLst>
              <a:gd name="adj1" fmla="val 50000"/>
              <a:gd name="adj2" fmla="val 46039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1402200" y="116950"/>
            <a:ext cx="6339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DECIDING NUMBER OF CLUSTERS</a:t>
            </a: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cxnSp>
        <p:nvCxnSpPr>
          <p:cNvPr id="228" name="Google Shape;228;p18"/>
          <p:cNvCxnSpPr/>
          <p:nvPr/>
        </p:nvCxnSpPr>
        <p:spPr>
          <a:xfrm>
            <a:off x="2822075" y="2060275"/>
            <a:ext cx="3339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29" name="Google Shape;229;p18"/>
          <p:cNvSpPr txBox="1"/>
          <p:nvPr/>
        </p:nvSpPr>
        <p:spPr>
          <a:xfrm>
            <a:off x="6485826" y="892852"/>
            <a:ext cx="2058963" cy="115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DRAW A LINE CUTTING THROUGH THE TALLEST VERTICAL LINE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2349795" y="1509100"/>
            <a:ext cx="1692448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CLUSTERS = 2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2185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1487260" y="133268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TYPES OF CLUSTERING</a:t>
            </a:r>
            <a:endParaRPr sz="2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80484" y="1140075"/>
            <a:ext cx="7735416" cy="29051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Hierarchical Clustering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:- </a:t>
            </a:r>
            <a:r>
              <a:rPr lang="en-GB" sz="15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It involves creating clusters that have predetermined order from top to bottom.</a:t>
            </a:r>
            <a:endParaRPr sz="15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-GB" sz="1500" b="1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K-Means:- </a:t>
            </a:r>
            <a:r>
              <a:rPr lang="en-GB" sz="15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In K-means clustering first we select the desired number of clusters(K) then we divide our clusters into K-groups. </a:t>
            </a:r>
            <a:endParaRPr sz="1500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sz="1500" b="1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Dimensionality Reduction Techniques(PCA) :- </a:t>
            </a:r>
            <a:r>
              <a:rPr lang="en-GB" sz="15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We use dimensionality reduction techniques to reduce the dimensionality of the dataset by transforming large set of variables into smaller ones that still contains most of the information</a:t>
            </a:r>
            <a:r>
              <a:rPr lang="en-GB" sz="1500" b="1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endParaRPr sz="1500" b="1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/>
        </p:nvSpPr>
        <p:spPr>
          <a:xfrm>
            <a:off x="1402200" y="4221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K-MEANS CLUSTERING</a:t>
            </a:r>
            <a:endParaRPr sz="2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300838" y="1313499"/>
            <a:ext cx="4396174" cy="26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K-means clustering is a type of unsupervised learning .</a:t>
            </a: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goal of this algorithm is to find similar groups in data. The number of groups is represented by variable  K.</a:t>
            </a: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It is an iterative process. It assigns each data point to one of k groups .</a:t>
            </a: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Data points are clustered based on feature similarity.</a:t>
            </a: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l="28876" t="37761" r="23044" b="28015"/>
          <a:stretch/>
        </p:blipFill>
        <p:spPr>
          <a:xfrm>
            <a:off x="4572000" y="1313499"/>
            <a:ext cx="4396174" cy="17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/>
        </p:nvSpPr>
        <p:spPr>
          <a:xfrm>
            <a:off x="2269153" y="174948"/>
            <a:ext cx="4896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K-MEANS CLUSTERING</a:t>
            </a:r>
            <a:endParaRPr sz="2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2421875" y="1612862"/>
            <a:ext cx="4019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Choose the number k (number of clusters).</a:t>
            </a:r>
            <a:endParaRPr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876700" y="1634325"/>
            <a:ext cx="12117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STEP - 1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2172125" y="1996875"/>
            <a:ext cx="409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Select K random points from data as centroids.</a:t>
            </a:r>
            <a:endParaRPr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876700" y="2013975"/>
            <a:ext cx="121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STEP - 2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2088400" y="2383750"/>
            <a:ext cx="4272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Assign each point to the nearest cluster centroid</a:t>
            </a:r>
            <a:endParaRPr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949000" y="2406725"/>
            <a:ext cx="10671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STEP - 3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2172125" y="2753525"/>
            <a:ext cx="37485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Calculate centroid of newly formed cluster.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949000" y="2787725"/>
            <a:ext cx="10671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STEP - </a:t>
            </a:r>
            <a:r>
              <a:rPr lang="en-GB" b="1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4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2421875" y="3129526"/>
            <a:ext cx="52038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Repeat step 3 and 4 until the centroids of newly formed clusters does not change.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949000" y="3244925"/>
            <a:ext cx="10671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STEP - </a:t>
            </a:r>
            <a:r>
              <a:rPr lang="en-GB" b="1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5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/>
        </p:nvSpPr>
        <p:spPr>
          <a:xfrm>
            <a:off x="1402200" y="210975"/>
            <a:ext cx="6339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Choosing the right value of K</a:t>
            </a:r>
            <a:endParaRPr sz="2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cxnSp>
        <p:nvCxnSpPr>
          <p:cNvPr id="258" name="Google Shape;258;p21"/>
          <p:cNvCxnSpPr/>
          <p:nvPr/>
        </p:nvCxnSpPr>
        <p:spPr>
          <a:xfrm>
            <a:off x="345617" y="3200609"/>
            <a:ext cx="2601600" cy="600"/>
          </a:xfrm>
          <a:prstGeom prst="straightConnector1">
            <a:avLst/>
          </a:prstGeom>
          <a:noFill/>
          <a:ln w="2857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21"/>
          <p:cNvCxnSpPr/>
          <p:nvPr/>
        </p:nvCxnSpPr>
        <p:spPr>
          <a:xfrm rot="10800000" flipH="1">
            <a:off x="355684" y="1294723"/>
            <a:ext cx="26400" cy="1894500"/>
          </a:xfrm>
          <a:prstGeom prst="straightConnector1">
            <a:avLst/>
          </a:prstGeom>
          <a:noFill/>
          <a:ln w="2857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0" name="Google Shape;260;p21"/>
          <p:cNvSpPr/>
          <p:nvPr/>
        </p:nvSpPr>
        <p:spPr>
          <a:xfrm>
            <a:off x="851499" y="2506106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824815" y="2098888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523855" y="2211763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924139" y="2619023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723997" y="2506103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985065" y="2181146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666098" y="2143472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1948849" y="2288671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523847" y="2558260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1446273" y="2131230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1328645" y="2257954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1694901" y="2131231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1596017" y="2573956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1814593" y="2131227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1690856" y="2671184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1402341" y="2573956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1880534" y="2622570"/>
            <a:ext cx="100800" cy="1131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21"/>
          <p:cNvCxnSpPr>
            <a:cxnSpLocks/>
          </p:cNvCxnSpPr>
          <p:nvPr/>
        </p:nvCxnSpPr>
        <p:spPr>
          <a:xfrm flipV="1">
            <a:off x="3383067" y="3244212"/>
            <a:ext cx="2581769" cy="5734"/>
          </a:xfrm>
          <a:prstGeom prst="straightConnector1">
            <a:avLst/>
          </a:prstGeom>
          <a:noFill/>
          <a:ln w="2857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8" name="Google Shape;278;p21"/>
          <p:cNvCxnSpPr/>
          <p:nvPr/>
        </p:nvCxnSpPr>
        <p:spPr>
          <a:xfrm rot="10800000" flipH="1">
            <a:off x="3383068" y="1363518"/>
            <a:ext cx="26400" cy="1894500"/>
          </a:xfrm>
          <a:prstGeom prst="straightConnector1">
            <a:avLst/>
          </a:prstGeom>
          <a:noFill/>
          <a:ln w="2857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9" name="Google Shape;279;p21"/>
          <p:cNvSpPr/>
          <p:nvPr/>
        </p:nvSpPr>
        <p:spPr>
          <a:xfrm>
            <a:off x="3908192" y="2560306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3881508" y="2153088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3580548" y="2265963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3980832" y="2673223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3780690" y="2560303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4041758" y="2235346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3722791" y="2197672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5005542" y="2342871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3580540" y="2612460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4502966" y="2185430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4385338" y="2312154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4751594" y="2185431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4652710" y="2628156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4871286" y="2185427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4747549" y="2725384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4459034" y="2628156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4937227" y="2676770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21"/>
          <p:cNvCxnSpPr/>
          <p:nvPr/>
        </p:nvCxnSpPr>
        <p:spPr>
          <a:xfrm>
            <a:off x="6439808" y="3265333"/>
            <a:ext cx="2601600" cy="600"/>
          </a:xfrm>
          <a:prstGeom prst="straightConnector1">
            <a:avLst/>
          </a:prstGeom>
          <a:noFill/>
          <a:ln w="2857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7" name="Google Shape;297;p21"/>
          <p:cNvCxnSpPr/>
          <p:nvPr/>
        </p:nvCxnSpPr>
        <p:spPr>
          <a:xfrm rot="10800000" flipH="1">
            <a:off x="6440050" y="1375259"/>
            <a:ext cx="26400" cy="1894500"/>
          </a:xfrm>
          <a:prstGeom prst="straightConnector1">
            <a:avLst/>
          </a:prstGeom>
          <a:noFill/>
          <a:ln w="2857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8" name="Google Shape;298;p21"/>
          <p:cNvSpPr/>
          <p:nvPr/>
        </p:nvSpPr>
        <p:spPr>
          <a:xfrm>
            <a:off x="6964890" y="2560302"/>
            <a:ext cx="100800" cy="113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6938206" y="2153085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6637246" y="2265959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7037529" y="2673219"/>
            <a:ext cx="100800" cy="113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6837387" y="2560299"/>
            <a:ext cx="100800" cy="113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7098456" y="2235342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6779489" y="2197668"/>
            <a:ext cx="100800" cy="1131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8062240" y="2342867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6637237" y="2612456"/>
            <a:ext cx="100800" cy="113100"/>
          </a:xfrm>
          <a:prstGeom prst="flowChartConnector">
            <a:avLst/>
          </a:prstGeom>
          <a:solidFill>
            <a:srgbClr val="4A86E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7559664" y="2185426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7442036" y="2312150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7808291" y="2185427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7709408" y="2628152"/>
            <a:ext cx="100800" cy="113100"/>
          </a:xfrm>
          <a:prstGeom prst="flowChartConnector">
            <a:avLst/>
          </a:prstGeom>
          <a:solidFill>
            <a:srgbClr val="A64D79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7927984" y="2185423"/>
            <a:ext cx="100800" cy="113100"/>
          </a:xfrm>
          <a:prstGeom prst="flowChartConnector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7804247" y="2725380"/>
            <a:ext cx="100800" cy="113100"/>
          </a:xfrm>
          <a:prstGeom prst="flowChartConnector">
            <a:avLst/>
          </a:prstGeom>
          <a:solidFill>
            <a:srgbClr val="A64D79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7515732" y="2628152"/>
            <a:ext cx="100800" cy="113100"/>
          </a:xfrm>
          <a:prstGeom prst="flowChartConnector">
            <a:avLst/>
          </a:prstGeom>
          <a:solidFill>
            <a:srgbClr val="A64D79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7993925" y="2676766"/>
            <a:ext cx="100800" cy="113100"/>
          </a:xfrm>
          <a:prstGeom prst="flowChartConnector">
            <a:avLst/>
          </a:prstGeom>
          <a:solidFill>
            <a:srgbClr val="A64D79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4206150" y="1188900"/>
            <a:ext cx="731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SzPts val="1600"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K = 2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7343558" y="1188900"/>
            <a:ext cx="731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K = 4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2547600" y="3714170"/>
            <a:ext cx="33171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Total possible clusters are number of data points.</a:t>
            </a:r>
            <a:endParaRPr sz="15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5933" y="653675"/>
            <a:ext cx="5092125" cy="38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3"/>
          <p:cNvPicPr preferRelativeResize="0"/>
          <p:nvPr/>
        </p:nvPicPr>
        <p:blipFill rotWithShape="1">
          <a:blip r:embed="rId3">
            <a:alphaModFix/>
          </a:blip>
          <a:srcRect l="21275" r="15160"/>
          <a:stretch/>
        </p:blipFill>
        <p:spPr>
          <a:xfrm>
            <a:off x="5859433" y="900969"/>
            <a:ext cx="1934576" cy="30438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/>
        </p:nvSpPr>
        <p:spPr>
          <a:xfrm>
            <a:off x="1120599" y="2157072"/>
            <a:ext cx="4738834" cy="1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2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How to evaluate our clusters ?</a:t>
            </a:r>
            <a:endParaRPr sz="26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/>
        </p:nvSpPr>
        <p:spPr>
          <a:xfrm>
            <a:off x="997320" y="762874"/>
            <a:ext cx="7071200" cy="101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5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So to recall the first  properties of clusters.</a:t>
            </a:r>
            <a:endParaRPr sz="15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982049" y="1097700"/>
            <a:ext cx="7355513" cy="8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All the data points within cluster should be similar to each other. In other words there should be very less distance between data points within the clusters.</a:t>
            </a: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4097079" y="1939349"/>
            <a:ext cx="1601971" cy="160249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6780706" y="1875748"/>
            <a:ext cx="1518651" cy="160249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4608400" y="2516400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5338900" y="2440500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4429725" y="3126000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4957550" y="3314100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4957550" y="2845350"/>
            <a:ext cx="120900" cy="188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5338550" y="3009300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24"/>
          <p:cNvCxnSpPr>
            <a:stCxn id="341" idx="1"/>
            <a:endCxn id="337" idx="5"/>
          </p:cNvCxnSpPr>
          <p:nvPr/>
        </p:nvCxnSpPr>
        <p:spPr>
          <a:xfrm rot="10800000">
            <a:off x="4711555" y="2676997"/>
            <a:ext cx="263700" cy="1959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24"/>
          <p:cNvCxnSpPr>
            <a:stCxn id="341" idx="6"/>
            <a:endCxn id="338" idx="3"/>
          </p:cNvCxnSpPr>
          <p:nvPr/>
        </p:nvCxnSpPr>
        <p:spPr>
          <a:xfrm rot="10800000" flipH="1">
            <a:off x="5078450" y="2601000"/>
            <a:ext cx="278100" cy="3384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5" name="Google Shape;345;p24"/>
          <p:cNvCxnSpPr>
            <a:stCxn id="341" idx="6"/>
          </p:cNvCxnSpPr>
          <p:nvPr/>
        </p:nvCxnSpPr>
        <p:spPr>
          <a:xfrm>
            <a:off x="5078450" y="2939400"/>
            <a:ext cx="241800" cy="1410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6" name="Google Shape;346;p24"/>
          <p:cNvCxnSpPr>
            <a:stCxn id="341" idx="5"/>
            <a:endCxn id="340" idx="0"/>
          </p:cNvCxnSpPr>
          <p:nvPr/>
        </p:nvCxnSpPr>
        <p:spPr>
          <a:xfrm flipH="1">
            <a:off x="5018145" y="3005903"/>
            <a:ext cx="42600" cy="3081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7" name="Google Shape;347;p24"/>
          <p:cNvCxnSpPr>
            <a:endCxn id="339" idx="7"/>
          </p:cNvCxnSpPr>
          <p:nvPr/>
        </p:nvCxnSpPr>
        <p:spPr>
          <a:xfrm flipH="1">
            <a:off x="4532920" y="3005947"/>
            <a:ext cx="442200" cy="1476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8" name="Google Shape;348;p24"/>
          <p:cNvSpPr/>
          <p:nvPr/>
        </p:nvSpPr>
        <p:spPr>
          <a:xfrm>
            <a:off x="7048101" y="2388499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7932350" y="2322820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7141290" y="3165528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7508578" y="3219953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7932350" y="2977350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24"/>
          <p:cNvCxnSpPr>
            <a:stCxn id="354" idx="1"/>
            <a:endCxn id="348" idx="5"/>
          </p:cNvCxnSpPr>
          <p:nvPr/>
        </p:nvCxnSpPr>
        <p:spPr>
          <a:xfrm flipH="1" flipV="1">
            <a:off x="7151296" y="2549052"/>
            <a:ext cx="417732" cy="229599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5" name="Google Shape;355;p24"/>
          <p:cNvCxnSpPr>
            <a:endCxn id="349" idx="3"/>
          </p:cNvCxnSpPr>
          <p:nvPr/>
        </p:nvCxnSpPr>
        <p:spPr>
          <a:xfrm rot="10800000" flipH="1">
            <a:off x="7671955" y="2483373"/>
            <a:ext cx="278100" cy="3384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p24"/>
          <p:cNvCxnSpPr/>
          <p:nvPr/>
        </p:nvCxnSpPr>
        <p:spPr>
          <a:xfrm>
            <a:off x="7671955" y="2887356"/>
            <a:ext cx="241800" cy="1410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p24"/>
          <p:cNvCxnSpPr>
            <a:endCxn id="351" idx="0"/>
          </p:cNvCxnSpPr>
          <p:nvPr/>
        </p:nvCxnSpPr>
        <p:spPr>
          <a:xfrm flipH="1">
            <a:off x="7569028" y="2911853"/>
            <a:ext cx="42600" cy="3081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8" name="Google Shape;358;p24"/>
          <p:cNvCxnSpPr>
            <a:endCxn id="350" idx="7"/>
          </p:cNvCxnSpPr>
          <p:nvPr/>
        </p:nvCxnSpPr>
        <p:spPr>
          <a:xfrm flipH="1">
            <a:off x="7244485" y="2784175"/>
            <a:ext cx="478500" cy="4089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4" name="Google Shape;354;p24"/>
          <p:cNvSpPr/>
          <p:nvPr/>
        </p:nvSpPr>
        <p:spPr>
          <a:xfrm>
            <a:off x="7551323" y="2751104"/>
            <a:ext cx="120900" cy="188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1114625" y="2558850"/>
            <a:ext cx="25809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INERTIA </a:t>
            </a:r>
            <a:endParaRPr sz="15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Calculate sum of distances of each point from the centroid</a:t>
            </a:r>
            <a:endParaRPr sz="1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3991995" y="3523104"/>
            <a:ext cx="20949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INTRA CLUSTER DISTANCE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5459800" y="2150263"/>
            <a:ext cx="679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D1</a:t>
            </a:r>
            <a:endParaRPr sz="1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8053600" y="2150275"/>
            <a:ext cx="679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D2</a:t>
            </a:r>
            <a:endParaRPr sz="1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/>
        </p:nvSpPr>
        <p:spPr>
          <a:xfrm>
            <a:off x="262669" y="1280400"/>
            <a:ext cx="43038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DUNN INDEX 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It takes into account the distance between clusters along with the distance within clusters.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more the value of the Dunn index, the better will be the clusters</a:t>
            </a:r>
            <a:endParaRPr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159488" y="288822"/>
            <a:ext cx="8825023" cy="77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inertia actually calculates the sum of distances of all the points within a cluster from the centroid of that cluster. The lesser the inertia value, the better the clusters.</a:t>
            </a:r>
            <a:endParaRPr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4796400" y="1878975"/>
            <a:ext cx="1598100" cy="1530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7316913" y="1878975"/>
            <a:ext cx="1598100" cy="1530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5185850" y="2221425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5916350" y="2145525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5007175" y="2831025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535000" y="3019125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5535000" y="2550375"/>
            <a:ext cx="120900" cy="188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5916000" y="2714325"/>
            <a:ext cx="120900" cy="188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25"/>
          <p:cNvCxnSpPr>
            <a:stCxn id="375" idx="1"/>
            <a:endCxn id="371" idx="5"/>
          </p:cNvCxnSpPr>
          <p:nvPr/>
        </p:nvCxnSpPr>
        <p:spPr>
          <a:xfrm rot="10800000">
            <a:off x="5289005" y="2382022"/>
            <a:ext cx="263700" cy="1959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8" name="Google Shape;378;p25"/>
          <p:cNvCxnSpPr>
            <a:stCxn id="375" idx="6"/>
            <a:endCxn id="372" idx="3"/>
          </p:cNvCxnSpPr>
          <p:nvPr/>
        </p:nvCxnSpPr>
        <p:spPr>
          <a:xfrm rot="10800000" flipH="1">
            <a:off x="5655900" y="2306025"/>
            <a:ext cx="278100" cy="3384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9" name="Google Shape;379;p25"/>
          <p:cNvCxnSpPr>
            <a:stCxn id="375" idx="6"/>
          </p:cNvCxnSpPr>
          <p:nvPr/>
        </p:nvCxnSpPr>
        <p:spPr>
          <a:xfrm>
            <a:off x="5655900" y="2644425"/>
            <a:ext cx="241800" cy="1410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0" name="Google Shape;380;p25"/>
          <p:cNvCxnSpPr>
            <a:stCxn id="375" idx="5"/>
            <a:endCxn id="374" idx="0"/>
          </p:cNvCxnSpPr>
          <p:nvPr/>
        </p:nvCxnSpPr>
        <p:spPr>
          <a:xfrm flipH="1">
            <a:off x="5595595" y="2710928"/>
            <a:ext cx="42600" cy="3081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25"/>
          <p:cNvCxnSpPr>
            <a:endCxn id="373" idx="7"/>
          </p:cNvCxnSpPr>
          <p:nvPr/>
        </p:nvCxnSpPr>
        <p:spPr>
          <a:xfrm flipH="1">
            <a:off x="5110370" y="2710972"/>
            <a:ext cx="442200" cy="1476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p25"/>
          <p:cNvSpPr/>
          <p:nvPr/>
        </p:nvSpPr>
        <p:spPr>
          <a:xfrm>
            <a:off x="7704175" y="2113575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8510150" y="2113575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7583275" y="3019125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8128800" y="2987175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8509800" y="2682375"/>
            <a:ext cx="120900" cy="188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5"/>
          <p:cNvCxnSpPr>
            <a:stCxn id="388" idx="1"/>
            <a:endCxn id="382" idx="5"/>
          </p:cNvCxnSpPr>
          <p:nvPr/>
        </p:nvCxnSpPr>
        <p:spPr>
          <a:xfrm rot="10800000">
            <a:off x="7807380" y="2274022"/>
            <a:ext cx="378300" cy="2277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9" name="Google Shape;389;p25"/>
          <p:cNvCxnSpPr>
            <a:endCxn id="383" idx="3"/>
          </p:cNvCxnSpPr>
          <p:nvPr/>
        </p:nvCxnSpPr>
        <p:spPr>
          <a:xfrm rot="10800000" flipH="1">
            <a:off x="8249755" y="2274128"/>
            <a:ext cx="278100" cy="3384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0" name="Google Shape;390;p25"/>
          <p:cNvCxnSpPr/>
          <p:nvPr/>
        </p:nvCxnSpPr>
        <p:spPr>
          <a:xfrm>
            <a:off x="8249700" y="2612475"/>
            <a:ext cx="241800" cy="1410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1" name="Google Shape;391;p25"/>
          <p:cNvCxnSpPr>
            <a:endCxn id="385" idx="0"/>
          </p:cNvCxnSpPr>
          <p:nvPr/>
        </p:nvCxnSpPr>
        <p:spPr>
          <a:xfrm flipH="1">
            <a:off x="8189250" y="2679075"/>
            <a:ext cx="42600" cy="3081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2" name="Google Shape;392;p25"/>
          <p:cNvCxnSpPr>
            <a:endCxn id="384" idx="7"/>
          </p:cNvCxnSpPr>
          <p:nvPr/>
        </p:nvCxnSpPr>
        <p:spPr>
          <a:xfrm flipH="1">
            <a:off x="7686470" y="2637772"/>
            <a:ext cx="478500" cy="4089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8" name="Google Shape;388;p25"/>
          <p:cNvSpPr/>
          <p:nvPr/>
        </p:nvSpPr>
        <p:spPr>
          <a:xfrm>
            <a:off x="8167975" y="2474175"/>
            <a:ext cx="120900" cy="188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5"/>
          <p:cNvCxnSpPr>
            <a:stCxn id="375" idx="6"/>
            <a:endCxn id="388" idx="2"/>
          </p:cNvCxnSpPr>
          <p:nvPr/>
        </p:nvCxnSpPr>
        <p:spPr>
          <a:xfrm rot="10800000" flipH="1">
            <a:off x="5655900" y="2568225"/>
            <a:ext cx="2512200" cy="76200"/>
          </a:xfrm>
          <a:prstGeom prst="straightConnector1">
            <a:avLst/>
          </a:prstGeom>
          <a:noFill/>
          <a:ln w="19050" cap="flat" cmpd="sng">
            <a:solidFill>
              <a:srgbClr val="1A1A1A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94" name="Google Shape;394;p25"/>
          <p:cNvSpPr txBox="1"/>
          <p:nvPr/>
        </p:nvSpPr>
        <p:spPr>
          <a:xfrm>
            <a:off x="5864550" y="1190950"/>
            <a:ext cx="20949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INTER  CLUSTER DISTANCE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cxnSp>
        <p:nvCxnSpPr>
          <p:cNvPr id="395" name="Google Shape;395;p25"/>
          <p:cNvCxnSpPr>
            <a:stCxn id="394" idx="2"/>
          </p:cNvCxnSpPr>
          <p:nvPr/>
        </p:nvCxnSpPr>
        <p:spPr>
          <a:xfrm>
            <a:off x="6912000" y="1733950"/>
            <a:ext cx="57900" cy="884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6" name="Google Shape;396;p25"/>
          <p:cNvSpPr txBox="1"/>
          <p:nvPr/>
        </p:nvSpPr>
        <p:spPr>
          <a:xfrm>
            <a:off x="0" y="2584754"/>
            <a:ext cx="4712700" cy="216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Dunn Index = </a:t>
            </a: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MIN(inter cluster distance) / MAX(intra cluster distance)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b="1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   In order to maximize the value of the Dunn index, the numerator should be maximum. Here, we are taking the minimum of the inter-cluster distances. So, the distance between even the closest clusters should be more which will eventually make sure that the clusters are far away from each other.</a:t>
            </a:r>
            <a:endParaRPr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582</Words>
  <Application>Microsoft Office PowerPoint</Application>
  <PresentationFormat>On-screen Show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Lato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Saketh Kallepu</cp:lastModifiedBy>
  <cp:revision>42</cp:revision>
  <dcterms:modified xsi:type="dcterms:W3CDTF">2021-01-08T18:07:29Z</dcterms:modified>
</cp:coreProperties>
</file>