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Lato" panose="020B0604020202020204" charset="0"/>
      <p:regular r:id="rId13"/>
      <p:bold r:id="rId14"/>
      <p:italic r:id="rId15"/>
      <p:boldItalic r:id="rId16"/>
    </p:embeddedFont>
    <p:embeddedFont>
      <p:font typeface="Raleway"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iWbsS2dN2S8ZbRKQpAO8MzWU7k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4660"/>
  </p:normalViewPr>
  <p:slideViewPr>
    <p:cSldViewPr snapToGrid="0">
      <p:cViewPr varScale="1">
        <p:scale>
          <a:sx n="90" d="100"/>
          <a:sy n="90" d="100"/>
        </p:scale>
        <p:origin x="834"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a3de6864c9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a3de6864c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a3de6864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a3de6864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a3de6864c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a3de6864c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a3de6864c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a3de6864c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a3cf7cd76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a3cf7cd7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a3cf7cd76f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a3cf7cd76f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a3cf7cd76f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a3cf7cd76f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2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
        <p:cNvGrpSpPr/>
        <p:nvPr/>
      </p:nvGrpSpPr>
      <p:grpSpPr>
        <a:xfrm>
          <a:off x="0" y="0"/>
          <a:ext cx="0" cy="0"/>
          <a:chOff x="0" y="0"/>
          <a:chExt cx="0" cy="0"/>
        </a:xfrm>
      </p:grpSpPr>
      <p:sp>
        <p:nvSpPr>
          <p:cNvPr id="73" name="Google Shape;73;p31"/>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74" name="Google Shape;74;p3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5"/>
        <p:cNvGrpSpPr/>
        <p:nvPr/>
      </p:nvGrpSpPr>
      <p:grpSpPr>
        <a:xfrm>
          <a:off x="0" y="0"/>
          <a:ext cx="0" cy="0"/>
          <a:chOff x="0" y="0"/>
          <a:chExt cx="0" cy="0"/>
        </a:xfrm>
      </p:grpSpPr>
      <p:grpSp>
        <p:nvGrpSpPr>
          <p:cNvPr id="76" name="Google Shape;76;p32"/>
          <p:cNvGrpSpPr/>
          <p:nvPr/>
        </p:nvGrpSpPr>
        <p:grpSpPr>
          <a:xfrm>
            <a:off x="830392" y="4169130"/>
            <a:ext cx="745763" cy="45826"/>
            <a:chOff x="4580561" y="2589004"/>
            <a:chExt cx="1064464" cy="25200"/>
          </a:xfrm>
        </p:grpSpPr>
        <p:sp>
          <p:nvSpPr>
            <p:cNvPr id="77" name="Google Shape;77;p32"/>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32"/>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9" name="Google Shape;79;p32"/>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0" name="Google Shape;80;p32"/>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1600"/>
              </a:spcBef>
              <a:spcAft>
                <a:spcPts val="0"/>
              </a:spcAft>
              <a:buClr>
                <a:schemeClr val="lt1"/>
              </a:buClr>
              <a:buSzPts val="1100"/>
              <a:buChar char="○"/>
              <a:defRPr>
                <a:solidFill>
                  <a:schemeClr val="lt1"/>
                </a:solidFill>
              </a:defRPr>
            </a:lvl2pPr>
            <a:lvl3pPr marL="1371600" lvl="2" indent="-298450" algn="l">
              <a:lnSpc>
                <a:spcPct val="115000"/>
              </a:lnSpc>
              <a:spcBef>
                <a:spcPts val="1600"/>
              </a:spcBef>
              <a:spcAft>
                <a:spcPts val="0"/>
              </a:spcAft>
              <a:buClr>
                <a:schemeClr val="lt1"/>
              </a:buClr>
              <a:buSzPts val="1100"/>
              <a:buChar char="■"/>
              <a:defRPr>
                <a:solidFill>
                  <a:schemeClr val="lt1"/>
                </a:solidFill>
              </a:defRPr>
            </a:lvl3pPr>
            <a:lvl4pPr marL="1828800" lvl="3" indent="-298450" algn="l">
              <a:lnSpc>
                <a:spcPct val="115000"/>
              </a:lnSpc>
              <a:spcBef>
                <a:spcPts val="1600"/>
              </a:spcBef>
              <a:spcAft>
                <a:spcPts val="0"/>
              </a:spcAft>
              <a:buClr>
                <a:schemeClr val="lt1"/>
              </a:buClr>
              <a:buSzPts val="1100"/>
              <a:buChar char="●"/>
              <a:defRPr>
                <a:solidFill>
                  <a:schemeClr val="lt1"/>
                </a:solidFill>
              </a:defRPr>
            </a:lvl4pPr>
            <a:lvl5pPr marL="2286000" lvl="4" indent="-298450" algn="l">
              <a:lnSpc>
                <a:spcPct val="115000"/>
              </a:lnSpc>
              <a:spcBef>
                <a:spcPts val="1600"/>
              </a:spcBef>
              <a:spcAft>
                <a:spcPts val="0"/>
              </a:spcAft>
              <a:buClr>
                <a:schemeClr val="lt1"/>
              </a:buClr>
              <a:buSzPts val="1100"/>
              <a:buChar char="○"/>
              <a:defRPr>
                <a:solidFill>
                  <a:schemeClr val="lt1"/>
                </a:solidFill>
              </a:defRPr>
            </a:lvl5pPr>
            <a:lvl6pPr marL="2743200" lvl="5" indent="-298450" algn="l">
              <a:lnSpc>
                <a:spcPct val="115000"/>
              </a:lnSpc>
              <a:spcBef>
                <a:spcPts val="1600"/>
              </a:spcBef>
              <a:spcAft>
                <a:spcPts val="0"/>
              </a:spcAft>
              <a:buClr>
                <a:schemeClr val="lt1"/>
              </a:buClr>
              <a:buSzPts val="1100"/>
              <a:buChar char="■"/>
              <a:defRPr>
                <a:solidFill>
                  <a:schemeClr val="lt1"/>
                </a:solidFill>
              </a:defRPr>
            </a:lvl6pPr>
            <a:lvl7pPr marL="3200400" lvl="6" indent="-298450" algn="l">
              <a:lnSpc>
                <a:spcPct val="115000"/>
              </a:lnSpc>
              <a:spcBef>
                <a:spcPts val="1600"/>
              </a:spcBef>
              <a:spcAft>
                <a:spcPts val="0"/>
              </a:spcAft>
              <a:buClr>
                <a:schemeClr val="lt1"/>
              </a:buClr>
              <a:buSzPts val="1100"/>
              <a:buChar char="●"/>
              <a:defRPr>
                <a:solidFill>
                  <a:schemeClr val="lt1"/>
                </a:solidFill>
              </a:defRPr>
            </a:lvl7pPr>
            <a:lvl8pPr marL="3657600" lvl="7" indent="-298450" algn="l">
              <a:lnSpc>
                <a:spcPct val="115000"/>
              </a:lnSpc>
              <a:spcBef>
                <a:spcPts val="1600"/>
              </a:spcBef>
              <a:spcAft>
                <a:spcPts val="0"/>
              </a:spcAft>
              <a:buClr>
                <a:schemeClr val="lt1"/>
              </a:buClr>
              <a:buSzPts val="1100"/>
              <a:buChar char="○"/>
              <a:defRPr>
                <a:solidFill>
                  <a:schemeClr val="lt1"/>
                </a:solidFill>
              </a:defRPr>
            </a:lvl8pPr>
            <a:lvl9pPr marL="4114800" lvl="8" indent="-298450" algn="l">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81" name="Google Shape;81;p3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1"/>
        <p:cNvGrpSpPr/>
        <p:nvPr/>
      </p:nvGrpSpPr>
      <p:grpSpPr>
        <a:xfrm>
          <a:off x="0" y="0"/>
          <a:ext cx="0" cy="0"/>
          <a:chOff x="0" y="0"/>
          <a:chExt cx="0" cy="0"/>
        </a:xfrm>
      </p:grpSpPr>
      <p:sp>
        <p:nvSpPr>
          <p:cNvPr id="12" name="Google Shape;12;p23"/>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 name="Google Shape;13;p23"/>
          <p:cNvGrpSpPr/>
          <p:nvPr/>
        </p:nvGrpSpPr>
        <p:grpSpPr>
          <a:xfrm>
            <a:off x="830392" y="1191256"/>
            <a:ext cx="745763" cy="45826"/>
            <a:chOff x="4580561" y="2589004"/>
            <a:chExt cx="1064464" cy="25200"/>
          </a:xfrm>
        </p:grpSpPr>
        <p:sp>
          <p:nvSpPr>
            <p:cNvPr id="14" name="Google Shape;14;p2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23"/>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17" name="Google Shape;17;p23"/>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8" name="Google Shape;18;p2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24"/>
          <p:cNvGrpSpPr/>
          <p:nvPr/>
        </p:nvGrpSpPr>
        <p:grpSpPr>
          <a:xfrm>
            <a:off x="830392" y="1191256"/>
            <a:ext cx="745763" cy="45826"/>
            <a:chOff x="4580561" y="2589004"/>
            <a:chExt cx="1064464" cy="25200"/>
          </a:xfrm>
        </p:grpSpPr>
        <p:sp>
          <p:nvSpPr>
            <p:cNvPr id="21" name="Google Shape;21;p24"/>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4"/>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 name="Google Shape;23;p24"/>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24" name="Google Shape;24;p2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2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 name="Google Shape;27;p25"/>
          <p:cNvGrpSpPr/>
          <p:nvPr/>
        </p:nvGrpSpPr>
        <p:grpSpPr>
          <a:xfrm>
            <a:off x="830392" y="1191256"/>
            <a:ext cx="745763" cy="45826"/>
            <a:chOff x="4580561" y="2589004"/>
            <a:chExt cx="1064464" cy="25200"/>
          </a:xfrm>
        </p:grpSpPr>
        <p:sp>
          <p:nvSpPr>
            <p:cNvPr id="28" name="Google Shape;28;p2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0" name="Google Shape;30;p25"/>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31" name="Google Shape;31;p25"/>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32" name="Google Shape;32;p2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2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5" name="Google Shape;35;p26"/>
          <p:cNvGrpSpPr/>
          <p:nvPr/>
        </p:nvGrpSpPr>
        <p:grpSpPr>
          <a:xfrm>
            <a:off x="830392" y="1191256"/>
            <a:ext cx="745763" cy="45826"/>
            <a:chOff x="4580561" y="2589004"/>
            <a:chExt cx="1064464" cy="25200"/>
          </a:xfrm>
        </p:grpSpPr>
        <p:sp>
          <p:nvSpPr>
            <p:cNvPr id="36" name="Google Shape;36;p2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8" name="Google Shape;38;p26"/>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39" name="Google Shape;39;p26"/>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40" name="Google Shape;40;p26"/>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41" name="Google Shape;41;p2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2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4" name="Google Shape;44;p27"/>
          <p:cNvGrpSpPr/>
          <p:nvPr/>
        </p:nvGrpSpPr>
        <p:grpSpPr>
          <a:xfrm>
            <a:off x="830392" y="1191256"/>
            <a:ext cx="745763" cy="45826"/>
            <a:chOff x="4580561" y="2589004"/>
            <a:chExt cx="1064464" cy="25200"/>
          </a:xfrm>
        </p:grpSpPr>
        <p:sp>
          <p:nvSpPr>
            <p:cNvPr id="45" name="Google Shape;45;p2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7" name="Google Shape;47;p27"/>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48" name="Google Shape;48;p2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9"/>
        <p:cNvGrpSpPr/>
        <p:nvPr/>
      </p:nvGrpSpPr>
      <p:grpSpPr>
        <a:xfrm>
          <a:off x="0" y="0"/>
          <a:ext cx="0" cy="0"/>
          <a:chOff x="0" y="0"/>
          <a:chExt cx="0" cy="0"/>
        </a:xfrm>
      </p:grpSpPr>
      <p:sp>
        <p:nvSpPr>
          <p:cNvPr id="50" name="Google Shape;50;p2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1" name="Google Shape;51;p28"/>
          <p:cNvGrpSpPr/>
          <p:nvPr/>
        </p:nvGrpSpPr>
        <p:grpSpPr>
          <a:xfrm>
            <a:off x="830392" y="1191256"/>
            <a:ext cx="745763" cy="45826"/>
            <a:chOff x="4580561" y="2589004"/>
            <a:chExt cx="1064464" cy="25200"/>
          </a:xfrm>
        </p:grpSpPr>
        <p:sp>
          <p:nvSpPr>
            <p:cNvPr id="52" name="Google Shape;52;p2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2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 name="Google Shape;54;p28"/>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55" name="Google Shape;55;p28"/>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56" name="Google Shape;56;p2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7"/>
        <p:cNvGrpSpPr/>
        <p:nvPr/>
      </p:nvGrpSpPr>
      <p:grpSpPr>
        <a:xfrm>
          <a:off x="0" y="0"/>
          <a:ext cx="0" cy="0"/>
          <a:chOff x="0" y="0"/>
          <a:chExt cx="0" cy="0"/>
        </a:xfrm>
      </p:grpSpPr>
      <p:grpSp>
        <p:nvGrpSpPr>
          <p:cNvPr id="58" name="Google Shape;58;p29"/>
          <p:cNvGrpSpPr/>
          <p:nvPr/>
        </p:nvGrpSpPr>
        <p:grpSpPr>
          <a:xfrm>
            <a:off x="830392" y="4169130"/>
            <a:ext cx="745763" cy="45826"/>
            <a:chOff x="4580561" y="2589004"/>
            <a:chExt cx="1064464" cy="25200"/>
          </a:xfrm>
        </p:grpSpPr>
        <p:sp>
          <p:nvSpPr>
            <p:cNvPr id="59" name="Google Shape;59;p2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9"/>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1" name="Google Shape;61;p29"/>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62" name="Google Shape;62;p2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30"/>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5" name="Google Shape;65;p30"/>
          <p:cNvGrpSpPr/>
          <p:nvPr/>
        </p:nvGrpSpPr>
        <p:grpSpPr>
          <a:xfrm>
            <a:off x="830392" y="1191256"/>
            <a:ext cx="745763" cy="45826"/>
            <a:chOff x="4580561" y="2589004"/>
            <a:chExt cx="1064464" cy="25200"/>
          </a:xfrm>
        </p:grpSpPr>
        <p:sp>
          <p:nvSpPr>
            <p:cNvPr id="66" name="Google Shape;66;p3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30"/>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8" name="Google Shape;68;p30"/>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69" name="Google Shape;69;p30"/>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70" name="Google Shape;70;p30"/>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71" name="Google Shape;71;p3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9pPr>
          </a:lstStyle>
          <a:p>
            <a:endParaRPr/>
          </a:p>
        </p:txBody>
      </p:sp>
      <p:sp>
        <p:nvSpPr>
          <p:cNvPr id="7" name="Google Shape;7;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Google Shape;8;p2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3"/>
          <p:cNvSpPr txBox="1"/>
          <p:nvPr/>
        </p:nvSpPr>
        <p:spPr>
          <a:xfrm>
            <a:off x="1812203" y="97286"/>
            <a:ext cx="5215918" cy="42371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GB" sz="2600" b="1" i="0" u="none" strike="noStrike" cap="none" dirty="0">
                <a:solidFill>
                  <a:srgbClr val="000000"/>
                </a:solidFill>
                <a:latin typeface="Times New Roman" panose="02020603050405020304" pitchFamily="18" charset="0"/>
                <a:ea typeface="Lato"/>
                <a:cs typeface="Times New Roman" panose="02020603050405020304" pitchFamily="18" charset="0"/>
                <a:sym typeface="Lato"/>
              </a:rPr>
              <a:t>UNSUPERVISED LEARNING</a:t>
            </a:r>
            <a:endParaRPr sz="2600" b="1" i="0" u="none" strike="noStrike" cap="none" dirty="0">
              <a:solidFill>
                <a:srgbClr val="000000"/>
              </a:solidFill>
              <a:latin typeface="Times New Roman" panose="02020603050405020304" pitchFamily="18" charset="0"/>
              <a:ea typeface="Lato"/>
              <a:cs typeface="Times New Roman" panose="02020603050405020304" pitchFamily="18" charset="0"/>
              <a:sym typeface="Lato"/>
            </a:endParaRPr>
          </a:p>
        </p:txBody>
      </p:sp>
      <p:sp>
        <p:nvSpPr>
          <p:cNvPr id="87" name="Google Shape;87;p3"/>
          <p:cNvSpPr txBox="1"/>
          <p:nvPr/>
        </p:nvSpPr>
        <p:spPr>
          <a:xfrm>
            <a:off x="446491" y="1189273"/>
            <a:ext cx="4405500" cy="15207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600"/>
              <a:buFont typeface="Arial"/>
              <a:buNone/>
            </a:pPr>
            <a:r>
              <a:rPr lang="en-GB" sz="1500" b="1" dirty="0">
                <a:solidFill>
                  <a:schemeClr val="bg2"/>
                </a:solidFill>
                <a:highlight>
                  <a:srgbClr val="FFFFFF"/>
                </a:highlight>
                <a:latin typeface="Times New Roman" panose="02020603050405020304" pitchFamily="18" charset="0"/>
                <a:ea typeface="Lato"/>
                <a:cs typeface="Times New Roman" panose="02020603050405020304" pitchFamily="18" charset="0"/>
                <a:sym typeface="Lato"/>
              </a:rPr>
              <a:t>Unsupervised Learning </a:t>
            </a:r>
            <a:r>
              <a:rPr lang="en-GB" sz="1500" dirty="0">
                <a:solidFill>
                  <a:schemeClr val="bg2"/>
                </a:solidFill>
                <a:highlight>
                  <a:srgbClr val="FFFFFF"/>
                </a:highlight>
                <a:latin typeface="Times New Roman" panose="02020603050405020304" pitchFamily="18" charset="0"/>
                <a:ea typeface="Lato"/>
                <a:cs typeface="Times New Roman" panose="02020603050405020304" pitchFamily="18" charset="0"/>
                <a:sym typeface="Lato"/>
              </a:rPr>
              <a:t>is a machine learning technique in which the users do not need to supervise the model. Instead, it allows the model to work on its own to discover patterns and information that was previously undetected. It mainly deals with the unlabelled data.</a:t>
            </a:r>
            <a:endParaRPr sz="1500" i="0" u="none" strike="noStrike" cap="none" dirty="0">
              <a:solidFill>
                <a:schemeClr val="bg2"/>
              </a:solidFill>
              <a:latin typeface="Times New Roman" panose="02020603050405020304" pitchFamily="18" charset="0"/>
              <a:ea typeface="Lato"/>
              <a:cs typeface="Times New Roman" panose="02020603050405020304" pitchFamily="18" charset="0"/>
              <a:sym typeface="Lato"/>
            </a:endParaRPr>
          </a:p>
        </p:txBody>
      </p:sp>
      <p:pic>
        <p:nvPicPr>
          <p:cNvPr id="88" name="Google Shape;88;p3"/>
          <p:cNvPicPr preferRelativeResize="0"/>
          <p:nvPr/>
        </p:nvPicPr>
        <p:blipFill rotWithShape="1">
          <a:blip r:embed="rId3">
            <a:alphaModFix/>
          </a:blip>
          <a:srcRect/>
          <a:stretch/>
        </p:blipFill>
        <p:spPr>
          <a:xfrm>
            <a:off x="5246449" y="747126"/>
            <a:ext cx="3546678" cy="269782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a3de6864c9_0_12"/>
          <p:cNvSpPr txBox="1"/>
          <p:nvPr/>
        </p:nvSpPr>
        <p:spPr>
          <a:xfrm>
            <a:off x="449200" y="1267823"/>
            <a:ext cx="7876093" cy="2411041"/>
          </a:xfrm>
          <a:prstGeom prst="rect">
            <a:avLst/>
          </a:prstGeom>
          <a:noFill/>
          <a:ln>
            <a:noFill/>
          </a:ln>
        </p:spPr>
        <p:txBody>
          <a:bodyPr spcFirstLastPara="1" wrap="square" lIns="91425" tIns="91425" rIns="91425" bIns="91425" anchor="t" anchorCtr="0">
            <a:noAutofit/>
          </a:bodyPr>
          <a:lstStyle/>
          <a:p>
            <a:pPr marL="457200" lvl="0" indent="-323850" algn="just" rtl="0">
              <a:lnSpc>
                <a:spcPct val="150000"/>
              </a:lnSpc>
              <a:spcBef>
                <a:spcPts val="1800"/>
              </a:spcBef>
              <a:spcAft>
                <a:spcPts val="0"/>
              </a:spcAft>
              <a:buClr>
                <a:srgbClr val="222222"/>
              </a:buClr>
              <a:buSzPts val="1500"/>
              <a:buChar char="●"/>
            </a:pPr>
            <a:r>
              <a:rPr lang="en-GB" sz="1500" dirty="0">
                <a:solidFill>
                  <a:schemeClr val="bg2"/>
                </a:solidFill>
                <a:highlight>
                  <a:srgbClr val="FFFFFF"/>
                </a:highlight>
                <a:latin typeface="Times New Roman" panose="02020603050405020304" pitchFamily="18" charset="0"/>
                <a:cs typeface="Times New Roman" panose="02020603050405020304" pitchFamily="18" charset="0"/>
              </a:rPr>
              <a:t>You cannot get precise information regarding data sorting, and the output as data used in unsupervised learning is labelled and not known</a:t>
            </a:r>
            <a:endParaRPr sz="1500" dirty="0">
              <a:solidFill>
                <a:schemeClr val="bg2"/>
              </a:solidFill>
              <a:highlight>
                <a:srgbClr val="FFFFFF"/>
              </a:highlight>
              <a:latin typeface="Times New Roman" panose="02020603050405020304" pitchFamily="18" charset="0"/>
              <a:cs typeface="Times New Roman" panose="02020603050405020304" pitchFamily="18" charset="0"/>
            </a:endParaRPr>
          </a:p>
          <a:p>
            <a:pPr marL="457200" lvl="0" indent="-323850" algn="just" rtl="0">
              <a:lnSpc>
                <a:spcPct val="150000"/>
              </a:lnSpc>
              <a:spcBef>
                <a:spcPts val="0"/>
              </a:spcBef>
              <a:spcAft>
                <a:spcPts val="0"/>
              </a:spcAft>
              <a:buClr>
                <a:srgbClr val="222222"/>
              </a:buClr>
              <a:buSzPts val="1500"/>
              <a:buChar char="●"/>
            </a:pPr>
            <a:r>
              <a:rPr lang="en-GB" sz="1500" dirty="0">
                <a:solidFill>
                  <a:schemeClr val="bg2"/>
                </a:solidFill>
                <a:highlight>
                  <a:srgbClr val="FFFFFF"/>
                </a:highlight>
                <a:latin typeface="Times New Roman" panose="02020603050405020304" pitchFamily="18" charset="0"/>
                <a:cs typeface="Times New Roman" panose="02020603050405020304" pitchFamily="18" charset="0"/>
              </a:rPr>
              <a:t>Less accuracy of the results is because the input data is not known and not labelled by people in advance. This means that the machine requires to do this itself.</a:t>
            </a:r>
            <a:endParaRPr sz="1500" dirty="0">
              <a:solidFill>
                <a:schemeClr val="bg2"/>
              </a:solidFill>
              <a:highlight>
                <a:srgbClr val="FFFFFF"/>
              </a:highlight>
              <a:latin typeface="Times New Roman" panose="02020603050405020304" pitchFamily="18" charset="0"/>
              <a:cs typeface="Times New Roman" panose="02020603050405020304" pitchFamily="18" charset="0"/>
            </a:endParaRPr>
          </a:p>
          <a:p>
            <a:pPr marL="457200" lvl="0" indent="-323850" algn="just" rtl="0">
              <a:lnSpc>
                <a:spcPct val="150000"/>
              </a:lnSpc>
              <a:spcBef>
                <a:spcPts val="0"/>
              </a:spcBef>
              <a:spcAft>
                <a:spcPts val="0"/>
              </a:spcAft>
              <a:buClr>
                <a:srgbClr val="222222"/>
              </a:buClr>
              <a:buSzPts val="1500"/>
              <a:buChar char="●"/>
            </a:pPr>
            <a:r>
              <a:rPr lang="en-GB" sz="1500" dirty="0">
                <a:solidFill>
                  <a:schemeClr val="bg2"/>
                </a:solidFill>
                <a:highlight>
                  <a:srgbClr val="FFFFFF"/>
                </a:highlight>
                <a:latin typeface="Times New Roman" panose="02020603050405020304" pitchFamily="18" charset="0"/>
                <a:cs typeface="Times New Roman" panose="02020603050405020304" pitchFamily="18" charset="0"/>
              </a:rPr>
              <a:t>The user needs to spend time interpreting and label the classes which follow that classification</a:t>
            </a:r>
            <a:r>
              <a:rPr lang="en-GB" sz="1500" dirty="0">
                <a:solidFill>
                  <a:srgbClr val="222222"/>
                </a:solidFill>
                <a:highlight>
                  <a:srgbClr val="FFFFFF"/>
                </a:highlight>
                <a:latin typeface="Times New Roman" panose="02020603050405020304" pitchFamily="18" charset="0"/>
                <a:cs typeface="Times New Roman" panose="02020603050405020304" pitchFamily="18" charset="0"/>
              </a:rPr>
              <a:t>.</a:t>
            </a:r>
            <a:endParaRPr sz="1500" dirty="0">
              <a:solidFill>
                <a:srgbClr val="222222"/>
              </a:solidFill>
              <a:highlight>
                <a:srgbClr val="FFFFFF"/>
              </a:highlight>
              <a:latin typeface="Times New Roman" panose="02020603050405020304" pitchFamily="18" charset="0"/>
              <a:cs typeface="Times New Roman" panose="02020603050405020304" pitchFamily="18" charset="0"/>
            </a:endParaRPr>
          </a:p>
        </p:txBody>
      </p:sp>
      <p:sp>
        <p:nvSpPr>
          <p:cNvPr id="169" name="Google Shape;169;ga3de6864c9_0_12"/>
          <p:cNvSpPr txBox="1"/>
          <p:nvPr/>
        </p:nvSpPr>
        <p:spPr>
          <a:xfrm>
            <a:off x="449200" y="0"/>
            <a:ext cx="6164251" cy="372139"/>
          </a:xfrm>
          <a:prstGeom prst="rect">
            <a:avLst/>
          </a:prstGeom>
          <a:noFill/>
          <a:ln>
            <a:noFill/>
          </a:ln>
        </p:spPr>
        <p:txBody>
          <a:bodyPr spcFirstLastPara="1" wrap="square" lIns="91425" tIns="91425" rIns="91425" bIns="91425" anchor="t" anchorCtr="0">
            <a:noAutofit/>
          </a:bodyPr>
          <a:lstStyle/>
          <a:p>
            <a:pPr marL="0" lvl="0" indent="0" algn="l" rtl="0">
              <a:lnSpc>
                <a:spcPct val="155000"/>
              </a:lnSpc>
              <a:spcBef>
                <a:spcPts val="1800"/>
              </a:spcBef>
              <a:spcAft>
                <a:spcPts val="400"/>
              </a:spcAft>
              <a:buNone/>
            </a:pPr>
            <a:r>
              <a:rPr lang="en-GB" sz="2600" b="1" dirty="0">
                <a:solidFill>
                  <a:srgbClr val="222222"/>
                </a:solidFill>
                <a:highlight>
                  <a:srgbClr val="FFFFFF"/>
                </a:highlight>
                <a:latin typeface="Times New Roman" panose="02020603050405020304" pitchFamily="18" charset="0"/>
                <a:cs typeface="Times New Roman" panose="02020603050405020304" pitchFamily="18" charset="0"/>
              </a:rPr>
              <a:t>Disadvantages of Unsupervised Learning</a:t>
            </a:r>
            <a:endParaRPr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a3de6864c9_0_0"/>
          <p:cNvSpPr txBox="1"/>
          <p:nvPr/>
        </p:nvSpPr>
        <p:spPr>
          <a:xfrm>
            <a:off x="1402200" y="214243"/>
            <a:ext cx="6339600" cy="645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GB" sz="2300" b="1" dirty="0">
                <a:latin typeface="Times New Roman" panose="02020603050405020304" pitchFamily="18" charset="0"/>
                <a:ea typeface="Lato"/>
                <a:cs typeface="Times New Roman" panose="02020603050405020304" pitchFamily="18" charset="0"/>
                <a:sym typeface="Lato"/>
              </a:rPr>
              <a:t>SUPERVISED </a:t>
            </a:r>
            <a:r>
              <a:rPr lang="en-GB" sz="2300" dirty="0">
                <a:latin typeface="Times New Roman" panose="02020603050405020304" pitchFamily="18" charset="0"/>
                <a:ea typeface="Lato"/>
                <a:cs typeface="Times New Roman" panose="02020603050405020304" pitchFamily="18" charset="0"/>
                <a:sym typeface="Lato"/>
              </a:rPr>
              <a:t>vs</a:t>
            </a:r>
            <a:r>
              <a:rPr lang="en-GB" sz="2300" b="1" dirty="0">
                <a:latin typeface="Times New Roman" panose="02020603050405020304" pitchFamily="18" charset="0"/>
                <a:ea typeface="Lato"/>
                <a:cs typeface="Times New Roman" panose="02020603050405020304" pitchFamily="18" charset="0"/>
                <a:sym typeface="Lato"/>
              </a:rPr>
              <a:t> </a:t>
            </a:r>
            <a:r>
              <a:rPr lang="en-GB" sz="2300" b="1" i="0" u="none" strike="noStrike" cap="none" dirty="0">
                <a:solidFill>
                  <a:srgbClr val="000000"/>
                </a:solidFill>
                <a:latin typeface="Times New Roman" panose="02020603050405020304" pitchFamily="18" charset="0"/>
                <a:ea typeface="Lato"/>
                <a:cs typeface="Times New Roman" panose="02020603050405020304" pitchFamily="18" charset="0"/>
                <a:sym typeface="Lato"/>
              </a:rPr>
              <a:t>UNSUPERVISED </a:t>
            </a:r>
            <a:endParaRPr sz="2300" b="1" i="0" u="none" strike="noStrike" cap="none" dirty="0">
              <a:solidFill>
                <a:srgbClr val="000000"/>
              </a:solidFill>
              <a:latin typeface="Times New Roman" panose="02020603050405020304" pitchFamily="18" charset="0"/>
              <a:ea typeface="Lato"/>
              <a:cs typeface="Times New Roman" panose="02020603050405020304" pitchFamily="18" charset="0"/>
              <a:sym typeface="Lato"/>
            </a:endParaRPr>
          </a:p>
        </p:txBody>
      </p:sp>
      <p:sp>
        <p:nvSpPr>
          <p:cNvPr id="94" name="Google Shape;94;ga3de6864c9_0_0"/>
          <p:cNvSpPr txBox="1"/>
          <p:nvPr/>
        </p:nvSpPr>
        <p:spPr>
          <a:xfrm>
            <a:off x="696450" y="1149649"/>
            <a:ext cx="7798964" cy="2518584"/>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600"/>
              <a:buFont typeface="Arial"/>
              <a:buNone/>
            </a:pPr>
            <a:r>
              <a:rPr lang="en-GB" sz="1500" b="1" u="sng" dirty="0">
                <a:latin typeface="Times New Roman" panose="02020603050405020304" pitchFamily="18" charset="0"/>
                <a:ea typeface="Lato"/>
                <a:cs typeface="Times New Roman" panose="02020603050405020304" pitchFamily="18" charset="0"/>
                <a:sym typeface="Lato"/>
              </a:rPr>
              <a:t>Supervised Learning</a:t>
            </a:r>
            <a:r>
              <a:rPr lang="en-GB" sz="1500" b="1" dirty="0">
                <a:latin typeface="Times New Roman" panose="02020603050405020304" pitchFamily="18" charset="0"/>
                <a:ea typeface="Lato"/>
                <a:cs typeface="Times New Roman" panose="02020603050405020304" pitchFamily="18" charset="0"/>
                <a:sym typeface="Lato"/>
              </a:rPr>
              <a:t> - </a:t>
            </a:r>
            <a:r>
              <a:rPr lang="en-GB" sz="1500" dirty="0">
                <a:latin typeface="Times New Roman" panose="02020603050405020304" pitchFamily="18" charset="0"/>
                <a:ea typeface="Lato"/>
                <a:cs typeface="Times New Roman" panose="02020603050405020304" pitchFamily="18" charset="0"/>
                <a:sym typeface="Lato"/>
              </a:rPr>
              <a:t>The presence of outcome variable is available to guide the learning process. </a:t>
            </a:r>
          </a:p>
          <a:p>
            <a:pPr marL="0" marR="0" lvl="0" indent="0" algn="just" rtl="0">
              <a:lnSpc>
                <a:spcPct val="100000"/>
              </a:lnSpc>
              <a:spcBef>
                <a:spcPts val="0"/>
              </a:spcBef>
              <a:spcAft>
                <a:spcPts val="0"/>
              </a:spcAft>
              <a:buClr>
                <a:srgbClr val="000000"/>
              </a:buClr>
              <a:buSzPts val="1600"/>
              <a:buFont typeface="Arial"/>
              <a:buNone/>
            </a:pPr>
            <a:endParaRPr sz="1500" dirty="0">
              <a:latin typeface="Times New Roman" panose="02020603050405020304" pitchFamily="18" charset="0"/>
              <a:ea typeface="Lato"/>
              <a:cs typeface="Times New Roman" panose="02020603050405020304" pitchFamily="18" charset="0"/>
              <a:sym typeface="Lato"/>
            </a:endParaRPr>
          </a:p>
          <a:p>
            <a:pPr marL="457200" marR="0" lvl="0" indent="-317500" algn="just" rtl="0">
              <a:lnSpc>
                <a:spcPct val="100000"/>
              </a:lnSpc>
              <a:spcBef>
                <a:spcPts val="0"/>
              </a:spcBef>
              <a:spcAft>
                <a:spcPts val="0"/>
              </a:spcAft>
              <a:buSzPts val="1400"/>
              <a:buFont typeface="Lato"/>
              <a:buChar char="●"/>
            </a:pPr>
            <a:r>
              <a:rPr lang="en-GB" sz="1500" dirty="0">
                <a:latin typeface="Times New Roman" panose="02020603050405020304" pitchFamily="18" charset="0"/>
                <a:ea typeface="Lato"/>
                <a:cs typeface="Times New Roman" panose="02020603050405020304" pitchFamily="18" charset="0"/>
                <a:sym typeface="Lato"/>
              </a:rPr>
              <a:t>There must be a training dataset in which the target variable is already known</a:t>
            </a:r>
            <a:endParaRPr sz="1500" dirty="0">
              <a:latin typeface="Times New Roman" panose="02020603050405020304" pitchFamily="18" charset="0"/>
              <a:ea typeface="Lato"/>
              <a:cs typeface="Times New Roman" panose="02020603050405020304" pitchFamily="18" charset="0"/>
              <a:sym typeface="Lato"/>
            </a:endParaRPr>
          </a:p>
          <a:p>
            <a:pPr marL="457200" marR="0" lvl="0" indent="-317500" algn="just" rtl="0">
              <a:lnSpc>
                <a:spcPct val="100000"/>
              </a:lnSpc>
              <a:spcBef>
                <a:spcPts val="0"/>
              </a:spcBef>
              <a:spcAft>
                <a:spcPts val="0"/>
              </a:spcAft>
              <a:buSzPts val="1400"/>
              <a:buFont typeface="Lato"/>
              <a:buChar char="●"/>
            </a:pPr>
            <a:r>
              <a:rPr lang="en-GB" sz="1500" dirty="0">
                <a:latin typeface="Times New Roman" panose="02020603050405020304" pitchFamily="18" charset="0"/>
                <a:ea typeface="Lato"/>
                <a:cs typeface="Times New Roman" panose="02020603050405020304" pitchFamily="18" charset="0"/>
                <a:sym typeface="Lato"/>
              </a:rPr>
              <a:t>Algorithms are trained against known labels</a:t>
            </a:r>
            <a:endParaRPr sz="1500" dirty="0">
              <a:latin typeface="Times New Roman" panose="02020603050405020304" pitchFamily="18" charset="0"/>
              <a:ea typeface="Lato"/>
              <a:cs typeface="Times New Roman" panose="02020603050405020304" pitchFamily="18" charset="0"/>
              <a:sym typeface="Lato"/>
            </a:endParaRPr>
          </a:p>
          <a:p>
            <a:pPr marL="0" marR="0" lvl="0" indent="0" algn="just" rtl="0">
              <a:lnSpc>
                <a:spcPct val="100000"/>
              </a:lnSpc>
              <a:spcBef>
                <a:spcPts val="0"/>
              </a:spcBef>
              <a:spcAft>
                <a:spcPts val="0"/>
              </a:spcAft>
              <a:buNone/>
            </a:pPr>
            <a:endParaRPr sz="1500" dirty="0">
              <a:latin typeface="Times New Roman" panose="02020603050405020304" pitchFamily="18" charset="0"/>
              <a:ea typeface="Lato"/>
              <a:cs typeface="Times New Roman" panose="02020603050405020304" pitchFamily="18" charset="0"/>
              <a:sym typeface="Lato"/>
            </a:endParaRPr>
          </a:p>
          <a:p>
            <a:pPr marL="0" marR="0" lvl="0" indent="0" algn="just" rtl="0">
              <a:lnSpc>
                <a:spcPct val="100000"/>
              </a:lnSpc>
              <a:spcBef>
                <a:spcPts val="0"/>
              </a:spcBef>
              <a:spcAft>
                <a:spcPts val="0"/>
              </a:spcAft>
              <a:buNone/>
            </a:pPr>
            <a:r>
              <a:rPr lang="en-GB" sz="1500" b="1" u="sng" dirty="0">
                <a:latin typeface="Times New Roman" panose="02020603050405020304" pitchFamily="18" charset="0"/>
                <a:ea typeface="Lato"/>
                <a:cs typeface="Times New Roman" panose="02020603050405020304" pitchFamily="18" charset="0"/>
                <a:sym typeface="Lato"/>
              </a:rPr>
              <a:t>Unsupervised Learning</a:t>
            </a:r>
            <a:r>
              <a:rPr lang="en-GB" sz="1500" b="1" dirty="0">
                <a:latin typeface="Times New Roman" panose="02020603050405020304" pitchFamily="18" charset="0"/>
                <a:ea typeface="Lato"/>
                <a:cs typeface="Times New Roman" panose="02020603050405020304" pitchFamily="18" charset="0"/>
                <a:sym typeface="Lato"/>
              </a:rPr>
              <a:t> - </a:t>
            </a:r>
            <a:r>
              <a:rPr lang="en-GB" sz="1500" dirty="0">
                <a:latin typeface="Times New Roman" panose="02020603050405020304" pitchFamily="18" charset="0"/>
                <a:ea typeface="Lato"/>
                <a:cs typeface="Times New Roman" panose="02020603050405020304" pitchFamily="18" charset="0"/>
                <a:sym typeface="Lato"/>
              </a:rPr>
              <a:t>The target labels are not known.</a:t>
            </a:r>
          </a:p>
          <a:p>
            <a:pPr marL="0" marR="0" lvl="0" indent="0" algn="just" rtl="0">
              <a:lnSpc>
                <a:spcPct val="100000"/>
              </a:lnSpc>
              <a:spcBef>
                <a:spcPts val="0"/>
              </a:spcBef>
              <a:spcAft>
                <a:spcPts val="0"/>
              </a:spcAft>
              <a:buNone/>
            </a:pPr>
            <a:endParaRPr sz="1500" dirty="0">
              <a:latin typeface="Times New Roman" panose="02020603050405020304" pitchFamily="18" charset="0"/>
              <a:ea typeface="Lato"/>
              <a:cs typeface="Times New Roman" panose="02020603050405020304" pitchFamily="18" charset="0"/>
              <a:sym typeface="Lato"/>
            </a:endParaRPr>
          </a:p>
          <a:p>
            <a:pPr marL="457200" marR="0" lvl="0" indent="-317500" algn="just" rtl="0">
              <a:lnSpc>
                <a:spcPct val="100000"/>
              </a:lnSpc>
              <a:spcBef>
                <a:spcPts val="0"/>
              </a:spcBef>
              <a:spcAft>
                <a:spcPts val="0"/>
              </a:spcAft>
              <a:buSzPts val="1400"/>
              <a:buFont typeface="Lato"/>
              <a:buChar char="●"/>
            </a:pPr>
            <a:r>
              <a:rPr lang="en-GB" sz="1500" dirty="0">
                <a:latin typeface="Times New Roman" panose="02020603050405020304" pitchFamily="18" charset="0"/>
                <a:ea typeface="Lato"/>
                <a:cs typeface="Times New Roman" panose="02020603050405020304" pitchFamily="18" charset="0"/>
                <a:sym typeface="Lato"/>
              </a:rPr>
              <a:t>We have to cluster the data to reveal meaningful partitions and hierarchy</a:t>
            </a:r>
            <a:endParaRPr sz="1500" dirty="0">
              <a:latin typeface="Times New Roman" panose="02020603050405020304" pitchFamily="18" charset="0"/>
              <a:ea typeface="Lato"/>
              <a:cs typeface="Times New Roman" panose="02020603050405020304" pitchFamily="18" charset="0"/>
              <a:sym typeface="Lato"/>
            </a:endParaRPr>
          </a:p>
          <a:p>
            <a:pPr marL="457200" marR="0" lvl="0" indent="-317500" algn="just" rtl="0">
              <a:lnSpc>
                <a:spcPct val="100000"/>
              </a:lnSpc>
              <a:spcBef>
                <a:spcPts val="0"/>
              </a:spcBef>
              <a:spcAft>
                <a:spcPts val="0"/>
              </a:spcAft>
              <a:buSzPts val="1400"/>
              <a:buFont typeface="Lato"/>
              <a:buChar char="●"/>
            </a:pPr>
            <a:r>
              <a:rPr lang="en-GB" sz="1500" dirty="0">
                <a:latin typeface="Times New Roman" panose="02020603050405020304" pitchFamily="18" charset="0"/>
                <a:ea typeface="Lato"/>
                <a:cs typeface="Times New Roman" panose="02020603050405020304" pitchFamily="18" charset="0"/>
                <a:sym typeface="Lato"/>
              </a:rPr>
              <a:t>Algorithms are trained against known labels</a:t>
            </a:r>
            <a:endParaRPr sz="1500" dirty="0">
              <a:latin typeface="Times New Roman" panose="02020603050405020304" pitchFamily="18" charset="0"/>
              <a:ea typeface="Lato"/>
              <a:cs typeface="Times New Roman" panose="02020603050405020304" pitchFamily="18" charset="0"/>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a3de6864c9_0_6"/>
          <p:cNvSpPr txBox="1"/>
          <p:nvPr/>
        </p:nvSpPr>
        <p:spPr>
          <a:xfrm>
            <a:off x="636100" y="458325"/>
            <a:ext cx="5222440" cy="599175"/>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GB" sz="2300" b="1" dirty="0">
                <a:latin typeface="Times New Roman" panose="02020603050405020304" pitchFamily="18" charset="0"/>
                <a:ea typeface="Lato"/>
                <a:cs typeface="Times New Roman" panose="02020603050405020304" pitchFamily="18" charset="0"/>
                <a:sym typeface="Lato"/>
              </a:rPr>
              <a:t>WHY </a:t>
            </a:r>
            <a:r>
              <a:rPr lang="en-GB" sz="2300" b="1" i="0" u="none" strike="noStrike" cap="none" dirty="0">
                <a:solidFill>
                  <a:srgbClr val="000000"/>
                </a:solidFill>
                <a:latin typeface="Times New Roman" panose="02020603050405020304" pitchFamily="18" charset="0"/>
                <a:ea typeface="Lato"/>
                <a:cs typeface="Times New Roman" panose="02020603050405020304" pitchFamily="18" charset="0"/>
                <a:sym typeface="Lato"/>
              </a:rPr>
              <a:t>UNSUPERVISED LEARNING ?</a:t>
            </a:r>
            <a:endParaRPr sz="2300" b="1" i="0" u="none" strike="noStrike" cap="none" dirty="0">
              <a:solidFill>
                <a:srgbClr val="000000"/>
              </a:solidFill>
              <a:latin typeface="Times New Roman" panose="02020603050405020304" pitchFamily="18" charset="0"/>
              <a:ea typeface="Lato"/>
              <a:cs typeface="Times New Roman" panose="02020603050405020304" pitchFamily="18" charset="0"/>
              <a:sym typeface="Lato"/>
            </a:endParaRPr>
          </a:p>
        </p:txBody>
      </p:sp>
      <p:sp>
        <p:nvSpPr>
          <p:cNvPr id="100" name="Google Shape;100;ga3de6864c9_0_6"/>
          <p:cNvSpPr txBox="1"/>
          <p:nvPr/>
        </p:nvSpPr>
        <p:spPr>
          <a:xfrm>
            <a:off x="536124" y="1057500"/>
            <a:ext cx="7810433" cy="2493774"/>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1800"/>
              </a:spcBef>
              <a:spcAft>
                <a:spcPts val="0"/>
              </a:spcAft>
              <a:buClr>
                <a:srgbClr val="222222"/>
              </a:buClr>
              <a:buSzPts val="1500"/>
              <a:buChar char="●"/>
            </a:pPr>
            <a:r>
              <a:rPr lang="en-GB" sz="1500" dirty="0">
                <a:solidFill>
                  <a:srgbClr val="222222"/>
                </a:solidFill>
                <a:highlight>
                  <a:srgbClr val="FFFFFF"/>
                </a:highlight>
                <a:latin typeface="Times New Roman" panose="02020603050405020304" pitchFamily="18" charset="0"/>
                <a:cs typeface="Times New Roman" panose="02020603050405020304" pitchFamily="18" charset="0"/>
              </a:rPr>
              <a:t>Unsupervised machine learning finds all kind of unknown patterns in data.</a:t>
            </a:r>
            <a:endParaRPr sz="1500" dirty="0">
              <a:solidFill>
                <a:srgbClr val="222222"/>
              </a:solidFill>
              <a:highlight>
                <a:srgbClr val="FFFFFF"/>
              </a:highlight>
              <a:latin typeface="Times New Roman" panose="02020603050405020304" pitchFamily="18" charset="0"/>
              <a:cs typeface="Times New Roman" panose="02020603050405020304" pitchFamily="18" charset="0"/>
            </a:endParaRPr>
          </a:p>
          <a:p>
            <a:pPr marL="457200" lvl="0" indent="-323850" algn="l" rtl="0">
              <a:lnSpc>
                <a:spcPct val="115000"/>
              </a:lnSpc>
              <a:spcBef>
                <a:spcPts val="0"/>
              </a:spcBef>
              <a:spcAft>
                <a:spcPts val="0"/>
              </a:spcAft>
              <a:buClr>
                <a:srgbClr val="222222"/>
              </a:buClr>
              <a:buSzPts val="1500"/>
              <a:buChar char="●"/>
            </a:pPr>
            <a:r>
              <a:rPr lang="en-GB" sz="1500" dirty="0">
                <a:solidFill>
                  <a:srgbClr val="222222"/>
                </a:solidFill>
                <a:highlight>
                  <a:srgbClr val="FFFFFF"/>
                </a:highlight>
                <a:latin typeface="Times New Roman" panose="02020603050405020304" pitchFamily="18" charset="0"/>
                <a:cs typeface="Times New Roman" panose="02020603050405020304" pitchFamily="18" charset="0"/>
              </a:rPr>
              <a:t>Unsupervised methods help you to find features which can be useful for categorization.</a:t>
            </a:r>
            <a:endParaRPr sz="1500" dirty="0">
              <a:solidFill>
                <a:srgbClr val="222222"/>
              </a:solidFill>
              <a:highlight>
                <a:srgbClr val="FFFFFF"/>
              </a:highlight>
              <a:latin typeface="Times New Roman" panose="02020603050405020304" pitchFamily="18" charset="0"/>
              <a:cs typeface="Times New Roman" panose="02020603050405020304" pitchFamily="18" charset="0"/>
            </a:endParaRPr>
          </a:p>
          <a:p>
            <a:pPr marL="457200" lvl="0" indent="-323850" algn="l" rtl="0">
              <a:lnSpc>
                <a:spcPct val="115000"/>
              </a:lnSpc>
              <a:spcBef>
                <a:spcPts val="0"/>
              </a:spcBef>
              <a:spcAft>
                <a:spcPts val="0"/>
              </a:spcAft>
              <a:buClr>
                <a:srgbClr val="222222"/>
              </a:buClr>
              <a:buSzPts val="1500"/>
              <a:buChar char="●"/>
            </a:pPr>
            <a:r>
              <a:rPr lang="en-GB" sz="1500" dirty="0">
                <a:solidFill>
                  <a:srgbClr val="222222"/>
                </a:solidFill>
                <a:highlight>
                  <a:srgbClr val="FFFFFF"/>
                </a:highlight>
                <a:latin typeface="Times New Roman" panose="02020603050405020304" pitchFamily="18" charset="0"/>
                <a:cs typeface="Times New Roman" panose="02020603050405020304" pitchFamily="18" charset="0"/>
              </a:rPr>
              <a:t>It is taken place in real time, so all the input data to be </a:t>
            </a:r>
            <a:r>
              <a:rPr lang="en-GB" sz="1500" dirty="0" err="1">
                <a:solidFill>
                  <a:srgbClr val="222222"/>
                </a:solidFill>
                <a:highlight>
                  <a:srgbClr val="FFFFFF"/>
                </a:highlight>
                <a:latin typeface="Times New Roman" panose="02020603050405020304" pitchFamily="18" charset="0"/>
                <a:cs typeface="Times New Roman" panose="02020603050405020304" pitchFamily="18" charset="0"/>
              </a:rPr>
              <a:t>analyzed</a:t>
            </a:r>
            <a:r>
              <a:rPr lang="en-GB" sz="1500" dirty="0">
                <a:solidFill>
                  <a:srgbClr val="222222"/>
                </a:solidFill>
                <a:highlight>
                  <a:srgbClr val="FFFFFF"/>
                </a:highlight>
                <a:latin typeface="Times New Roman" panose="02020603050405020304" pitchFamily="18" charset="0"/>
                <a:cs typeface="Times New Roman" panose="02020603050405020304" pitchFamily="18" charset="0"/>
              </a:rPr>
              <a:t> and labelled in the presence of learners.</a:t>
            </a:r>
            <a:endParaRPr sz="1500" dirty="0">
              <a:solidFill>
                <a:srgbClr val="222222"/>
              </a:solidFill>
              <a:highlight>
                <a:srgbClr val="FFFFFF"/>
              </a:highlight>
              <a:latin typeface="Times New Roman" panose="02020603050405020304" pitchFamily="18" charset="0"/>
              <a:cs typeface="Times New Roman" panose="02020603050405020304" pitchFamily="18" charset="0"/>
            </a:endParaRPr>
          </a:p>
          <a:p>
            <a:pPr marL="457200" lvl="0" indent="-323850" algn="l" rtl="0">
              <a:lnSpc>
                <a:spcPct val="115000"/>
              </a:lnSpc>
              <a:spcBef>
                <a:spcPts val="0"/>
              </a:spcBef>
              <a:spcAft>
                <a:spcPts val="0"/>
              </a:spcAft>
              <a:buClr>
                <a:srgbClr val="222222"/>
              </a:buClr>
              <a:buSzPts val="1500"/>
              <a:buChar char="●"/>
            </a:pPr>
            <a:r>
              <a:rPr lang="en-GB" sz="1500" dirty="0">
                <a:solidFill>
                  <a:srgbClr val="222222"/>
                </a:solidFill>
                <a:highlight>
                  <a:srgbClr val="FFFFFF"/>
                </a:highlight>
                <a:latin typeface="Times New Roman" panose="02020603050405020304" pitchFamily="18" charset="0"/>
                <a:cs typeface="Times New Roman" panose="02020603050405020304" pitchFamily="18" charset="0"/>
              </a:rPr>
              <a:t>It is easier to get unlabelled data from a computer than labelled data, which needs manual intervention.</a:t>
            </a:r>
            <a:endParaRPr sz="1500" dirty="0">
              <a:solidFill>
                <a:srgbClr val="222222"/>
              </a:solidFill>
              <a:highlight>
                <a:srgbClr val="FFFFFF"/>
              </a:highlight>
              <a:latin typeface="Times New Roman" panose="02020603050405020304" pitchFamily="18" charset="0"/>
              <a:cs typeface="Times New Roman" panose="02020603050405020304" pitchFamily="18" charset="0"/>
            </a:endParaRPr>
          </a:p>
          <a:p>
            <a:pPr marL="0" marR="0" lvl="0" indent="0" algn="just" rtl="0">
              <a:lnSpc>
                <a:spcPct val="100000"/>
              </a:lnSpc>
              <a:spcBef>
                <a:spcPts val="1800"/>
              </a:spcBef>
              <a:spcAft>
                <a:spcPts val="0"/>
              </a:spcAft>
              <a:buNone/>
            </a:pPr>
            <a:endParaRPr sz="1500" b="1" u="sng" dirty="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a3de6864c9_0_15"/>
          <p:cNvSpPr txBox="1"/>
          <p:nvPr/>
        </p:nvSpPr>
        <p:spPr>
          <a:xfrm>
            <a:off x="510813" y="1926800"/>
            <a:ext cx="4291800" cy="645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GB" sz="2800" b="1" dirty="0">
                <a:latin typeface="Times New Roman" panose="02020603050405020304" pitchFamily="18" charset="0"/>
                <a:cs typeface="Times New Roman" panose="02020603050405020304" pitchFamily="18" charset="0"/>
                <a:sym typeface="Lato"/>
              </a:rPr>
              <a:t>APPLICATIONS</a:t>
            </a:r>
            <a:endParaRPr sz="2800" b="1" dirty="0">
              <a:latin typeface="Times New Roman" panose="02020603050405020304" pitchFamily="18" charset="0"/>
              <a:cs typeface="Times New Roman" panose="02020603050405020304" pitchFamily="18" charset="0"/>
              <a:sym typeface="Lato"/>
            </a:endParaRPr>
          </a:p>
        </p:txBody>
      </p:sp>
      <p:sp>
        <p:nvSpPr>
          <p:cNvPr id="106" name="Google Shape;106;ga3de6864c9_0_15"/>
          <p:cNvSpPr txBox="1"/>
          <p:nvPr/>
        </p:nvSpPr>
        <p:spPr>
          <a:xfrm>
            <a:off x="4524950" y="1101150"/>
            <a:ext cx="3620100" cy="2687100"/>
          </a:xfrm>
          <a:prstGeom prst="rect">
            <a:avLst/>
          </a:prstGeom>
          <a:noFill/>
          <a:ln>
            <a:noFill/>
          </a:ln>
        </p:spPr>
        <p:txBody>
          <a:bodyPr spcFirstLastPara="1" wrap="square" lIns="91425" tIns="91425" rIns="91425" bIns="91425" anchor="t" anchorCtr="0">
            <a:noAutofit/>
          </a:bodyPr>
          <a:lstStyle/>
          <a:p>
            <a:pPr marL="457200" marR="0" lvl="0" indent="-330200" algn="just" rtl="0">
              <a:lnSpc>
                <a:spcPct val="100000"/>
              </a:lnSpc>
              <a:spcBef>
                <a:spcPts val="0"/>
              </a:spcBef>
              <a:spcAft>
                <a:spcPts val="0"/>
              </a:spcAft>
              <a:buClr>
                <a:srgbClr val="000000"/>
              </a:buClr>
              <a:buSzPts val="1600"/>
              <a:buFont typeface="Lato"/>
              <a:buChar char="●"/>
            </a:pPr>
            <a:r>
              <a:rPr lang="en-GB" sz="1600" b="1" dirty="0">
                <a:latin typeface="Times New Roman" panose="02020603050405020304" pitchFamily="18" charset="0"/>
                <a:cs typeface="Times New Roman" panose="02020603050405020304" pitchFamily="18" charset="0"/>
                <a:sym typeface="Lato"/>
              </a:rPr>
              <a:t>Customer Segmentation</a:t>
            </a:r>
            <a:endParaRPr sz="1600" b="1" dirty="0">
              <a:latin typeface="Times New Roman" panose="02020603050405020304" pitchFamily="18" charset="0"/>
              <a:cs typeface="Times New Roman" panose="02020603050405020304" pitchFamily="18" charset="0"/>
              <a:sym typeface="Lato"/>
            </a:endParaRPr>
          </a:p>
          <a:p>
            <a:pPr marL="457200" marR="0" lvl="0" indent="0" algn="just" rtl="0">
              <a:lnSpc>
                <a:spcPct val="100000"/>
              </a:lnSpc>
              <a:spcBef>
                <a:spcPts val="0"/>
              </a:spcBef>
              <a:spcAft>
                <a:spcPts val="0"/>
              </a:spcAft>
              <a:buClr>
                <a:srgbClr val="000000"/>
              </a:buClr>
              <a:buSzPts val="1600"/>
              <a:buFont typeface="Arial"/>
              <a:buNone/>
            </a:pPr>
            <a:endParaRPr sz="1600" b="1" dirty="0">
              <a:latin typeface="Times New Roman" panose="02020603050405020304" pitchFamily="18" charset="0"/>
              <a:cs typeface="Times New Roman" panose="02020603050405020304" pitchFamily="18" charset="0"/>
              <a:sym typeface="Lato"/>
            </a:endParaRPr>
          </a:p>
          <a:p>
            <a:pPr marL="457200" marR="0" lvl="0" indent="-330200" algn="just" rtl="0">
              <a:lnSpc>
                <a:spcPct val="100000"/>
              </a:lnSpc>
              <a:spcBef>
                <a:spcPts val="0"/>
              </a:spcBef>
              <a:spcAft>
                <a:spcPts val="0"/>
              </a:spcAft>
              <a:buClr>
                <a:srgbClr val="000000"/>
              </a:buClr>
              <a:buSzPts val="1600"/>
              <a:buFont typeface="Lato"/>
              <a:buChar char="●"/>
            </a:pPr>
            <a:r>
              <a:rPr lang="en-GB" sz="1600" b="1" dirty="0">
                <a:latin typeface="Times New Roman" panose="02020603050405020304" pitchFamily="18" charset="0"/>
                <a:cs typeface="Times New Roman" panose="02020603050405020304" pitchFamily="18" charset="0"/>
                <a:sym typeface="Lato"/>
              </a:rPr>
              <a:t>Document Segmentation</a:t>
            </a:r>
            <a:endParaRPr sz="1600" b="1" dirty="0">
              <a:latin typeface="Times New Roman" panose="02020603050405020304" pitchFamily="18" charset="0"/>
              <a:cs typeface="Times New Roman" panose="02020603050405020304" pitchFamily="18" charset="0"/>
              <a:sym typeface="Lato"/>
            </a:endParaRPr>
          </a:p>
          <a:p>
            <a:pPr marL="457200" marR="0" lvl="0" indent="0" algn="just" rtl="0">
              <a:lnSpc>
                <a:spcPct val="100000"/>
              </a:lnSpc>
              <a:spcBef>
                <a:spcPts val="0"/>
              </a:spcBef>
              <a:spcAft>
                <a:spcPts val="0"/>
              </a:spcAft>
              <a:buClr>
                <a:srgbClr val="000000"/>
              </a:buClr>
              <a:buSzPts val="1600"/>
              <a:buFont typeface="Arial"/>
              <a:buNone/>
            </a:pPr>
            <a:endParaRPr sz="1600" b="1" dirty="0">
              <a:latin typeface="Times New Roman" panose="02020603050405020304" pitchFamily="18" charset="0"/>
              <a:cs typeface="Times New Roman" panose="02020603050405020304" pitchFamily="18" charset="0"/>
              <a:sym typeface="Lato"/>
            </a:endParaRPr>
          </a:p>
          <a:p>
            <a:pPr marL="457200" marR="0" lvl="0" indent="-330200" algn="just" rtl="0">
              <a:lnSpc>
                <a:spcPct val="100000"/>
              </a:lnSpc>
              <a:spcBef>
                <a:spcPts val="0"/>
              </a:spcBef>
              <a:spcAft>
                <a:spcPts val="0"/>
              </a:spcAft>
              <a:buClr>
                <a:srgbClr val="000000"/>
              </a:buClr>
              <a:buSzPts val="1600"/>
              <a:buFont typeface="Lato"/>
              <a:buChar char="●"/>
            </a:pPr>
            <a:r>
              <a:rPr lang="en-GB" sz="1600" b="1" dirty="0">
                <a:latin typeface="Times New Roman" panose="02020603050405020304" pitchFamily="18" charset="0"/>
                <a:cs typeface="Times New Roman" panose="02020603050405020304" pitchFamily="18" charset="0"/>
                <a:sym typeface="Lato"/>
              </a:rPr>
              <a:t>Image Segmentations</a:t>
            </a:r>
            <a:endParaRPr sz="1600" b="1" dirty="0">
              <a:latin typeface="Times New Roman" panose="02020603050405020304" pitchFamily="18" charset="0"/>
              <a:cs typeface="Times New Roman" panose="02020603050405020304" pitchFamily="18" charset="0"/>
              <a:sym typeface="Lato"/>
            </a:endParaRPr>
          </a:p>
          <a:p>
            <a:pPr marL="457200" marR="0" lvl="0" indent="0" algn="just" rtl="0">
              <a:lnSpc>
                <a:spcPct val="100000"/>
              </a:lnSpc>
              <a:spcBef>
                <a:spcPts val="0"/>
              </a:spcBef>
              <a:spcAft>
                <a:spcPts val="0"/>
              </a:spcAft>
              <a:buClr>
                <a:srgbClr val="000000"/>
              </a:buClr>
              <a:buSzPts val="1600"/>
              <a:buFont typeface="Arial"/>
              <a:buNone/>
            </a:pPr>
            <a:endParaRPr sz="1600" b="1" dirty="0">
              <a:latin typeface="Times New Roman" panose="02020603050405020304" pitchFamily="18" charset="0"/>
              <a:cs typeface="Times New Roman" panose="02020603050405020304" pitchFamily="18" charset="0"/>
              <a:sym typeface="Lato"/>
            </a:endParaRPr>
          </a:p>
          <a:p>
            <a:pPr marL="457200" marR="0" lvl="0" indent="-330200" algn="just" rtl="0">
              <a:lnSpc>
                <a:spcPct val="100000"/>
              </a:lnSpc>
              <a:spcBef>
                <a:spcPts val="0"/>
              </a:spcBef>
              <a:spcAft>
                <a:spcPts val="0"/>
              </a:spcAft>
              <a:buClr>
                <a:srgbClr val="000000"/>
              </a:buClr>
              <a:buSzPts val="1600"/>
              <a:buFont typeface="Lato"/>
              <a:buChar char="●"/>
            </a:pPr>
            <a:r>
              <a:rPr lang="en-GB" sz="1600" b="1" dirty="0">
                <a:latin typeface="Times New Roman" panose="02020603050405020304" pitchFamily="18" charset="0"/>
                <a:cs typeface="Times New Roman" panose="02020603050405020304" pitchFamily="18" charset="0"/>
                <a:sym typeface="Lato"/>
              </a:rPr>
              <a:t>Anomaly Detection</a:t>
            </a:r>
            <a:endParaRPr sz="1600" b="1" dirty="0">
              <a:latin typeface="Times New Roman" panose="02020603050405020304" pitchFamily="18" charset="0"/>
              <a:cs typeface="Times New Roman" panose="02020603050405020304" pitchFamily="18" charset="0"/>
              <a:sym typeface="Lato"/>
            </a:endParaRPr>
          </a:p>
          <a:p>
            <a:pPr marL="457200" marR="0" lvl="0" indent="0" algn="just" rtl="0">
              <a:lnSpc>
                <a:spcPct val="100000"/>
              </a:lnSpc>
              <a:spcBef>
                <a:spcPts val="0"/>
              </a:spcBef>
              <a:spcAft>
                <a:spcPts val="0"/>
              </a:spcAft>
              <a:buClr>
                <a:srgbClr val="000000"/>
              </a:buClr>
              <a:buSzPts val="1600"/>
              <a:buFont typeface="Arial"/>
              <a:buNone/>
            </a:pPr>
            <a:endParaRPr sz="1600" b="1" dirty="0">
              <a:latin typeface="Times New Roman" panose="02020603050405020304" pitchFamily="18" charset="0"/>
              <a:cs typeface="Times New Roman" panose="02020603050405020304" pitchFamily="18" charset="0"/>
              <a:sym typeface="Lato"/>
            </a:endParaRPr>
          </a:p>
          <a:p>
            <a:pPr marL="457200" marR="0" lvl="0" indent="-330200" algn="just" rtl="0">
              <a:lnSpc>
                <a:spcPct val="100000"/>
              </a:lnSpc>
              <a:spcBef>
                <a:spcPts val="0"/>
              </a:spcBef>
              <a:spcAft>
                <a:spcPts val="0"/>
              </a:spcAft>
              <a:buClr>
                <a:srgbClr val="000000"/>
              </a:buClr>
              <a:buSzPts val="1600"/>
              <a:buFont typeface="Lato"/>
              <a:buChar char="●"/>
            </a:pPr>
            <a:r>
              <a:rPr lang="en-GB" sz="1600" b="1" dirty="0">
                <a:latin typeface="Times New Roman" panose="02020603050405020304" pitchFamily="18" charset="0"/>
                <a:cs typeface="Times New Roman" panose="02020603050405020304" pitchFamily="18" charset="0"/>
                <a:sym typeface="Lato"/>
              </a:rPr>
              <a:t>Pattern Recognition.</a:t>
            </a:r>
            <a:endParaRPr sz="1600" b="1" dirty="0">
              <a:latin typeface="Times New Roman" panose="02020603050405020304" pitchFamily="18" charset="0"/>
              <a:cs typeface="Times New Roman" panose="02020603050405020304" pitchFamily="18" charset="0"/>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a3cf7cd76f_0_0"/>
          <p:cNvSpPr txBox="1"/>
          <p:nvPr/>
        </p:nvSpPr>
        <p:spPr>
          <a:xfrm>
            <a:off x="1402200" y="358350"/>
            <a:ext cx="6339600" cy="645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GB" sz="2600" b="1" dirty="0">
                <a:latin typeface="Times New Roman" panose="02020603050405020304" pitchFamily="18" charset="0"/>
                <a:ea typeface="Lato"/>
                <a:cs typeface="Times New Roman" panose="02020603050405020304" pitchFamily="18" charset="0"/>
                <a:sym typeface="Lato"/>
              </a:rPr>
              <a:t>TYPES OF UNSUPERVISED LEARNING</a:t>
            </a:r>
            <a:endParaRPr sz="2600" b="1" i="0" u="none" strike="noStrike" cap="none" dirty="0">
              <a:solidFill>
                <a:srgbClr val="000000"/>
              </a:solidFill>
              <a:latin typeface="Times New Roman" panose="02020603050405020304" pitchFamily="18" charset="0"/>
              <a:ea typeface="Lato"/>
              <a:cs typeface="Times New Roman" panose="02020603050405020304" pitchFamily="18" charset="0"/>
              <a:sym typeface="Lato"/>
            </a:endParaRPr>
          </a:p>
        </p:txBody>
      </p:sp>
      <p:sp>
        <p:nvSpPr>
          <p:cNvPr id="112" name="Google Shape;112;ga3cf7cd76f_0_0"/>
          <p:cNvSpPr txBox="1"/>
          <p:nvPr/>
        </p:nvSpPr>
        <p:spPr>
          <a:xfrm>
            <a:off x="923400" y="1752449"/>
            <a:ext cx="2222700" cy="587875"/>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500" b="1" dirty="0">
                <a:latin typeface="Times New Roman" panose="02020603050405020304" pitchFamily="18" charset="0"/>
                <a:ea typeface="Lato"/>
                <a:cs typeface="Times New Roman" panose="02020603050405020304" pitchFamily="18" charset="0"/>
                <a:sym typeface="Lato"/>
              </a:rPr>
              <a:t>Hierarchical Clustering</a:t>
            </a:r>
            <a:endParaRPr sz="1500" b="1" dirty="0">
              <a:latin typeface="Times New Roman" panose="02020603050405020304" pitchFamily="18" charset="0"/>
              <a:ea typeface="Lato"/>
              <a:cs typeface="Times New Roman" panose="02020603050405020304" pitchFamily="18" charset="0"/>
              <a:sym typeface="Lato"/>
            </a:endParaRPr>
          </a:p>
        </p:txBody>
      </p:sp>
      <p:sp>
        <p:nvSpPr>
          <p:cNvPr id="113" name="Google Shape;113;ga3cf7cd76f_0_0"/>
          <p:cNvSpPr txBox="1"/>
          <p:nvPr/>
        </p:nvSpPr>
        <p:spPr>
          <a:xfrm>
            <a:off x="2034750" y="2732835"/>
            <a:ext cx="2093400" cy="494842"/>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500" b="1" dirty="0">
                <a:latin typeface="Times New Roman" panose="02020603050405020304" pitchFamily="18" charset="0"/>
                <a:ea typeface="Lato"/>
                <a:cs typeface="Times New Roman" panose="02020603050405020304" pitchFamily="18" charset="0"/>
                <a:sym typeface="Lato"/>
              </a:rPr>
              <a:t>Association Rules</a:t>
            </a:r>
            <a:endParaRPr sz="1500" b="1" dirty="0">
              <a:latin typeface="Times New Roman" panose="02020603050405020304" pitchFamily="18" charset="0"/>
              <a:ea typeface="Lato"/>
              <a:cs typeface="Times New Roman" panose="02020603050405020304" pitchFamily="18" charset="0"/>
              <a:sym typeface="Lato"/>
            </a:endParaRPr>
          </a:p>
        </p:txBody>
      </p:sp>
      <p:sp>
        <p:nvSpPr>
          <p:cNvPr id="114" name="Google Shape;114;ga3cf7cd76f_0_0"/>
          <p:cNvSpPr txBox="1"/>
          <p:nvPr/>
        </p:nvSpPr>
        <p:spPr>
          <a:xfrm>
            <a:off x="3635965" y="1750526"/>
            <a:ext cx="2093400" cy="589799"/>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500" b="1" dirty="0">
                <a:latin typeface="Times New Roman" panose="02020603050405020304" pitchFamily="18" charset="0"/>
                <a:ea typeface="Lato"/>
                <a:cs typeface="Times New Roman" panose="02020603050405020304" pitchFamily="18" charset="0"/>
                <a:sym typeface="Lato"/>
              </a:rPr>
              <a:t>K-Means Clustering</a:t>
            </a:r>
            <a:endParaRPr sz="1500" b="1" dirty="0">
              <a:latin typeface="Times New Roman" panose="02020603050405020304" pitchFamily="18" charset="0"/>
              <a:ea typeface="Lato"/>
              <a:cs typeface="Times New Roman" panose="02020603050405020304" pitchFamily="18" charset="0"/>
              <a:sym typeface="Lato"/>
            </a:endParaRPr>
          </a:p>
        </p:txBody>
      </p:sp>
      <p:sp>
        <p:nvSpPr>
          <p:cNvPr id="116" name="Google Shape;116;ga3cf7cd76f_0_0"/>
          <p:cNvSpPr txBox="1"/>
          <p:nvPr/>
        </p:nvSpPr>
        <p:spPr>
          <a:xfrm>
            <a:off x="6050225" y="1752450"/>
            <a:ext cx="2093400" cy="589799"/>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500" b="1" dirty="0">
                <a:latin typeface="Times New Roman" panose="02020603050405020304" pitchFamily="18" charset="0"/>
                <a:ea typeface="Lato"/>
                <a:cs typeface="Times New Roman" panose="02020603050405020304" pitchFamily="18" charset="0"/>
                <a:sym typeface="Lato"/>
              </a:rPr>
              <a:t>Principal Component Analysis(PCA)</a:t>
            </a:r>
            <a:endParaRPr sz="1500" b="1" dirty="0">
              <a:latin typeface="Times New Roman" panose="02020603050405020304" pitchFamily="18" charset="0"/>
              <a:ea typeface="Lato"/>
              <a:cs typeface="Times New Roman" panose="02020603050405020304" pitchFamily="18" charset="0"/>
              <a:sym typeface="Lato"/>
            </a:endParaRPr>
          </a:p>
        </p:txBody>
      </p:sp>
      <p:sp>
        <p:nvSpPr>
          <p:cNvPr id="117" name="Google Shape;117;ga3cf7cd76f_0_0"/>
          <p:cNvSpPr txBox="1"/>
          <p:nvPr/>
        </p:nvSpPr>
        <p:spPr>
          <a:xfrm>
            <a:off x="5290635" y="2657606"/>
            <a:ext cx="2093400" cy="6453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500" b="1" dirty="0">
                <a:latin typeface="Times New Roman" panose="02020603050405020304" pitchFamily="18" charset="0"/>
                <a:ea typeface="Lato"/>
                <a:cs typeface="Times New Roman" panose="02020603050405020304" pitchFamily="18" charset="0"/>
                <a:sym typeface="Lato"/>
              </a:rPr>
              <a:t>Singular Value Decomposition (SVD)</a:t>
            </a:r>
            <a:endParaRPr sz="1500" b="1" dirty="0">
              <a:latin typeface="Times New Roman" panose="02020603050405020304" pitchFamily="18" charset="0"/>
              <a:ea typeface="Lato"/>
              <a:cs typeface="Times New Roman" panose="02020603050405020304" pitchFamily="18" charset="0"/>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txBox="1"/>
          <p:nvPr/>
        </p:nvSpPr>
        <p:spPr>
          <a:xfrm>
            <a:off x="1402200" y="302775"/>
            <a:ext cx="6339600" cy="645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GB" sz="2600" b="1" i="0" u="none" strike="noStrike" cap="none" dirty="0">
                <a:solidFill>
                  <a:srgbClr val="000000"/>
                </a:solidFill>
                <a:latin typeface="Times New Roman" panose="02020603050405020304" pitchFamily="18" charset="0"/>
                <a:ea typeface="Lato"/>
                <a:cs typeface="Times New Roman" panose="02020603050405020304" pitchFamily="18" charset="0"/>
                <a:sym typeface="Lato"/>
              </a:rPr>
              <a:t>CLUSTERING</a:t>
            </a:r>
            <a:endParaRPr sz="2600" b="1" i="0" u="none" strike="noStrike" cap="none" dirty="0">
              <a:solidFill>
                <a:srgbClr val="000000"/>
              </a:solidFill>
              <a:latin typeface="Times New Roman" panose="02020603050405020304" pitchFamily="18" charset="0"/>
              <a:ea typeface="Lato"/>
              <a:cs typeface="Times New Roman" panose="02020603050405020304" pitchFamily="18" charset="0"/>
              <a:sym typeface="Lato"/>
            </a:endParaRPr>
          </a:p>
        </p:txBody>
      </p:sp>
      <p:sp>
        <p:nvSpPr>
          <p:cNvPr id="123" name="Google Shape;123;p4"/>
          <p:cNvSpPr txBox="1"/>
          <p:nvPr/>
        </p:nvSpPr>
        <p:spPr>
          <a:xfrm>
            <a:off x="503834" y="1509000"/>
            <a:ext cx="3867900" cy="2125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GB" sz="1500" b="0" i="0" u="none" strike="noStrike" cap="none" dirty="0">
                <a:solidFill>
                  <a:srgbClr val="000000"/>
                </a:solidFill>
                <a:latin typeface="Times New Roman" panose="02020603050405020304" pitchFamily="18" charset="0"/>
                <a:ea typeface="Lato"/>
                <a:cs typeface="Times New Roman" panose="02020603050405020304" pitchFamily="18" charset="0"/>
                <a:sym typeface="Lato"/>
              </a:rPr>
              <a:t>The method of identifying similar groups of data in a data set is called clustering.</a:t>
            </a:r>
            <a:endParaRPr sz="1500" b="0" i="0" u="none" strike="noStrike" cap="none" dirty="0">
              <a:solidFill>
                <a:srgbClr val="000000"/>
              </a:solidFill>
              <a:latin typeface="Times New Roman" panose="02020603050405020304" pitchFamily="18" charset="0"/>
              <a:ea typeface="Lato"/>
              <a:cs typeface="Times New Roman" panose="02020603050405020304" pitchFamily="18" charset="0"/>
              <a:sym typeface="Lato"/>
            </a:endParaRPr>
          </a:p>
          <a:p>
            <a:pPr marL="0" marR="0" lvl="0" indent="0" algn="l" rtl="0">
              <a:lnSpc>
                <a:spcPct val="100000"/>
              </a:lnSpc>
              <a:spcBef>
                <a:spcPts val="0"/>
              </a:spcBef>
              <a:spcAft>
                <a:spcPts val="0"/>
              </a:spcAft>
              <a:buClr>
                <a:srgbClr val="000000"/>
              </a:buClr>
              <a:buSzPts val="1600"/>
              <a:buFont typeface="Arial"/>
              <a:buNone/>
            </a:pPr>
            <a:endParaRPr sz="1500" b="0" i="0" u="none" strike="noStrike" cap="none" dirty="0">
              <a:solidFill>
                <a:srgbClr val="000000"/>
              </a:solidFill>
              <a:latin typeface="Times New Roman" panose="02020603050405020304" pitchFamily="18" charset="0"/>
              <a:ea typeface="Lato"/>
              <a:cs typeface="Times New Roman" panose="02020603050405020304" pitchFamily="18" charset="0"/>
              <a:sym typeface="Lato"/>
            </a:endParaRPr>
          </a:p>
          <a:p>
            <a:pPr marL="0" marR="0" lvl="0" indent="0" algn="l" rtl="0">
              <a:lnSpc>
                <a:spcPct val="100000"/>
              </a:lnSpc>
              <a:spcBef>
                <a:spcPts val="0"/>
              </a:spcBef>
              <a:spcAft>
                <a:spcPts val="0"/>
              </a:spcAft>
              <a:buClr>
                <a:srgbClr val="000000"/>
              </a:buClr>
              <a:buSzPts val="1600"/>
              <a:buFont typeface="Arial"/>
              <a:buNone/>
            </a:pPr>
            <a:r>
              <a:rPr lang="en-GB" sz="1500" b="0" i="0" u="none" strike="noStrike" cap="none" dirty="0">
                <a:solidFill>
                  <a:srgbClr val="000000"/>
                </a:solidFill>
                <a:latin typeface="Times New Roman" panose="02020603050405020304" pitchFamily="18" charset="0"/>
                <a:ea typeface="Lato"/>
                <a:cs typeface="Times New Roman" panose="02020603050405020304" pitchFamily="18" charset="0"/>
                <a:sym typeface="Lato"/>
              </a:rPr>
              <a:t>It deals with finding structures in a collection of unlabelled dataset.</a:t>
            </a:r>
            <a:endParaRPr sz="1500" b="0" i="0" u="none" strike="noStrike" cap="none" dirty="0">
              <a:solidFill>
                <a:srgbClr val="000000"/>
              </a:solidFill>
              <a:latin typeface="Times New Roman" panose="02020603050405020304" pitchFamily="18" charset="0"/>
              <a:ea typeface="Lato"/>
              <a:cs typeface="Times New Roman" panose="02020603050405020304" pitchFamily="18" charset="0"/>
              <a:sym typeface="Lato"/>
            </a:endParaRPr>
          </a:p>
          <a:p>
            <a:pPr marL="0" marR="0" lvl="0" indent="0" algn="l" rtl="0">
              <a:lnSpc>
                <a:spcPct val="100000"/>
              </a:lnSpc>
              <a:spcBef>
                <a:spcPts val="0"/>
              </a:spcBef>
              <a:spcAft>
                <a:spcPts val="0"/>
              </a:spcAft>
              <a:buClr>
                <a:srgbClr val="000000"/>
              </a:buClr>
              <a:buSzPts val="1600"/>
              <a:buFont typeface="Arial"/>
              <a:buNone/>
            </a:pPr>
            <a:endParaRPr sz="1500" b="0" i="0" u="none" strike="noStrike" cap="none" dirty="0">
              <a:solidFill>
                <a:srgbClr val="000000"/>
              </a:solidFill>
              <a:latin typeface="Times New Roman" panose="02020603050405020304" pitchFamily="18" charset="0"/>
              <a:ea typeface="Lato"/>
              <a:cs typeface="Times New Roman" panose="02020603050405020304" pitchFamily="18" charset="0"/>
              <a:sym typeface="Lato"/>
            </a:endParaRPr>
          </a:p>
          <a:p>
            <a:pPr marL="0" marR="0" lvl="0" indent="0" algn="l" rtl="0">
              <a:lnSpc>
                <a:spcPct val="100000"/>
              </a:lnSpc>
              <a:spcBef>
                <a:spcPts val="0"/>
              </a:spcBef>
              <a:spcAft>
                <a:spcPts val="0"/>
              </a:spcAft>
              <a:buClr>
                <a:srgbClr val="000000"/>
              </a:buClr>
              <a:buSzPts val="1600"/>
              <a:buFont typeface="Arial"/>
              <a:buNone/>
            </a:pPr>
            <a:r>
              <a:rPr lang="en-GB" sz="1500" b="0" i="0" u="none" strike="noStrike" cap="none" dirty="0">
                <a:solidFill>
                  <a:srgbClr val="000000"/>
                </a:solidFill>
                <a:latin typeface="Times New Roman" panose="02020603050405020304" pitchFamily="18" charset="0"/>
                <a:ea typeface="Lato"/>
                <a:cs typeface="Times New Roman" panose="02020603050405020304" pitchFamily="18" charset="0"/>
                <a:sym typeface="Lato"/>
              </a:rPr>
              <a:t>We look at the data and then try to club similar observations and form different groups.</a:t>
            </a:r>
            <a:endParaRPr sz="1500" b="0" i="0" u="none" strike="noStrike" cap="none" dirty="0">
              <a:solidFill>
                <a:srgbClr val="000000"/>
              </a:solidFill>
              <a:latin typeface="Times New Roman" panose="02020603050405020304" pitchFamily="18" charset="0"/>
              <a:ea typeface="Lato"/>
              <a:cs typeface="Times New Roman" panose="02020603050405020304" pitchFamily="18" charset="0"/>
              <a:sym typeface="Lato"/>
            </a:endParaRPr>
          </a:p>
        </p:txBody>
      </p:sp>
      <p:pic>
        <p:nvPicPr>
          <p:cNvPr id="124" name="Google Shape;124;p4"/>
          <p:cNvPicPr preferRelativeResize="0"/>
          <p:nvPr/>
        </p:nvPicPr>
        <p:blipFill rotWithShape="1">
          <a:blip r:embed="rId3">
            <a:alphaModFix/>
          </a:blip>
          <a:srcRect l="6964" t="28956" r="9826" b="12392"/>
          <a:stretch/>
        </p:blipFill>
        <p:spPr>
          <a:xfrm>
            <a:off x="4912390" y="1401216"/>
            <a:ext cx="3727776" cy="19195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a3cf7cd76f_1_1"/>
          <p:cNvSpPr txBox="1"/>
          <p:nvPr/>
        </p:nvSpPr>
        <p:spPr>
          <a:xfrm>
            <a:off x="1551056" y="165165"/>
            <a:ext cx="6339600" cy="645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GB" sz="2600" b="1" dirty="0">
                <a:latin typeface="Times New Roman" panose="02020603050405020304" pitchFamily="18" charset="0"/>
                <a:ea typeface="Lato"/>
                <a:cs typeface="Times New Roman" panose="02020603050405020304" pitchFamily="18" charset="0"/>
                <a:sym typeface="Lato"/>
              </a:rPr>
              <a:t>TYPES OF CLUSTERING</a:t>
            </a:r>
            <a:endParaRPr sz="2600" b="1" i="0" u="none" strike="noStrike" cap="none" dirty="0">
              <a:solidFill>
                <a:srgbClr val="000000"/>
              </a:solidFill>
              <a:latin typeface="Times New Roman" panose="02020603050405020304" pitchFamily="18" charset="0"/>
              <a:ea typeface="Lato"/>
              <a:cs typeface="Times New Roman" panose="02020603050405020304" pitchFamily="18" charset="0"/>
              <a:sym typeface="Lato"/>
            </a:endParaRPr>
          </a:p>
        </p:txBody>
      </p:sp>
      <p:sp>
        <p:nvSpPr>
          <p:cNvPr id="130" name="Google Shape;130;ga3cf7cd76f_1_1"/>
          <p:cNvSpPr txBox="1"/>
          <p:nvPr/>
        </p:nvSpPr>
        <p:spPr>
          <a:xfrm>
            <a:off x="712381" y="967563"/>
            <a:ext cx="7703519" cy="3077687"/>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7200" marR="0" lvl="0" indent="-317500" algn="just" rtl="0">
              <a:lnSpc>
                <a:spcPct val="100000"/>
              </a:lnSpc>
              <a:spcBef>
                <a:spcPts val="0"/>
              </a:spcBef>
              <a:spcAft>
                <a:spcPts val="0"/>
              </a:spcAft>
              <a:buSzPts val="1400"/>
              <a:buFont typeface="Lato"/>
              <a:buChar char="●"/>
            </a:pPr>
            <a:r>
              <a:rPr lang="en-GB" b="1" dirty="0">
                <a:latin typeface="Times New Roman" panose="02020603050405020304" pitchFamily="18" charset="0"/>
                <a:ea typeface="Lato"/>
                <a:cs typeface="Times New Roman" panose="02020603050405020304" pitchFamily="18" charset="0"/>
                <a:sym typeface="Lato"/>
              </a:rPr>
              <a:t>Hierarchical Clustering</a:t>
            </a:r>
            <a:r>
              <a:rPr lang="en-GB" dirty="0">
                <a:latin typeface="Times New Roman" panose="02020603050405020304" pitchFamily="18" charset="0"/>
                <a:ea typeface="Lato"/>
                <a:cs typeface="Times New Roman" panose="02020603050405020304" pitchFamily="18" charset="0"/>
                <a:sym typeface="Lato"/>
              </a:rPr>
              <a:t> : - It builds the hierarchy of clusters. Initially the individuals data points are assigned to their own clusters and then we group the close clusters into one clusters and keep doing it until we have one big cluster.</a:t>
            </a:r>
            <a:endParaRPr dirty="0">
              <a:latin typeface="Times New Roman" panose="02020603050405020304" pitchFamily="18" charset="0"/>
              <a:ea typeface="Lato"/>
              <a:cs typeface="Times New Roman" panose="02020603050405020304" pitchFamily="18" charset="0"/>
              <a:sym typeface="Lato"/>
            </a:endParaRPr>
          </a:p>
          <a:p>
            <a:pPr marL="457200" marR="0" lvl="0" indent="0" algn="just" rtl="0">
              <a:lnSpc>
                <a:spcPct val="100000"/>
              </a:lnSpc>
              <a:spcBef>
                <a:spcPts val="0"/>
              </a:spcBef>
              <a:spcAft>
                <a:spcPts val="0"/>
              </a:spcAft>
              <a:buNone/>
            </a:pPr>
            <a:endParaRPr dirty="0">
              <a:latin typeface="Times New Roman" panose="02020603050405020304" pitchFamily="18" charset="0"/>
              <a:ea typeface="Lato"/>
              <a:cs typeface="Times New Roman" panose="02020603050405020304" pitchFamily="18" charset="0"/>
              <a:sym typeface="Lato"/>
            </a:endParaRPr>
          </a:p>
          <a:p>
            <a:pPr marL="457200" marR="0" lvl="0" indent="-317500" algn="just" rtl="0">
              <a:lnSpc>
                <a:spcPct val="100000"/>
              </a:lnSpc>
              <a:spcBef>
                <a:spcPts val="0"/>
              </a:spcBef>
              <a:spcAft>
                <a:spcPts val="0"/>
              </a:spcAft>
              <a:buSzPts val="1400"/>
              <a:buFont typeface="Lato"/>
              <a:buChar char="●"/>
            </a:pPr>
            <a:r>
              <a:rPr lang="en-GB" b="1" dirty="0">
                <a:latin typeface="Times New Roman" panose="02020603050405020304" pitchFamily="18" charset="0"/>
                <a:ea typeface="Lato"/>
                <a:cs typeface="Times New Roman" panose="02020603050405020304" pitchFamily="18" charset="0"/>
                <a:sym typeface="Lato"/>
              </a:rPr>
              <a:t>K-Means clustering </a:t>
            </a:r>
            <a:r>
              <a:rPr lang="en-GB" dirty="0">
                <a:latin typeface="Times New Roman" panose="02020603050405020304" pitchFamily="18" charset="0"/>
                <a:ea typeface="Lato"/>
                <a:cs typeface="Times New Roman" panose="02020603050405020304" pitchFamily="18" charset="0"/>
                <a:sym typeface="Lato"/>
              </a:rPr>
              <a:t>:- In K-means clustering first we select the desired number of clusters(K) then we divide our clusters into K-groups.  </a:t>
            </a:r>
            <a:endParaRPr dirty="0">
              <a:latin typeface="Times New Roman" panose="02020603050405020304" pitchFamily="18" charset="0"/>
              <a:ea typeface="Lato"/>
              <a:cs typeface="Times New Roman" panose="02020603050405020304" pitchFamily="18" charset="0"/>
              <a:sym typeface="Lato"/>
            </a:endParaRPr>
          </a:p>
          <a:p>
            <a:pPr marL="457200" marR="0" lvl="0" indent="0" algn="just" rtl="0">
              <a:lnSpc>
                <a:spcPct val="100000"/>
              </a:lnSpc>
              <a:spcBef>
                <a:spcPts val="0"/>
              </a:spcBef>
              <a:spcAft>
                <a:spcPts val="0"/>
              </a:spcAft>
              <a:buNone/>
            </a:pPr>
            <a:endParaRPr dirty="0">
              <a:latin typeface="Times New Roman" panose="02020603050405020304" pitchFamily="18" charset="0"/>
              <a:ea typeface="Lato"/>
              <a:cs typeface="Times New Roman" panose="02020603050405020304" pitchFamily="18" charset="0"/>
              <a:sym typeface="Lato"/>
            </a:endParaRPr>
          </a:p>
          <a:p>
            <a:pPr marL="457200" marR="0" lvl="0" indent="-317500" algn="just" rtl="0">
              <a:lnSpc>
                <a:spcPct val="100000"/>
              </a:lnSpc>
              <a:spcBef>
                <a:spcPts val="0"/>
              </a:spcBef>
              <a:spcAft>
                <a:spcPts val="0"/>
              </a:spcAft>
              <a:buSzPts val="1400"/>
              <a:buFont typeface="Lato"/>
              <a:buChar char="●"/>
            </a:pPr>
            <a:r>
              <a:rPr lang="en-GB" b="1" dirty="0">
                <a:latin typeface="Times New Roman" panose="02020603050405020304" pitchFamily="18" charset="0"/>
                <a:ea typeface="Lato"/>
                <a:cs typeface="Times New Roman" panose="02020603050405020304" pitchFamily="18" charset="0"/>
                <a:sym typeface="Lato"/>
              </a:rPr>
              <a:t>Dimensionality reduction techniques (PCA) :- </a:t>
            </a:r>
            <a:r>
              <a:rPr lang="en-GB" dirty="0">
                <a:latin typeface="Times New Roman" panose="02020603050405020304" pitchFamily="18" charset="0"/>
                <a:ea typeface="Lato"/>
                <a:cs typeface="Times New Roman" panose="02020603050405020304" pitchFamily="18" charset="0"/>
                <a:sym typeface="Lato"/>
              </a:rPr>
              <a:t>Sometimes our variables in dataset becomes very large and it causes problems like high training time, less accurate models and high computational complexities. We use dimensionality reduction techniques to reduce the dimensionality of the dataset by transforming large set of variables into smaller ones that still contains most of the information.</a:t>
            </a:r>
            <a:endParaRPr dirty="0">
              <a:latin typeface="Times New Roman" panose="02020603050405020304" pitchFamily="18" charset="0"/>
              <a:ea typeface="Lato"/>
              <a:cs typeface="Times New Roman" panose="02020603050405020304" pitchFamily="18" charset="0"/>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5"/>
          <p:cNvSpPr txBox="1"/>
          <p:nvPr/>
        </p:nvSpPr>
        <p:spPr>
          <a:xfrm>
            <a:off x="1402200" y="241650"/>
            <a:ext cx="6200705" cy="563644"/>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GB" sz="2600" b="1" i="0" u="none" strike="noStrike" cap="none" dirty="0">
                <a:solidFill>
                  <a:srgbClr val="000000"/>
                </a:solidFill>
                <a:latin typeface="Times New Roman" panose="02020603050405020304" pitchFamily="18" charset="0"/>
                <a:ea typeface="Lato"/>
                <a:cs typeface="Times New Roman" panose="02020603050405020304" pitchFamily="18" charset="0"/>
                <a:sym typeface="Lato"/>
              </a:rPr>
              <a:t>PROPERTIES OF CLUSTERS</a:t>
            </a:r>
            <a:endParaRPr sz="2600" b="1" i="0" u="none" strike="noStrike" cap="none" dirty="0">
              <a:solidFill>
                <a:srgbClr val="000000"/>
              </a:solidFill>
              <a:latin typeface="Times New Roman" panose="02020603050405020304" pitchFamily="18" charset="0"/>
              <a:ea typeface="Lato"/>
              <a:cs typeface="Times New Roman" panose="02020603050405020304" pitchFamily="18" charset="0"/>
              <a:sym typeface="Lato"/>
            </a:endParaRPr>
          </a:p>
        </p:txBody>
      </p:sp>
      <p:sp>
        <p:nvSpPr>
          <p:cNvPr id="136" name="Google Shape;136;p5"/>
          <p:cNvSpPr txBox="1"/>
          <p:nvPr/>
        </p:nvSpPr>
        <p:spPr>
          <a:xfrm>
            <a:off x="277750" y="1755150"/>
            <a:ext cx="4009500" cy="1633200"/>
          </a:xfrm>
          <a:prstGeom prst="rect">
            <a:avLst/>
          </a:prstGeom>
          <a:noFill/>
          <a:ln>
            <a:noFill/>
          </a:ln>
        </p:spPr>
        <p:txBody>
          <a:bodyPr spcFirstLastPara="1" wrap="square" lIns="91425" tIns="91425" rIns="91425" bIns="91425" anchor="t" anchorCtr="0">
            <a:noAutofit/>
          </a:bodyPr>
          <a:lstStyle/>
          <a:p>
            <a:pPr marL="457200" marR="0" lvl="0" indent="-330200" algn="just" rtl="0">
              <a:lnSpc>
                <a:spcPct val="100000"/>
              </a:lnSpc>
              <a:spcBef>
                <a:spcPts val="0"/>
              </a:spcBef>
              <a:spcAft>
                <a:spcPts val="0"/>
              </a:spcAft>
              <a:buClr>
                <a:srgbClr val="000000"/>
              </a:buClr>
              <a:buSzPts val="1600"/>
              <a:buFont typeface="Lato"/>
              <a:buChar char="●"/>
            </a:pPr>
            <a:r>
              <a:rPr lang="en-GB" sz="1600" b="0" i="0" u="none" strike="noStrike" cap="none" dirty="0">
                <a:solidFill>
                  <a:srgbClr val="000000"/>
                </a:solidFill>
                <a:latin typeface="Times New Roman" panose="02020603050405020304" pitchFamily="18" charset="0"/>
                <a:ea typeface="Lato"/>
                <a:cs typeface="Times New Roman" panose="02020603050405020304" pitchFamily="18" charset="0"/>
                <a:sym typeface="Lato"/>
              </a:rPr>
              <a:t>All the data points in clusters should be similar to each other.</a:t>
            </a:r>
            <a:endParaRPr sz="1600" b="0" i="0" u="none" strike="noStrike" cap="none" dirty="0">
              <a:solidFill>
                <a:srgbClr val="000000"/>
              </a:solidFill>
              <a:latin typeface="Times New Roman" panose="02020603050405020304" pitchFamily="18" charset="0"/>
              <a:ea typeface="Lato"/>
              <a:cs typeface="Times New Roman" panose="02020603050405020304" pitchFamily="18" charset="0"/>
              <a:sym typeface="Lato"/>
            </a:endParaRPr>
          </a:p>
          <a:p>
            <a:pPr marL="457200" marR="0" lvl="0" indent="0" algn="just" rtl="0">
              <a:lnSpc>
                <a:spcPct val="100000"/>
              </a:lnSpc>
              <a:spcBef>
                <a:spcPts val="0"/>
              </a:spcBef>
              <a:spcAft>
                <a:spcPts val="0"/>
              </a:spcAft>
              <a:buClr>
                <a:srgbClr val="000000"/>
              </a:buClr>
              <a:buSzPts val="1600"/>
              <a:buFont typeface="Arial"/>
              <a:buNone/>
            </a:pPr>
            <a:endParaRPr sz="1600" b="0" i="0" u="none" strike="noStrike" cap="none" dirty="0">
              <a:solidFill>
                <a:srgbClr val="000000"/>
              </a:solidFill>
              <a:latin typeface="Times New Roman" panose="02020603050405020304" pitchFamily="18" charset="0"/>
              <a:ea typeface="Lato"/>
              <a:cs typeface="Times New Roman" panose="02020603050405020304" pitchFamily="18" charset="0"/>
              <a:sym typeface="Lato"/>
            </a:endParaRPr>
          </a:p>
          <a:p>
            <a:pPr marL="457200" marR="0" lvl="0" indent="-330200" algn="just" rtl="0">
              <a:lnSpc>
                <a:spcPct val="100000"/>
              </a:lnSpc>
              <a:spcBef>
                <a:spcPts val="0"/>
              </a:spcBef>
              <a:spcAft>
                <a:spcPts val="0"/>
              </a:spcAft>
              <a:buClr>
                <a:srgbClr val="000000"/>
              </a:buClr>
              <a:buSzPts val="1600"/>
              <a:buFont typeface="Lato"/>
              <a:buChar char="●"/>
            </a:pPr>
            <a:r>
              <a:rPr lang="en-GB" sz="1600" b="0" i="0" u="none" strike="noStrike" cap="none" dirty="0">
                <a:solidFill>
                  <a:srgbClr val="000000"/>
                </a:solidFill>
                <a:latin typeface="Times New Roman" panose="02020603050405020304" pitchFamily="18" charset="0"/>
                <a:ea typeface="Lato"/>
                <a:cs typeface="Times New Roman" panose="02020603050405020304" pitchFamily="18" charset="0"/>
                <a:sym typeface="Lato"/>
              </a:rPr>
              <a:t>All the data points from different clusters should be as different as possible.</a:t>
            </a:r>
            <a:endParaRPr sz="1600" b="0" i="0" u="none" strike="noStrike" cap="none" dirty="0">
              <a:solidFill>
                <a:srgbClr val="000000"/>
              </a:solidFill>
              <a:latin typeface="Times New Roman" panose="02020603050405020304" pitchFamily="18" charset="0"/>
              <a:ea typeface="Lato"/>
              <a:cs typeface="Times New Roman" panose="02020603050405020304" pitchFamily="18" charset="0"/>
              <a:sym typeface="Lato"/>
            </a:endParaRPr>
          </a:p>
        </p:txBody>
      </p:sp>
      <p:cxnSp>
        <p:nvCxnSpPr>
          <p:cNvPr id="137" name="Google Shape;137;p5"/>
          <p:cNvCxnSpPr/>
          <p:nvPr/>
        </p:nvCxnSpPr>
        <p:spPr>
          <a:xfrm>
            <a:off x="5019087" y="3470081"/>
            <a:ext cx="3642900" cy="600"/>
          </a:xfrm>
          <a:prstGeom prst="straightConnector1">
            <a:avLst/>
          </a:prstGeom>
          <a:noFill/>
          <a:ln w="28575" cap="flat" cmpd="sng">
            <a:solidFill>
              <a:srgbClr val="1A1A1A"/>
            </a:solidFill>
            <a:prstDash val="solid"/>
            <a:round/>
            <a:headEnd type="none" w="sm" len="sm"/>
            <a:tailEnd type="triangle" w="med" len="med"/>
          </a:ln>
        </p:spPr>
      </p:cxnSp>
      <p:cxnSp>
        <p:nvCxnSpPr>
          <p:cNvPr id="138" name="Google Shape;138;p5"/>
          <p:cNvCxnSpPr/>
          <p:nvPr/>
        </p:nvCxnSpPr>
        <p:spPr>
          <a:xfrm rot="10800000" flipH="1">
            <a:off x="5019087" y="916068"/>
            <a:ext cx="36900" cy="2555100"/>
          </a:xfrm>
          <a:prstGeom prst="straightConnector1">
            <a:avLst/>
          </a:prstGeom>
          <a:noFill/>
          <a:ln w="28575" cap="flat" cmpd="sng">
            <a:solidFill>
              <a:srgbClr val="1A1A1A"/>
            </a:solidFill>
            <a:prstDash val="solid"/>
            <a:round/>
            <a:headEnd type="none" w="sm" len="sm"/>
            <a:tailEnd type="triangle" w="med" len="med"/>
          </a:ln>
        </p:spPr>
      </p:cxnSp>
      <p:sp>
        <p:nvSpPr>
          <p:cNvPr id="139" name="Google Shape;139;p5"/>
          <p:cNvSpPr/>
          <p:nvPr/>
        </p:nvSpPr>
        <p:spPr>
          <a:xfrm>
            <a:off x="6758073" y="2273728"/>
            <a:ext cx="153900" cy="160200"/>
          </a:xfrm>
          <a:prstGeom prst="flowChartConnector">
            <a:avLst/>
          </a:prstGeom>
          <a:solidFill>
            <a:srgbClr val="FF0000"/>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5"/>
          <p:cNvSpPr/>
          <p:nvPr/>
        </p:nvSpPr>
        <p:spPr>
          <a:xfrm>
            <a:off x="5371608" y="2736589"/>
            <a:ext cx="153900" cy="160200"/>
          </a:xfrm>
          <a:prstGeom prst="flowChartConnector">
            <a:avLst/>
          </a:prstGeom>
          <a:solidFill>
            <a:srgbClr val="0000FF"/>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5"/>
          <p:cNvSpPr/>
          <p:nvPr/>
        </p:nvSpPr>
        <p:spPr>
          <a:xfrm>
            <a:off x="5380819" y="2491660"/>
            <a:ext cx="153900" cy="160200"/>
          </a:xfrm>
          <a:prstGeom prst="flowChartConnector">
            <a:avLst/>
          </a:prstGeom>
          <a:solidFill>
            <a:srgbClr val="0000FF"/>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5"/>
          <p:cNvSpPr/>
          <p:nvPr/>
        </p:nvSpPr>
        <p:spPr>
          <a:xfrm>
            <a:off x="5371589" y="2981562"/>
            <a:ext cx="153900" cy="160200"/>
          </a:xfrm>
          <a:prstGeom prst="flowChartConnector">
            <a:avLst/>
          </a:prstGeom>
          <a:solidFill>
            <a:srgbClr val="0000FF"/>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5"/>
          <p:cNvSpPr/>
          <p:nvPr/>
        </p:nvSpPr>
        <p:spPr>
          <a:xfrm>
            <a:off x="5572548" y="2736605"/>
            <a:ext cx="153900" cy="160200"/>
          </a:xfrm>
          <a:prstGeom prst="flowChartConnector">
            <a:avLst/>
          </a:prstGeom>
          <a:solidFill>
            <a:srgbClr val="0000FF"/>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5"/>
          <p:cNvSpPr/>
          <p:nvPr/>
        </p:nvSpPr>
        <p:spPr>
          <a:xfrm>
            <a:off x="5590996" y="2402090"/>
            <a:ext cx="153900" cy="160200"/>
          </a:xfrm>
          <a:prstGeom prst="flowChartConnector">
            <a:avLst/>
          </a:prstGeom>
          <a:solidFill>
            <a:srgbClr val="0000FF"/>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5"/>
          <p:cNvSpPr/>
          <p:nvPr/>
        </p:nvSpPr>
        <p:spPr>
          <a:xfrm>
            <a:off x="5170659" y="2643669"/>
            <a:ext cx="153900" cy="160200"/>
          </a:xfrm>
          <a:prstGeom prst="flowChartConnector">
            <a:avLst/>
          </a:prstGeom>
          <a:solidFill>
            <a:srgbClr val="0000FF"/>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5"/>
          <p:cNvSpPr/>
          <p:nvPr/>
        </p:nvSpPr>
        <p:spPr>
          <a:xfrm>
            <a:off x="7279604" y="2113518"/>
            <a:ext cx="153900" cy="160200"/>
          </a:xfrm>
          <a:prstGeom prst="flowChartConnector">
            <a:avLst/>
          </a:prstGeom>
          <a:solidFill>
            <a:srgbClr val="FF0000"/>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5"/>
          <p:cNvSpPr/>
          <p:nvPr/>
        </p:nvSpPr>
        <p:spPr>
          <a:xfrm>
            <a:off x="7126904" y="2402096"/>
            <a:ext cx="153900" cy="160200"/>
          </a:xfrm>
          <a:prstGeom prst="flowChartConnector">
            <a:avLst/>
          </a:prstGeom>
          <a:solidFill>
            <a:srgbClr val="FF0000"/>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5"/>
          <p:cNvSpPr/>
          <p:nvPr/>
        </p:nvSpPr>
        <p:spPr>
          <a:xfrm>
            <a:off x="6655706" y="2089711"/>
            <a:ext cx="153900" cy="160200"/>
          </a:xfrm>
          <a:prstGeom prst="flowChartConnector">
            <a:avLst/>
          </a:prstGeom>
          <a:solidFill>
            <a:srgbClr val="FF0000"/>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5"/>
          <p:cNvSpPr/>
          <p:nvPr/>
        </p:nvSpPr>
        <p:spPr>
          <a:xfrm>
            <a:off x="6476039" y="2269451"/>
            <a:ext cx="153900" cy="160200"/>
          </a:xfrm>
          <a:prstGeom prst="flowChartConnector">
            <a:avLst/>
          </a:prstGeom>
          <a:solidFill>
            <a:srgbClr val="FF0000"/>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5"/>
          <p:cNvSpPr/>
          <p:nvPr/>
        </p:nvSpPr>
        <p:spPr>
          <a:xfrm>
            <a:off x="7024693" y="2089711"/>
            <a:ext cx="153900" cy="160200"/>
          </a:xfrm>
          <a:prstGeom prst="flowChartConnector">
            <a:avLst/>
          </a:prstGeom>
          <a:solidFill>
            <a:srgbClr val="FF0000"/>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5"/>
          <p:cNvSpPr/>
          <p:nvPr/>
        </p:nvSpPr>
        <p:spPr>
          <a:xfrm>
            <a:off x="6681217" y="2509087"/>
            <a:ext cx="153900" cy="160200"/>
          </a:xfrm>
          <a:prstGeom prst="flowChartConnector">
            <a:avLst/>
          </a:prstGeom>
          <a:solidFill>
            <a:srgbClr val="FF0000"/>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5"/>
          <p:cNvSpPr/>
          <p:nvPr/>
        </p:nvSpPr>
        <p:spPr>
          <a:xfrm>
            <a:off x="6881539" y="2402095"/>
            <a:ext cx="153900" cy="160200"/>
          </a:xfrm>
          <a:prstGeom prst="flowChartConnector">
            <a:avLst/>
          </a:prstGeom>
          <a:solidFill>
            <a:srgbClr val="FF0000"/>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5"/>
          <p:cNvSpPr/>
          <p:nvPr/>
        </p:nvSpPr>
        <p:spPr>
          <a:xfrm>
            <a:off x="6655706" y="3050056"/>
            <a:ext cx="153900" cy="160200"/>
          </a:xfrm>
          <a:prstGeom prst="flowChartConnector">
            <a:avLst/>
          </a:prstGeom>
          <a:solidFill>
            <a:srgbClr val="00FF00"/>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5"/>
          <p:cNvSpPr/>
          <p:nvPr/>
        </p:nvSpPr>
        <p:spPr>
          <a:xfrm>
            <a:off x="6625705" y="3262101"/>
            <a:ext cx="153900" cy="160200"/>
          </a:xfrm>
          <a:prstGeom prst="flowChartConnector">
            <a:avLst/>
          </a:prstGeom>
          <a:solidFill>
            <a:srgbClr val="00FF00"/>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5"/>
          <p:cNvSpPr/>
          <p:nvPr/>
        </p:nvSpPr>
        <p:spPr>
          <a:xfrm>
            <a:off x="6821076" y="3228150"/>
            <a:ext cx="153900" cy="160200"/>
          </a:xfrm>
          <a:prstGeom prst="flowChartConnector">
            <a:avLst/>
          </a:prstGeom>
          <a:solidFill>
            <a:srgbClr val="00FF00"/>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5"/>
          <p:cNvSpPr/>
          <p:nvPr/>
        </p:nvSpPr>
        <p:spPr>
          <a:xfrm>
            <a:off x="6399089" y="3050056"/>
            <a:ext cx="153900" cy="160200"/>
          </a:xfrm>
          <a:prstGeom prst="flowChartConnector">
            <a:avLst/>
          </a:prstGeom>
          <a:solidFill>
            <a:srgbClr val="00FF00"/>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5"/>
          <p:cNvSpPr/>
          <p:nvPr/>
        </p:nvSpPr>
        <p:spPr>
          <a:xfrm>
            <a:off x="6498655" y="3251120"/>
            <a:ext cx="153900" cy="160200"/>
          </a:xfrm>
          <a:prstGeom prst="flowChartConnector">
            <a:avLst/>
          </a:prstGeom>
          <a:solidFill>
            <a:srgbClr val="00FF00"/>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a3cf7cd76f_1_6"/>
          <p:cNvSpPr txBox="1"/>
          <p:nvPr/>
        </p:nvSpPr>
        <p:spPr>
          <a:xfrm>
            <a:off x="1402200" y="326425"/>
            <a:ext cx="6339600" cy="645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GB" sz="2600" b="1" dirty="0">
                <a:latin typeface="Times New Roman" panose="02020603050405020304" pitchFamily="18" charset="0"/>
                <a:ea typeface="Lato"/>
                <a:cs typeface="Times New Roman" panose="02020603050405020304" pitchFamily="18" charset="0"/>
                <a:sym typeface="Lato"/>
              </a:rPr>
              <a:t>ASSOCIATION RULES</a:t>
            </a:r>
            <a:endParaRPr sz="2600" b="1" i="0" u="none" strike="noStrike" cap="none" dirty="0">
              <a:solidFill>
                <a:srgbClr val="000000"/>
              </a:solidFill>
              <a:latin typeface="Times New Roman" panose="02020603050405020304" pitchFamily="18" charset="0"/>
              <a:ea typeface="Lato"/>
              <a:cs typeface="Times New Roman" panose="02020603050405020304" pitchFamily="18" charset="0"/>
              <a:sym typeface="Lato"/>
            </a:endParaRPr>
          </a:p>
        </p:txBody>
      </p:sp>
      <p:sp>
        <p:nvSpPr>
          <p:cNvPr id="163" name="Google Shape;163;ga3cf7cd76f_1_6"/>
          <p:cNvSpPr txBox="1"/>
          <p:nvPr/>
        </p:nvSpPr>
        <p:spPr>
          <a:xfrm>
            <a:off x="797443" y="971725"/>
            <a:ext cx="7751134" cy="3089911"/>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285750" marR="0" lvl="0" indent="-285750" algn="just" rtl="0">
              <a:lnSpc>
                <a:spcPct val="150000"/>
              </a:lnSpc>
              <a:spcBef>
                <a:spcPts val="0"/>
              </a:spcBef>
              <a:spcAft>
                <a:spcPts val="0"/>
              </a:spcAft>
              <a:buFont typeface="Arial" panose="020B0604020202020204" pitchFamily="34" charset="0"/>
              <a:buChar char="•"/>
            </a:pPr>
            <a:r>
              <a:rPr lang="en-US" sz="1500" dirty="0">
                <a:solidFill>
                  <a:schemeClr val="bg2"/>
                </a:solidFill>
                <a:latin typeface="Times New Roman" panose="02020603050405020304" pitchFamily="18" charset="0"/>
                <a:ea typeface="Lato"/>
                <a:cs typeface="Times New Roman" panose="02020603050405020304" pitchFamily="18" charset="0"/>
                <a:sym typeface="Lato"/>
              </a:rPr>
              <a:t>Association rules analysis is a technique to uncover how items are associated to each other</a:t>
            </a:r>
            <a:endParaRPr lang="en-GB" sz="1500" dirty="0">
              <a:solidFill>
                <a:schemeClr val="bg2"/>
              </a:solidFill>
              <a:latin typeface="Times New Roman" panose="02020603050405020304" pitchFamily="18" charset="0"/>
              <a:ea typeface="Lato"/>
              <a:cs typeface="Times New Roman" panose="02020603050405020304" pitchFamily="18" charset="0"/>
              <a:sym typeface="Lato"/>
            </a:endParaRPr>
          </a:p>
          <a:p>
            <a:pPr marL="285750" marR="0" lvl="0" indent="-285750" algn="just" rtl="0">
              <a:lnSpc>
                <a:spcPct val="150000"/>
              </a:lnSpc>
              <a:spcBef>
                <a:spcPts val="0"/>
              </a:spcBef>
              <a:spcAft>
                <a:spcPts val="0"/>
              </a:spcAft>
              <a:buFont typeface="Arial" panose="020B0604020202020204" pitchFamily="34" charset="0"/>
              <a:buChar char="•"/>
            </a:pPr>
            <a:r>
              <a:rPr lang="en-US" sz="1500" dirty="0">
                <a:solidFill>
                  <a:schemeClr val="bg2"/>
                </a:solidFill>
                <a:latin typeface="Times New Roman" panose="02020603050405020304" pitchFamily="18" charset="0"/>
                <a:ea typeface="Lato"/>
                <a:cs typeface="Times New Roman" panose="02020603050405020304" pitchFamily="18" charset="0"/>
                <a:sym typeface="Lato"/>
              </a:rPr>
              <a:t>Association Rules work on the basis of if/then statements. These statements help to reveal associations between independent data in a database, relational database or other information repositories. These rules are used to identify the relationships between the objects which are usually used together.</a:t>
            </a:r>
            <a:endParaRPr lang="en-GB" sz="1500" dirty="0">
              <a:solidFill>
                <a:schemeClr val="bg2"/>
              </a:solidFill>
              <a:latin typeface="Times New Roman" panose="02020603050405020304" pitchFamily="18" charset="0"/>
              <a:ea typeface="Lato"/>
              <a:cs typeface="Times New Roman" panose="02020603050405020304" pitchFamily="18" charset="0"/>
              <a:sym typeface="Lato"/>
            </a:endParaRPr>
          </a:p>
          <a:p>
            <a:pPr marL="285750" indent="-285750" algn="just">
              <a:lnSpc>
                <a:spcPct val="150000"/>
              </a:lnSpc>
              <a:buFont typeface="Arial" panose="020B0604020202020204" pitchFamily="34" charset="0"/>
              <a:buChar char="•"/>
            </a:pPr>
            <a:r>
              <a:rPr lang="en-GB" sz="1500" dirty="0">
                <a:solidFill>
                  <a:schemeClr val="bg2"/>
                </a:solidFill>
                <a:latin typeface="Times New Roman" panose="02020603050405020304" pitchFamily="18" charset="0"/>
                <a:ea typeface="Lato"/>
                <a:cs typeface="Times New Roman" panose="02020603050405020304" pitchFamily="18" charset="0"/>
                <a:sym typeface="Lato"/>
              </a:rPr>
              <a:t>Association rules allow us to establish association amongst data objects.  It help us to discover interesting relationships between variables. For example, people who has bought bread are most likely to buy butter as well.</a:t>
            </a:r>
          </a:p>
          <a:p>
            <a:pPr marR="0" lvl="0" algn="just" rtl="0">
              <a:lnSpc>
                <a:spcPct val="150000"/>
              </a:lnSpc>
              <a:spcBef>
                <a:spcPts val="0"/>
              </a:spcBef>
              <a:spcAft>
                <a:spcPts val="0"/>
              </a:spcAft>
            </a:pPr>
            <a:endParaRPr sz="1500" dirty="0">
              <a:latin typeface="Times New Roman" panose="02020603050405020304" pitchFamily="18" charset="0"/>
              <a:ea typeface="Lato"/>
              <a:cs typeface="Times New Roman" panose="02020603050405020304" pitchFamily="18" charset="0"/>
              <a:sym typeface="Lato"/>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611</Words>
  <Application>Microsoft Office PowerPoint</Application>
  <PresentationFormat>On-screen Show (16:9)</PresentationFormat>
  <Paragraphs>57</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Lato</vt:lpstr>
      <vt:lpstr>Raleway</vt:lpstr>
      <vt:lpstr>Streamline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Saikiran tarigopula</cp:lastModifiedBy>
  <cp:revision>13</cp:revision>
  <dcterms:modified xsi:type="dcterms:W3CDTF">2020-11-14T06:46:30Z</dcterms:modified>
</cp:coreProperties>
</file>