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 id="2147483720" r:id="rId3"/>
  </p:sldMasterIdLst>
  <p:sldIdLst>
    <p:sldId id="318" r:id="rId4"/>
    <p:sldId id="307" r:id="rId5"/>
    <p:sldId id="288" r:id="rId6"/>
    <p:sldId id="334" r:id="rId7"/>
    <p:sldId id="323" r:id="rId8"/>
    <p:sldId id="330" r:id="rId9"/>
    <p:sldId id="277" r:id="rId10"/>
    <p:sldId id="278" r:id="rId11"/>
    <p:sldId id="279" r:id="rId12"/>
    <p:sldId id="280" r:id="rId13"/>
    <p:sldId id="281" r:id="rId14"/>
    <p:sldId id="331" r:id="rId15"/>
    <p:sldId id="332" r:id="rId16"/>
    <p:sldId id="282" r:id="rId17"/>
    <p:sldId id="283" r:id="rId18"/>
    <p:sldId id="284" r:id="rId19"/>
    <p:sldId id="290" r:id="rId20"/>
    <p:sldId id="289" r:id="rId21"/>
    <p:sldId id="292" r:id="rId22"/>
    <p:sldId id="293" r:id="rId23"/>
    <p:sldId id="333" r:id="rId24"/>
    <p:sldId id="28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39E9E0-396D-4347-9882-37D9975286E2}"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1151923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9E9E0-396D-4347-9882-37D9975286E2}"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2926715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9E9E0-396D-4347-9882-37D9975286E2}"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1967761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B3DA7C-0C66-43B9-B4D3-BAD3F1772EF1}"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1FC2FF-D940-4ABF-9DEA-131246C9AE85}" type="slidenum">
              <a:rPr lang="en-IN" smtClean="0"/>
              <a:t>‹#›</a:t>
            </a:fld>
            <a:endParaRPr lang="en-IN"/>
          </a:p>
        </p:txBody>
      </p:sp>
    </p:spTree>
    <p:extLst>
      <p:ext uri="{BB962C8B-B14F-4D97-AF65-F5344CB8AC3E}">
        <p14:creationId xmlns:p14="http://schemas.microsoft.com/office/powerpoint/2010/main" val="1650270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B3DA7C-0C66-43B9-B4D3-BAD3F1772EF1}"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1FC2FF-D940-4ABF-9DEA-131246C9AE85}" type="slidenum">
              <a:rPr lang="en-IN" smtClean="0"/>
              <a:t>‹#›</a:t>
            </a:fld>
            <a:endParaRPr lang="en-IN"/>
          </a:p>
        </p:txBody>
      </p:sp>
    </p:spTree>
    <p:extLst>
      <p:ext uri="{BB962C8B-B14F-4D97-AF65-F5344CB8AC3E}">
        <p14:creationId xmlns:p14="http://schemas.microsoft.com/office/powerpoint/2010/main" val="878496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B3DA7C-0C66-43B9-B4D3-BAD3F1772EF1}"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1FC2FF-D940-4ABF-9DEA-131246C9AE85}" type="slidenum">
              <a:rPr lang="en-IN" smtClean="0"/>
              <a:t>‹#›</a:t>
            </a:fld>
            <a:endParaRPr lang="en-IN"/>
          </a:p>
        </p:txBody>
      </p:sp>
    </p:spTree>
    <p:extLst>
      <p:ext uri="{BB962C8B-B14F-4D97-AF65-F5344CB8AC3E}">
        <p14:creationId xmlns:p14="http://schemas.microsoft.com/office/powerpoint/2010/main" val="367957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B3DA7C-0C66-43B9-B4D3-BAD3F1772EF1}" type="datetimeFigureOut">
              <a:rPr lang="en-IN" smtClean="0"/>
              <a:t>31-12-2020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1FC2FF-D940-4ABF-9DEA-131246C9AE85}" type="slidenum">
              <a:rPr lang="en-IN" smtClean="0"/>
              <a:t>‹#›</a:t>
            </a:fld>
            <a:endParaRPr lang="en-IN"/>
          </a:p>
        </p:txBody>
      </p:sp>
    </p:spTree>
    <p:extLst>
      <p:ext uri="{BB962C8B-B14F-4D97-AF65-F5344CB8AC3E}">
        <p14:creationId xmlns:p14="http://schemas.microsoft.com/office/powerpoint/2010/main" val="1249202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B3DA7C-0C66-43B9-B4D3-BAD3F1772EF1}" type="datetimeFigureOut">
              <a:rPr lang="en-IN" smtClean="0"/>
              <a:t>31-12-2020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1FC2FF-D940-4ABF-9DEA-131246C9AE85}" type="slidenum">
              <a:rPr lang="en-IN" smtClean="0"/>
              <a:t>‹#›</a:t>
            </a:fld>
            <a:endParaRPr lang="en-IN"/>
          </a:p>
        </p:txBody>
      </p:sp>
    </p:spTree>
    <p:extLst>
      <p:ext uri="{BB962C8B-B14F-4D97-AF65-F5344CB8AC3E}">
        <p14:creationId xmlns:p14="http://schemas.microsoft.com/office/powerpoint/2010/main" val="3170952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B3DA7C-0C66-43B9-B4D3-BAD3F1772EF1}" type="datetimeFigureOut">
              <a:rPr lang="en-IN" smtClean="0"/>
              <a:t>31-12-2020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1FC2FF-D940-4ABF-9DEA-131246C9AE85}" type="slidenum">
              <a:rPr lang="en-IN" smtClean="0"/>
              <a:t>‹#›</a:t>
            </a:fld>
            <a:endParaRPr lang="en-IN"/>
          </a:p>
        </p:txBody>
      </p:sp>
    </p:spTree>
    <p:extLst>
      <p:ext uri="{BB962C8B-B14F-4D97-AF65-F5344CB8AC3E}">
        <p14:creationId xmlns:p14="http://schemas.microsoft.com/office/powerpoint/2010/main" val="4178557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B3DA7C-0C66-43B9-B4D3-BAD3F1772EF1}" type="datetimeFigureOut">
              <a:rPr lang="en-IN" smtClean="0"/>
              <a:t>31-12-2020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1FC2FF-D940-4ABF-9DEA-131246C9AE85}" type="slidenum">
              <a:rPr lang="en-IN" smtClean="0"/>
              <a:t>‹#›</a:t>
            </a:fld>
            <a:endParaRPr lang="en-IN"/>
          </a:p>
        </p:txBody>
      </p:sp>
    </p:spTree>
    <p:extLst>
      <p:ext uri="{BB962C8B-B14F-4D97-AF65-F5344CB8AC3E}">
        <p14:creationId xmlns:p14="http://schemas.microsoft.com/office/powerpoint/2010/main" val="17235512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B3DA7C-0C66-43B9-B4D3-BAD3F1772EF1}" type="datetimeFigureOut">
              <a:rPr lang="en-IN" smtClean="0"/>
              <a:t>31-12-2020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1FC2FF-D940-4ABF-9DEA-131246C9AE85}" type="slidenum">
              <a:rPr lang="en-IN" smtClean="0"/>
              <a:t>‹#›</a:t>
            </a:fld>
            <a:endParaRPr lang="en-IN"/>
          </a:p>
        </p:txBody>
      </p:sp>
    </p:spTree>
    <p:extLst>
      <p:ext uri="{BB962C8B-B14F-4D97-AF65-F5344CB8AC3E}">
        <p14:creationId xmlns:p14="http://schemas.microsoft.com/office/powerpoint/2010/main" val="2484881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39E9E0-396D-4347-9882-37D9975286E2}"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24469397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B3DA7C-0C66-43B9-B4D3-BAD3F1772EF1}" type="datetimeFigureOut">
              <a:rPr lang="en-IN" smtClean="0"/>
              <a:t>31-12-2020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1FC2FF-D940-4ABF-9DEA-131246C9AE85}" type="slidenum">
              <a:rPr lang="en-IN" smtClean="0"/>
              <a:t>‹#›</a:t>
            </a:fld>
            <a:endParaRPr lang="en-IN"/>
          </a:p>
        </p:txBody>
      </p:sp>
    </p:spTree>
    <p:extLst>
      <p:ext uri="{BB962C8B-B14F-4D97-AF65-F5344CB8AC3E}">
        <p14:creationId xmlns:p14="http://schemas.microsoft.com/office/powerpoint/2010/main" val="24763274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B3DA7C-0C66-43B9-B4D3-BAD3F1772EF1}"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1FC2FF-D940-4ABF-9DEA-131246C9AE85}" type="slidenum">
              <a:rPr lang="en-IN" smtClean="0"/>
              <a:t>‹#›</a:t>
            </a:fld>
            <a:endParaRPr lang="en-IN"/>
          </a:p>
        </p:txBody>
      </p:sp>
    </p:spTree>
    <p:extLst>
      <p:ext uri="{BB962C8B-B14F-4D97-AF65-F5344CB8AC3E}">
        <p14:creationId xmlns:p14="http://schemas.microsoft.com/office/powerpoint/2010/main" val="22514752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B3DA7C-0C66-43B9-B4D3-BAD3F1772EF1}"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1FC2FF-D940-4ABF-9DEA-131246C9AE85}" type="slidenum">
              <a:rPr lang="en-IN" smtClean="0"/>
              <a:t>‹#›</a:t>
            </a:fld>
            <a:endParaRPr lang="en-IN"/>
          </a:p>
        </p:txBody>
      </p:sp>
    </p:spTree>
    <p:extLst>
      <p:ext uri="{BB962C8B-B14F-4D97-AF65-F5344CB8AC3E}">
        <p14:creationId xmlns:p14="http://schemas.microsoft.com/office/powerpoint/2010/main" val="34523545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F55539-327D-43E4-8C28-B92B367932AD}"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2C3AF1-E00E-40DB-8DA6-8A4FB582E1A0}" type="slidenum">
              <a:rPr lang="en-IN" smtClean="0"/>
              <a:t>‹#›</a:t>
            </a:fld>
            <a:endParaRPr lang="en-IN"/>
          </a:p>
        </p:txBody>
      </p:sp>
    </p:spTree>
    <p:extLst>
      <p:ext uri="{BB962C8B-B14F-4D97-AF65-F5344CB8AC3E}">
        <p14:creationId xmlns:p14="http://schemas.microsoft.com/office/powerpoint/2010/main" val="2834103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F55539-327D-43E4-8C28-B92B367932AD}"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2C3AF1-E00E-40DB-8DA6-8A4FB582E1A0}" type="slidenum">
              <a:rPr lang="en-IN" smtClean="0"/>
              <a:t>‹#›</a:t>
            </a:fld>
            <a:endParaRPr lang="en-IN"/>
          </a:p>
        </p:txBody>
      </p:sp>
    </p:spTree>
    <p:extLst>
      <p:ext uri="{BB962C8B-B14F-4D97-AF65-F5344CB8AC3E}">
        <p14:creationId xmlns:p14="http://schemas.microsoft.com/office/powerpoint/2010/main" val="26154448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F55539-327D-43E4-8C28-B92B367932AD}"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2C3AF1-E00E-40DB-8DA6-8A4FB582E1A0}" type="slidenum">
              <a:rPr lang="en-IN" smtClean="0"/>
              <a:t>‹#›</a:t>
            </a:fld>
            <a:endParaRPr lang="en-IN"/>
          </a:p>
        </p:txBody>
      </p:sp>
    </p:spTree>
    <p:extLst>
      <p:ext uri="{BB962C8B-B14F-4D97-AF65-F5344CB8AC3E}">
        <p14:creationId xmlns:p14="http://schemas.microsoft.com/office/powerpoint/2010/main" val="41822338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F55539-327D-43E4-8C28-B92B367932AD}" type="datetimeFigureOut">
              <a:rPr lang="en-IN" smtClean="0"/>
              <a:t>31-12-2020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2C3AF1-E00E-40DB-8DA6-8A4FB582E1A0}" type="slidenum">
              <a:rPr lang="en-IN" smtClean="0"/>
              <a:t>‹#›</a:t>
            </a:fld>
            <a:endParaRPr lang="en-IN"/>
          </a:p>
        </p:txBody>
      </p:sp>
    </p:spTree>
    <p:extLst>
      <p:ext uri="{BB962C8B-B14F-4D97-AF65-F5344CB8AC3E}">
        <p14:creationId xmlns:p14="http://schemas.microsoft.com/office/powerpoint/2010/main" val="19477906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F55539-327D-43E4-8C28-B92B367932AD}" type="datetimeFigureOut">
              <a:rPr lang="en-IN" smtClean="0"/>
              <a:t>31-12-2020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2C3AF1-E00E-40DB-8DA6-8A4FB582E1A0}" type="slidenum">
              <a:rPr lang="en-IN" smtClean="0"/>
              <a:t>‹#›</a:t>
            </a:fld>
            <a:endParaRPr lang="en-IN"/>
          </a:p>
        </p:txBody>
      </p:sp>
    </p:spTree>
    <p:extLst>
      <p:ext uri="{BB962C8B-B14F-4D97-AF65-F5344CB8AC3E}">
        <p14:creationId xmlns:p14="http://schemas.microsoft.com/office/powerpoint/2010/main" val="30052372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F55539-327D-43E4-8C28-B92B367932AD}" type="datetimeFigureOut">
              <a:rPr lang="en-IN" smtClean="0"/>
              <a:t>31-12-2020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2C3AF1-E00E-40DB-8DA6-8A4FB582E1A0}" type="slidenum">
              <a:rPr lang="en-IN" smtClean="0"/>
              <a:t>‹#›</a:t>
            </a:fld>
            <a:endParaRPr lang="en-IN"/>
          </a:p>
        </p:txBody>
      </p:sp>
    </p:spTree>
    <p:extLst>
      <p:ext uri="{BB962C8B-B14F-4D97-AF65-F5344CB8AC3E}">
        <p14:creationId xmlns:p14="http://schemas.microsoft.com/office/powerpoint/2010/main" val="11059642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55539-327D-43E4-8C28-B92B367932AD}" type="datetimeFigureOut">
              <a:rPr lang="en-IN" smtClean="0"/>
              <a:t>31-12-2020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2C3AF1-E00E-40DB-8DA6-8A4FB582E1A0}" type="slidenum">
              <a:rPr lang="en-IN" smtClean="0"/>
              <a:t>‹#›</a:t>
            </a:fld>
            <a:endParaRPr lang="en-IN"/>
          </a:p>
        </p:txBody>
      </p:sp>
    </p:spTree>
    <p:extLst>
      <p:ext uri="{BB962C8B-B14F-4D97-AF65-F5344CB8AC3E}">
        <p14:creationId xmlns:p14="http://schemas.microsoft.com/office/powerpoint/2010/main" val="3096060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39E9E0-396D-4347-9882-37D9975286E2}"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31309415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F55539-327D-43E4-8C28-B92B367932AD}" type="datetimeFigureOut">
              <a:rPr lang="en-IN" smtClean="0"/>
              <a:t>31-12-2020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2C3AF1-E00E-40DB-8DA6-8A4FB582E1A0}" type="slidenum">
              <a:rPr lang="en-IN" smtClean="0"/>
              <a:t>‹#›</a:t>
            </a:fld>
            <a:endParaRPr lang="en-IN"/>
          </a:p>
        </p:txBody>
      </p:sp>
    </p:spTree>
    <p:extLst>
      <p:ext uri="{BB962C8B-B14F-4D97-AF65-F5344CB8AC3E}">
        <p14:creationId xmlns:p14="http://schemas.microsoft.com/office/powerpoint/2010/main" val="17322441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F55539-327D-43E4-8C28-B92B367932AD}" type="datetimeFigureOut">
              <a:rPr lang="en-IN" smtClean="0"/>
              <a:t>31-12-2020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2C3AF1-E00E-40DB-8DA6-8A4FB582E1A0}" type="slidenum">
              <a:rPr lang="en-IN" smtClean="0"/>
              <a:t>‹#›</a:t>
            </a:fld>
            <a:endParaRPr lang="en-IN"/>
          </a:p>
        </p:txBody>
      </p:sp>
    </p:spTree>
    <p:extLst>
      <p:ext uri="{BB962C8B-B14F-4D97-AF65-F5344CB8AC3E}">
        <p14:creationId xmlns:p14="http://schemas.microsoft.com/office/powerpoint/2010/main" val="34323363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F55539-327D-43E4-8C28-B92B367932AD}"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2C3AF1-E00E-40DB-8DA6-8A4FB582E1A0}" type="slidenum">
              <a:rPr lang="en-IN" smtClean="0"/>
              <a:t>‹#›</a:t>
            </a:fld>
            <a:endParaRPr lang="en-IN"/>
          </a:p>
        </p:txBody>
      </p:sp>
    </p:spTree>
    <p:extLst>
      <p:ext uri="{BB962C8B-B14F-4D97-AF65-F5344CB8AC3E}">
        <p14:creationId xmlns:p14="http://schemas.microsoft.com/office/powerpoint/2010/main" val="39852878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F55539-327D-43E4-8C28-B92B367932AD}" type="datetimeFigureOut">
              <a:rPr lang="en-IN" smtClean="0"/>
              <a:t>31-12-2020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2C3AF1-E00E-40DB-8DA6-8A4FB582E1A0}" type="slidenum">
              <a:rPr lang="en-IN" smtClean="0"/>
              <a:t>‹#›</a:t>
            </a:fld>
            <a:endParaRPr lang="en-IN"/>
          </a:p>
        </p:txBody>
      </p:sp>
    </p:spTree>
    <p:extLst>
      <p:ext uri="{BB962C8B-B14F-4D97-AF65-F5344CB8AC3E}">
        <p14:creationId xmlns:p14="http://schemas.microsoft.com/office/powerpoint/2010/main" val="2543362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39E9E0-396D-4347-9882-37D9975286E2}" type="datetimeFigureOut">
              <a:rPr lang="en-IN" smtClean="0"/>
              <a:t>31-12-2020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4154792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39E9E0-396D-4347-9882-37D9975286E2}" type="datetimeFigureOut">
              <a:rPr lang="en-IN" smtClean="0"/>
              <a:t>31-12-2020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2701320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39E9E0-396D-4347-9882-37D9975286E2}" type="datetimeFigureOut">
              <a:rPr lang="en-IN" smtClean="0"/>
              <a:t>31-12-2020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3363573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9E9E0-396D-4347-9882-37D9975286E2}" type="datetimeFigureOut">
              <a:rPr lang="en-IN" smtClean="0"/>
              <a:t>31-12-2020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222089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39E9E0-396D-4347-9882-37D9975286E2}" type="datetimeFigureOut">
              <a:rPr lang="en-IN" smtClean="0"/>
              <a:t>31-12-2020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206196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39E9E0-396D-4347-9882-37D9975286E2}" type="datetimeFigureOut">
              <a:rPr lang="en-IN" smtClean="0"/>
              <a:t>31-12-2020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51E52E-89D8-4E3D-BA65-00AD1262AB66}" type="slidenum">
              <a:rPr lang="en-IN" smtClean="0"/>
              <a:t>‹#›</a:t>
            </a:fld>
            <a:endParaRPr lang="en-IN"/>
          </a:p>
        </p:txBody>
      </p:sp>
    </p:spTree>
    <p:extLst>
      <p:ext uri="{BB962C8B-B14F-4D97-AF65-F5344CB8AC3E}">
        <p14:creationId xmlns:p14="http://schemas.microsoft.com/office/powerpoint/2010/main" val="3331249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39E9E0-396D-4347-9882-37D9975286E2}" type="datetimeFigureOut">
              <a:rPr lang="en-IN" smtClean="0"/>
              <a:t>31-12-2020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51E52E-89D8-4E3D-BA65-00AD1262AB66}" type="slidenum">
              <a:rPr lang="en-IN" smtClean="0"/>
              <a:t>‹#›</a:t>
            </a:fld>
            <a:endParaRPr lang="en-IN"/>
          </a:p>
        </p:txBody>
      </p:sp>
    </p:spTree>
    <p:extLst>
      <p:ext uri="{BB962C8B-B14F-4D97-AF65-F5344CB8AC3E}">
        <p14:creationId xmlns:p14="http://schemas.microsoft.com/office/powerpoint/2010/main" val="99842196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B3DA7C-0C66-43B9-B4D3-BAD3F1772EF1}" type="datetimeFigureOut">
              <a:rPr lang="en-IN" smtClean="0"/>
              <a:t>31-12-2020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1FC2FF-D940-4ABF-9DEA-131246C9AE85}" type="slidenum">
              <a:rPr lang="en-IN" smtClean="0"/>
              <a:t>‹#›</a:t>
            </a:fld>
            <a:endParaRPr lang="en-IN"/>
          </a:p>
        </p:txBody>
      </p:sp>
    </p:spTree>
    <p:extLst>
      <p:ext uri="{BB962C8B-B14F-4D97-AF65-F5344CB8AC3E}">
        <p14:creationId xmlns:p14="http://schemas.microsoft.com/office/powerpoint/2010/main" val="217993153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55539-327D-43E4-8C28-B92B367932AD}" type="datetimeFigureOut">
              <a:rPr lang="en-IN" smtClean="0"/>
              <a:t>31-12-2020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2C3AF1-E00E-40DB-8DA6-8A4FB582E1A0}" type="slidenum">
              <a:rPr lang="en-IN" smtClean="0"/>
              <a:t>‹#›</a:t>
            </a:fld>
            <a:endParaRPr lang="en-IN"/>
          </a:p>
        </p:txBody>
      </p:sp>
    </p:spTree>
    <p:extLst>
      <p:ext uri="{BB962C8B-B14F-4D97-AF65-F5344CB8AC3E}">
        <p14:creationId xmlns:p14="http://schemas.microsoft.com/office/powerpoint/2010/main" val="207387837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0">
            <a:extLst>
              <a:ext uri="{FF2B5EF4-FFF2-40B4-BE49-F238E27FC236}">
                <a16:creationId xmlns:a16="http://schemas.microsoft.com/office/drawing/2014/main" id="{043017B7-DB56-477D-A4AE-8EC1B3C99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A9FFD9-0C27-4A1C-B76A-6C2D5EF30056}"/>
              </a:ext>
            </a:extLst>
          </p:cNvPr>
          <p:cNvSpPr>
            <a:spLocks noGrp="1"/>
          </p:cNvSpPr>
          <p:nvPr>
            <p:ph type="title"/>
          </p:nvPr>
        </p:nvSpPr>
        <p:spPr>
          <a:xfrm>
            <a:off x="7331384" y="679730"/>
            <a:ext cx="4171994" cy="3932729"/>
          </a:xfrm>
        </p:spPr>
        <p:txBody>
          <a:bodyPr vert="horz" lIns="91440" tIns="45720" rIns="91440" bIns="45720" rtlCol="0" anchor="b">
            <a:normAutofit/>
          </a:bodyPr>
          <a:lstStyle/>
          <a:p>
            <a:r>
              <a:rPr lang="en-US" sz="6000" dirty="0"/>
              <a:t>Start..</a:t>
            </a:r>
          </a:p>
        </p:txBody>
      </p:sp>
      <p:grpSp>
        <p:nvGrpSpPr>
          <p:cNvPr id="23" name="Group 22">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218698" y="2733627"/>
            <a:ext cx="1340409" cy="5777807"/>
            <a:chOff x="329184" y="2"/>
            <a:chExt cx="524256" cy="5777807"/>
          </a:xfrm>
        </p:grpSpPr>
        <p:cxnSp>
          <p:nvCxnSpPr>
            <p:cNvPr id="24" name="Straight Connector 23">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7" name="Rectangle 2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372533"/>
            <a:ext cx="6116779" cy="606872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Graphical user interface&#10;&#10;Description automatically generated">
            <a:extLst>
              <a:ext uri="{FF2B5EF4-FFF2-40B4-BE49-F238E27FC236}">
                <a16:creationId xmlns:a16="http://schemas.microsoft.com/office/drawing/2014/main" id="{0270DD94-E224-4DA6-B2AB-88AC6341255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25" r="1" b="-2"/>
          <a:stretch/>
        </p:blipFill>
        <p:spPr>
          <a:xfrm>
            <a:off x="942597" y="612553"/>
            <a:ext cx="5608830" cy="5632894"/>
          </a:xfrm>
          <a:prstGeom prst="rect">
            <a:avLst/>
          </a:prstGeom>
        </p:spPr>
      </p:pic>
    </p:spTree>
    <p:extLst>
      <p:ext uri="{BB962C8B-B14F-4D97-AF65-F5344CB8AC3E}">
        <p14:creationId xmlns:p14="http://schemas.microsoft.com/office/powerpoint/2010/main" val="590353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DF195-9C01-465C-BEA9-7694E372403F}"/>
              </a:ext>
            </a:extLst>
          </p:cNvPr>
          <p:cNvSpPr>
            <a:spLocks noGrp="1"/>
          </p:cNvSpPr>
          <p:nvPr>
            <p:ph type="title"/>
          </p:nvPr>
        </p:nvSpPr>
        <p:spPr>
          <a:xfrm>
            <a:off x="8932498" y="2023110"/>
            <a:ext cx="3259501" cy="2846070"/>
          </a:xfrm>
        </p:spPr>
        <p:txBody>
          <a:bodyPr vert="horz" lIns="91440" tIns="45720" rIns="91440" bIns="45720" rtlCol="0" anchor="ctr">
            <a:normAutofit/>
          </a:bodyPr>
          <a:lstStyle/>
          <a:p>
            <a:r>
              <a:rPr lang="en-US" sz="4000" dirty="0">
                <a:latin typeface="Times New Roman" panose="02020603050405020304" pitchFamily="18" charset="0"/>
                <a:cs typeface="Times New Roman" panose="02020603050405020304" pitchFamily="18" charset="0"/>
              </a:rPr>
              <a:t>Representation</a:t>
            </a:r>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913B767-53BD-4D5F-A014-0BC4ACC52BC6}"/>
              </a:ext>
            </a:extLst>
          </p:cNvPr>
          <p:cNvPicPr>
            <a:picLocks noGrp="1" noChangeAspect="1"/>
          </p:cNvPicPr>
          <p:nvPr>
            <p:ph idx="1"/>
          </p:nvPr>
        </p:nvPicPr>
        <p:blipFill rotWithShape="1">
          <a:blip r:embed="rId2"/>
          <a:srcRect r="9126" b="-2"/>
          <a:stretch/>
        </p:blipFill>
        <p:spPr>
          <a:xfrm>
            <a:off x="545238" y="858525"/>
            <a:ext cx="7608304" cy="5211906"/>
          </a:xfrm>
          <a:prstGeom prst="rect">
            <a:avLst/>
          </a:prstGeom>
        </p:spPr>
      </p:pic>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5020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D60BD2-4A4D-4315-B2DB-D4B76ABE5770}"/>
              </a:ext>
            </a:extLst>
          </p:cNvPr>
          <p:cNvSpPr>
            <a:spLocks noGrp="1"/>
          </p:cNvSpPr>
          <p:nvPr>
            <p:ph type="title"/>
          </p:nvPr>
        </p:nvSpPr>
        <p:spPr>
          <a:xfrm>
            <a:off x="9235249" y="1298714"/>
            <a:ext cx="2259131" cy="3023504"/>
          </a:xfrm>
        </p:spPr>
        <p:txBody>
          <a:bodyPr vert="horz" lIns="91440" tIns="45720" rIns="91440" bIns="45720" rtlCol="0" anchor="ctr">
            <a:noAutofit/>
          </a:bodyPr>
          <a:lstStyle/>
          <a:p>
            <a:r>
              <a:rPr lang="en-US" sz="2400" dirty="0">
                <a:latin typeface="Times New Roman" panose="02020603050405020304" pitchFamily="18" charset="0"/>
                <a:cs typeface="Times New Roman" panose="02020603050405020304" pitchFamily="18" charset="0"/>
              </a:rPr>
              <a:t>A typical Linear Regression model can be represented in the form :</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y = b1x + b0 where b1 is slope and b0 is the intercept.</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oogle Shape;127;p28">
            <a:extLst>
              <a:ext uri="{FF2B5EF4-FFF2-40B4-BE49-F238E27FC236}">
                <a16:creationId xmlns:a16="http://schemas.microsoft.com/office/drawing/2014/main" id="{0162EADF-9814-4623-B3F2-83F335C21BE3}"/>
              </a:ext>
            </a:extLst>
          </p:cNvPr>
          <p:cNvPicPr preferRelativeResize="0">
            <a:picLocks noGrp="1"/>
          </p:cNvPicPr>
          <p:nvPr>
            <p:ph idx="1"/>
          </p:nvPr>
        </p:nvPicPr>
        <p:blipFill rotWithShape="1">
          <a:blip r:embed="rId2"/>
          <a:srcRect t="9865" r="1" b="1"/>
          <a:stretch/>
        </p:blipFill>
        <p:spPr>
          <a:xfrm>
            <a:off x="545238" y="858525"/>
            <a:ext cx="7608304" cy="5211906"/>
          </a:xfrm>
          <a:prstGeom prst="rect">
            <a:avLst/>
          </a:prstGeom>
          <a:noFill/>
        </p:spPr>
      </p:pic>
      <p:sp>
        <p:nvSpPr>
          <p:cNvPr id="31" name="Rectangle 3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590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48A25-6904-401E-9021-6F5222F81E1A}"/>
              </a:ext>
            </a:extLst>
          </p:cNvPr>
          <p:cNvSpPr>
            <a:spLocks noGrp="1"/>
          </p:cNvSpPr>
          <p:nvPr>
            <p:ph type="title"/>
          </p:nvPr>
        </p:nvSpPr>
        <p:spPr/>
        <p:txBody>
          <a:bodyPr/>
          <a:lstStyle/>
          <a:p>
            <a:endParaRPr lang="en-IN"/>
          </a:p>
        </p:txBody>
      </p:sp>
      <p:pic>
        <p:nvPicPr>
          <p:cNvPr id="5" name="Content Placeholder 4" descr="Chart, line chart&#10;&#10;Description automatically generated">
            <a:extLst>
              <a:ext uri="{FF2B5EF4-FFF2-40B4-BE49-F238E27FC236}">
                <a16:creationId xmlns:a16="http://schemas.microsoft.com/office/drawing/2014/main" id="{ACC82E38-383B-4021-B6B4-8038C87BE2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377" y="24618"/>
            <a:ext cx="5706271" cy="3934374"/>
          </a:xfrm>
        </p:spPr>
      </p:pic>
      <p:pic>
        <p:nvPicPr>
          <p:cNvPr id="7" name="Picture 6">
            <a:extLst>
              <a:ext uri="{FF2B5EF4-FFF2-40B4-BE49-F238E27FC236}">
                <a16:creationId xmlns:a16="http://schemas.microsoft.com/office/drawing/2014/main" id="{46FAB771-58A3-46CA-9A2B-162F530DAB1F}"/>
              </a:ext>
            </a:extLst>
          </p:cNvPr>
          <p:cNvPicPr>
            <a:picLocks noChangeAspect="1"/>
          </p:cNvPicPr>
          <p:nvPr/>
        </p:nvPicPr>
        <p:blipFill>
          <a:blip r:embed="rId3"/>
          <a:stretch>
            <a:fillRect/>
          </a:stretch>
        </p:blipFill>
        <p:spPr>
          <a:xfrm>
            <a:off x="5638580" y="3016250"/>
            <a:ext cx="6429375" cy="3476625"/>
          </a:xfrm>
          <a:prstGeom prst="rect">
            <a:avLst/>
          </a:prstGeom>
        </p:spPr>
      </p:pic>
    </p:spTree>
    <p:extLst>
      <p:ext uri="{BB962C8B-B14F-4D97-AF65-F5344CB8AC3E}">
        <p14:creationId xmlns:p14="http://schemas.microsoft.com/office/powerpoint/2010/main" val="2855108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5179E0-C655-400D-B4F4-2BB2013E77E2}"/>
              </a:ext>
            </a:extLst>
          </p:cNvPr>
          <p:cNvSpPr>
            <a:spLocks noGrp="1"/>
          </p:cNvSpPr>
          <p:nvPr>
            <p:ph type="title"/>
          </p:nvPr>
        </p:nvSpPr>
        <p:spPr>
          <a:xfrm>
            <a:off x="838200" y="562271"/>
            <a:ext cx="10515600" cy="1128417"/>
          </a:xfrm>
        </p:spPr>
        <p:txBody>
          <a:bodyPr vert="horz" lIns="91440" tIns="45720" rIns="91440" bIns="45720" rtlCol="0" anchor="ctr">
            <a:normAutofit/>
          </a:bodyPr>
          <a:lstStyle/>
          <a:p>
            <a:endParaRPr lang="en-US" sz="5200"/>
          </a:p>
        </p:txBody>
      </p:sp>
      <p:pic>
        <p:nvPicPr>
          <p:cNvPr id="5" name="Content Placeholder 4" descr="Chart&#10;&#10;Description automatically generated">
            <a:extLst>
              <a:ext uri="{FF2B5EF4-FFF2-40B4-BE49-F238E27FC236}">
                <a16:creationId xmlns:a16="http://schemas.microsoft.com/office/drawing/2014/main" id="{558F1FB9-2D94-4B28-B45F-EBEEBDA3D41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788" r="-1" b="-1"/>
          <a:stretch/>
        </p:blipFill>
        <p:spPr>
          <a:xfrm>
            <a:off x="838200" y="1845426"/>
            <a:ext cx="10512547" cy="4450303"/>
          </a:xfrm>
          <a:prstGeom prst="rect">
            <a:avLst/>
          </a:prstGeom>
        </p:spPr>
      </p:pic>
    </p:spTree>
    <p:extLst>
      <p:ext uri="{BB962C8B-B14F-4D97-AF65-F5344CB8AC3E}">
        <p14:creationId xmlns:p14="http://schemas.microsoft.com/office/powerpoint/2010/main" val="3614243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653F563-6CDA-473F-A575-654B15F7FEBF}"/>
              </a:ext>
            </a:extLst>
          </p:cNvPr>
          <p:cNvSpPr>
            <a:spLocks noGrp="1"/>
          </p:cNvSpPr>
          <p:nvPr>
            <p:ph type="title"/>
          </p:nvPr>
        </p:nvSpPr>
        <p:spPr>
          <a:xfrm>
            <a:off x="640079" y="2053641"/>
            <a:ext cx="3669161" cy="2760098"/>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Steps to do:</a:t>
            </a:r>
            <a:endParaRPr lang="en-IN">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287FFC-6B11-471B-8371-B408D6C5E23A}"/>
              </a:ext>
            </a:extLst>
          </p:cNvPr>
          <p:cNvSpPr>
            <a:spLocks noGrp="1"/>
          </p:cNvSpPr>
          <p:nvPr>
            <p:ph idx="1"/>
          </p:nvPr>
        </p:nvSpPr>
        <p:spPr>
          <a:xfrm>
            <a:off x="6082111" y="490330"/>
            <a:ext cx="4903941" cy="4323409"/>
          </a:xfrm>
        </p:spPr>
        <p:txBody>
          <a:bodyPr anchor="ctr">
            <a:normAutofit fontScale="92500" lnSpcReduction="10000"/>
          </a:bodyPr>
          <a:lstStyle/>
          <a:p>
            <a:r>
              <a:rPr lang="en-US" sz="2200" dirty="0">
                <a:solidFill>
                  <a:srgbClr val="000000"/>
                </a:solidFill>
              </a:rPr>
              <a:t>Examine the scatterplot of the data.</a:t>
            </a:r>
          </a:p>
          <a:p>
            <a:pPr marL="0" indent="0">
              <a:buNone/>
            </a:pPr>
            <a:r>
              <a:rPr lang="en-US" sz="2200" dirty="0">
                <a:solidFill>
                  <a:srgbClr val="000000"/>
                </a:solidFill>
              </a:rPr>
              <a:t>	  </a:t>
            </a:r>
            <a:r>
              <a:rPr lang="en-US" sz="2200" dirty="0" err="1">
                <a:solidFill>
                  <a:srgbClr val="000000"/>
                </a:solidFill>
              </a:rPr>
              <a:t>i</a:t>
            </a:r>
            <a:r>
              <a:rPr lang="en-US" sz="2200" dirty="0">
                <a:solidFill>
                  <a:srgbClr val="000000"/>
                </a:solidFill>
              </a:rPr>
              <a:t>. Does the relationship look linear?</a:t>
            </a:r>
          </a:p>
          <a:p>
            <a:pPr marL="0" indent="0">
              <a:buNone/>
            </a:pPr>
            <a:r>
              <a:rPr lang="en-US" sz="2200" dirty="0">
                <a:solidFill>
                  <a:srgbClr val="000000"/>
                </a:solidFill>
              </a:rPr>
              <a:t>                  ii. Are there points in locations they shouldn’t be?</a:t>
            </a:r>
          </a:p>
          <a:p>
            <a:pPr marL="0" indent="0">
              <a:buNone/>
            </a:pPr>
            <a:r>
              <a:rPr lang="en-US" sz="2200" dirty="0">
                <a:solidFill>
                  <a:srgbClr val="000000"/>
                </a:solidFill>
              </a:rPr>
              <a:t>                  iii. Do we need a transformation?</a:t>
            </a:r>
          </a:p>
          <a:p>
            <a:r>
              <a:rPr lang="en-US" sz="2200" dirty="0">
                <a:solidFill>
                  <a:srgbClr val="000000"/>
                </a:solidFill>
              </a:rPr>
              <a:t>Assuming a linear function looks appropriate, estimate the regression parameters.</a:t>
            </a:r>
          </a:p>
          <a:p>
            <a:pPr marL="0" indent="0">
              <a:buNone/>
            </a:pPr>
            <a:r>
              <a:rPr lang="en-US" sz="2200" dirty="0">
                <a:solidFill>
                  <a:srgbClr val="000000"/>
                </a:solidFill>
              </a:rPr>
              <a:t>	</a:t>
            </a:r>
            <a:r>
              <a:rPr lang="en-US" sz="2200" dirty="0" err="1">
                <a:solidFill>
                  <a:srgbClr val="000000"/>
                </a:solidFill>
              </a:rPr>
              <a:t>i</a:t>
            </a:r>
            <a:r>
              <a:rPr lang="en-US" sz="2200" dirty="0">
                <a:solidFill>
                  <a:srgbClr val="000000"/>
                </a:solidFill>
              </a:rPr>
              <a:t>. How do we do this? (Method of Least Squares)</a:t>
            </a:r>
          </a:p>
          <a:p>
            <a:r>
              <a:rPr lang="en-US" sz="2200" dirty="0">
                <a:solidFill>
                  <a:srgbClr val="000000"/>
                </a:solidFill>
              </a:rPr>
              <a:t>If there is a significant linear relationship, estimate the response, Y, for the given values of X, and compute the residuals</a:t>
            </a:r>
          </a:p>
          <a:p>
            <a:endParaRPr lang="en-IN" sz="2200" dirty="0">
              <a:solidFill>
                <a:srgbClr val="000000"/>
              </a:solidFill>
            </a:endParaRPr>
          </a:p>
        </p:txBody>
      </p:sp>
    </p:spTree>
    <p:extLst>
      <p:ext uri="{BB962C8B-B14F-4D97-AF65-F5344CB8AC3E}">
        <p14:creationId xmlns:p14="http://schemas.microsoft.com/office/powerpoint/2010/main" val="1588589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653F563-6CDA-473F-A575-654B15F7FEBF}"/>
              </a:ext>
            </a:extLst>
          </p:cNvPr>
          <p:cNvSpPr>
            <a:spLocks noGrp="1"/>
          </p:cNvSpPr>
          <p:nvPr>
            <p:ph type="title"/>
          </p:nvPr>
        </p:nvSpPr>
        <p:spPr>
          <a:xfrm>
            <a:off x="640079" y="2053641"/>
            <a:ext cx="3669161" cy="2760098"/>
          </a:xfrm>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Regression    Analysis</a:t>
            </a:r>
            <a:endParaRPr lang="en-IN" sz="4000"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287FFC-6B11-471B-8371-B408D6C5E23A}"/>
              </a:ext>
            </a:extLst>
          </p:cNvPr>
          <p:cNvSpPr>
            <a:spLocks noGrp="1"/>
          </p:cNvSpPr>
          <p:nvPr>
            <p:ph idx="1"/>
          </p:nvPr>
        </p:nvSpPr>
        <p:spPr>
          <a:xfrm>
            <a:off x="6082111" y="596348"/>
            <a:ext cx="5062968" cy="4217391"/>
          </a:xfrm>
        </p:spPr>
        <p:txBody>
          <a:bodyPr anchor="ctr">
            <a:normAutofit/>
          </a:bodyPr>
          <a:lstStyle/>
          <a:p>
            <a:r>
              <a:rPr lang="en-US" sz="2200" dirty="0">
                <a:solidFill>
                  <a:srgbClr val="000000"/>
                </a:solidFill>
                <a:latin typeface="Times New Roman" panose="02020603050405020304" pitchFamily="18" charset="0"/>
                <a:cs typeface="Times New Roman" panose="02020603050405020304" pitchFamily="18" charset="0"/>
              </a:rPr>
              <a:t>Thus we have the regression formula as :</a:t>
            </a:r>
          </a:p>
          <a:p>
            <a:pPr marL="0" indent="0">
              <a:buNone/>
            </a:pPr>
            <a:r>
              <a:rPr lang="en-US" sz="2200" dirty="0">
                <a:solidFill>
                  <a:srgbClr val="000000"/>
                </a:solidFill>
                <a:latin typeface="Times New Roman" panose="02020603050405020304" pitchFamily="18" charset="0"/>
                <a:cs typeface="Times New Roman" panose="02020603050405020304" pitchFamily="18" charset="0"/>
              </a:rPr>
              <a:t>	 Y =  b1X +b0 + error(e)</a:t>
            </a:r>
          </a:p>
          <a:p>
            <a:pPr marL="0" indent="0">
              <a:buNone/>
            </a:pPr>
            <a:endParaRPr lang="en-US" sz="2200" dirty="0">
              <a:solidFill>
                <a:srgbClr val="000000"/>
              </a:solidFill>
              <a:latin typeface="Times New Roman" panose="02020603050405020304" pitchFamily="18" charset="0"/>
              <a:cs typeface="Times New Roman" panose="02020603050405020304" pitchFamily="18" charset="0"/>
            </a:endParaRPr>
          </a:p>
          <a:p>
            <a:r>
              <a:rPr lang="en-US" sz="2200" dirty="0">
                <a:solidFill>
                  <a:srgbClr val="000000"/>
                </a:solidFill>
                <a:latin typeface="Times New Roman" panose="02020603050405020304" pitchFamily="18" charset="0"/>
                <a:cs typeface="Times New Roman" panose="02020603050405020304" pitchFamily="18" charset="0"/>
              </a:rPr>
              <a:t>Initially we calculate the value for slope and predict the values of Y for any given X values we have.</a:t>
            </a:r>
          </a:p>
          <a:p>
            <a:pPr marL="0" indent="0">
              <a:buNone/>
            </a:pPr>
            <a:r>
              <a:rPr lang="en-US" sz="2200" dirty="0">
                <a:solidFill>
                  <a:srgbClr val="000000"/>
                </a:solidFill>
                <a:latin typeface="Times New Roman" panose="02020603050405020304" pitchFamily="18" charset="0"/>
                <a:cs typeface="Times New Roman" panose="02020603050405020304" pitchFamily="18" charset="0"/>
              </a:rPr>
              <a:t>	Slope(b1) = ∑(x - (mean of x)(y - (mean of y))/∑(x - (mean of x))^2</a:t>
            </a:r>
          </a:p>
          <a:p>
            <a:pPr marL="0" indent="0">
              <a:buNone/>
            </a:pPr>
            <a:endParaRPr lang="en-US" sz="2200" dirty="0">
              <a:solidFill>
                <a:srgbClr val="000000"/>
              </a:solidFill>
              <a:latin typeface="Times New Roman" panose="02020603050405020304" pitchFamily="18" charset="0"/>
              <a:cs typeface="Times New Roman" panose="02020603050405020304" pitchFamily="18" charset="0"/>
            </a:endParaRPr>
          </a:p>
          <a:p>
            <a:r>
              <a:rPr lang="en-US" sz="2200" dirty="0">
                <a:solidFill>
                  <a:srgbClr val="000000"/>
                </a:solidFill>
                <a:latin typeface="Times New Roman" panose="02020603050405020304" pitchFamily="18" charset="0"/>
                <a:cs typeface="Times New Roman" panose="02020603050405020304" pitchFamily="18" charset="0"/>
              </a:rPr>
              <a:t>Thus we calculate the b0 value and find out the “Line of Regression”.</a:t>
            </a:r>
          </a:p>
          <a:p>
            <a:endParaRPr lang="en-IN" sz="2200" dirty="0">
              <a:solidFill>
                <a:srgbClr val="000000"/>
              </a:solidFill>
            </a:endParaRPr>
          </a:p>
        </p:txBody>
      </p:sp>
    </p:spTree>
    <p:extLst>
      <p:ext uri="{BB962C8B-B14F-4D97-AF65-F5344CB8AC3E}">
        <p14:creationId xmlns:p14="http://schemas.microsoft.com/office/powerpoint/2010/main" val="2259464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653F563-6CDA-473F-A575-654B15F7FEBF}"/>
              </a:ext>
            </a:extLst>
          </p:cNvPr>
          <p:cNvSpPr>
            <a:spLocks noGrp="1"/>
          </p:cNvSpPr>
          <p:nvPr>
            <p:ph type="title"/>
          </p:nvPr>
        </p:nvSpPr>
        <p:spPr>
          <a:xfrm>
            <a:off x="640079" y="2053641"/>
            <a:ext cx="3669161" cy="2760098"/>
          </a:xfrm>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Final Step:</a:t>
            </a:r>
            <a:endParaRPr lang="en-IN" sz="4000"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287FFC-6B11-471B-8371-B408D6C5E23A}"/>
              </a:ext>
            </a:extLst>
          </p:cNvPr>
          <p:cNvSpPr>
            <a:spLocks noGrp="1"/>
          </p:cNvSpPr>
          <p:nvPr>
            <p:ph idx="1"/>
          </p:nvPr>
        </p:nvSpPr>
        <p:spPr>
          <a:xfrm>
            <a:off x="6090573" y="801865"/>
            <a:ext cx="5637601" cy="5386899"/>
          </a:xfrm>
        </p:spPr>
        <p:txBody>
          <a:bodyPr anchor="ctr">
            <a:normAutofit/>
          </a:bodyPr>
          <a:lstStyle/>
          <a:p>
            <a:r>
              <a:rPr lang="en-US" sz="2200" dirty="0">
                <a:solidFill>
                  <a:srgbClr val="000000"/>
                </a:solidFill>
                <a:latin typeface="Times New Roman" panose="02020603050405020304" pitchFamily="18" charset="0"/>
                <a:cs typeface="Times New Roman" panose="02020603050405020304" pitchFamily="18" charset="0"/>
              </a:rPr>
              <a:t>Next our job is to reduce the distance between the actual value and the predicted value or in other words reduce the error between the actual and predicted value. Thus the line with least error will be the </a:t>
            </a:r>
            <a:r>
              <a:rPr lang="en-US" sz="2200" b="1" dirty="0">
                <a:solidFill>
                  <a:srgbClr val="000000"/>
                </a:solidFill>
                <a:latin typeface="Times New Roman" panose="02020603050405020304" pitchFamily="18" charset="0"/>
                <a:cs typeface="Times New Roman" panose="02020603050405020304" pitchFamily="18" charset="0"/>
              </a:rPr>
              <a:t>“Best Fit Line”.</a:t>
            </a:r>
          </a:p>
          <a:p>
            <a:r>
              <a:rPr lang="en-US" sz="2200" dirty="0">
                <a:solidFill>
                  <a:srgbClr val="000000"/>
                </a:solidFill>
                <a:latin typeface="Times New Roman" panose="02020603050405020304" pitchFamily="18" charset="0"/>
                <a:cs typeface="Times New Roman" panose="02020603050405020304" pitchFamily="18" charset="0"/>
              </a:rPr>
              <a:t>In order to check it out we calculate the </a:t>
            </a:r>
            <a:r>
              <a:rPr lang="en-US" sz="2200" b="1" dirty="0">
                <a:solidFill>
                  <a:srgbClr val="000000"/>
                </a:solidFill>
                <a:latin typeface="Times New Roman" panose="02020603050405020304" pitchFamily="18" charset="0"/>
                <a:cs typeface="Times New Roman" panose="02020603050405020304" pitchFamily="18" charset="0"/>
              </a:rPr>
              <a:t>“Coefficient of Determination”[R-squared value].</a:t>
            </a:r>
          </a:p>
          <a:p>
            <a:r>
              <a:rPr lang="en-US" sz="2200" dirty="0">
                <a:solidFill>
                  <a:srgbClr val="000000"/>
                </a:solidFill>
                <a:latin typeface="Times New Roman" panose="02020603050405020304" pitchFamily="18" charset="0"/>
                <a:cs typeface="Times New Roman" panose="02020603050405020304" pitchFamily="18" charset="0"/>
              </a:rPr>
              <a:t>R-squared value = 1 - ∑(y predicted - mean of y )^2/ ∑(y - mean of y)^2.</a:t>
            </a:r>
          </a:p>
          <a:p>
            <a:r>
              <a:rPr lang="en-US" sz="2200" dirty="0">
                <a:solidFill>
                  <a:srgbClr val="000000"/>
                </a:solidFill>
                <a:latin typeface="Times New Roman" panose="02020603050405020304" pitchFamily="18" charset="0"/>
                <a:cs typeface="Times New Roman" panose="02020603050405020304" pitchFamily="18" charset="0"/>
              </a:rPr>
              <a:t> R^2 = 1 – SS(res) / SS(tot)  </a:t>
            </a:r>
          </a:p>
          <a:p>
            <a:r>
              <a:rPr lang="en-US" sz="2200" dirty="0">
                <a:solidFill>
                  <a:srgbClr val="000000"/>
                </a:solidFill>
                <a:latin typeface="Times New Roman" panose="02020603050405020304" pitchFamily="18" charset="0"/>
                <a:cs typeface="Times New Roman" panose="02020603050405020304" pitchFamily="18" charset="0"/>
              </a:rPr>
              <a:t>Thus our ultimate aim is to reduce the error i.e., distance between the actual and predicted values.</a:t>
            </a:r>
          </a:p>
          <a:p>
            <a:endParaRPr lang="en-IN" sz="2200" dirty="0">
              <a:solidFill>
                <a:srgbClr val="000000"/>
              </a:solidFill>
            </a:endParaRPr>
          </a:p>
        </p:txBody>
      </p:sp>
    </p:spTree>
    <p:extLst>
      <p:ext uri="{BB962C8B-B14F-4D97-AF65-F5344CB8AC3E}">
        <p14:creationId xmlns:p14="http://schemas.microsoft.com/office/powerpoint/2010/main" val="2511571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1C500-58C4-4599-BFAB-E2676102A3AC}"/>
              </a:ext>
            </a:extLst>
          </p:cNvPr>
          <p:cNvSpPr>
            <a:spLocks noGrp="1"/>
          </p:cNvSpPr>
          <p:nvPr>
            <p:ph type="title"/>
          </p:nvPr>
        </p:nvSpPr>
        <p:spPr>
          <a:xfrm>
            <a:off x="838200" y="365126"/>
            <a:ext cx="10280374" cy="1090406"/>
          </a:xfrm>
        </p:spPr>
        <p:txBody>
          <a:bodyPr/>
          <a:lstStyle/>
          <a:p>
            <a:r>
              <a:rPr lang="en-IN" dirty="0"/>
              <a:t>Importance :</a:t>
            </a:r>
          </a:p>
        </p:txBody>
      </p:sp>
      <p:sp>
        <p:nvSpPr>
          <p:cNvPr id="3" name="Content Placeholder 2">
            <a:extLst>
              <a:ext uri="{FF2B5EF4-FFF2-40B4-BE49-F238E27FC236}">
                <a16:creationId xmlns:a16="http://schemas.microsoft.com/office/drawing/2014/main" id="{351061ED-CFED-4DD9-BD9D-19E80FA071F2}"/>
              </a:ext>
            </a:extLst>
          </p:cNvPr>
          <p:cNvSpPr>
            <a:spLocks noGrp="1"/>
          </p:cNvSpPr>
          <p:nvPr>
            <p:ph idx="1"/>
          </p:nvPr>
        </p:nvSpPr>
        <p:spPr>
          <a:xfrm>
            <a:off x="838200" y="1455532"/>
            <a:ext cx="9723783" cy="3885095"/>
          </a:xfrm>
        </p:spPr>
        <p:txBody>
          <a:bodyPr>
            <a:normAutofit fontScale="25000" lnSpcReduction="20000"/>
          </a:bodyPr>
          <a:lstStyle/>
          <a:p>
            <a:r>
              <a:rPr lang="en-US" sz="8000" dirty="0">
                <a:latin typeface="Times New Roman" panose="02020603050405020304" pitchFamily="18" charset="0"/>
                <a:cs typeface="Times New Roman" panose="02020603050405020304" pitchFamily="18" charset="0"/>
              </a:rPr>
              <a:t>In a curvilinear relationship, the value of the target variable changes in a non-uniform manner with respect to the predictor (s).</a:t>
            </a:r>
          </a:p>
          <a:p>
            <a:r>
              <a:rPr lang="en-US" sz="8000" dirty="0">
                <a:latin typeface="Times New Roman" panose="02020603050405020304" pitchFamily="18" charset="0"/>
                <a:cs typeface="Times New Roman" panose="02020603050405020304" pitchFamily="18" charset="0"/>
              </a:rPr>
              <a:t>In Linear Regression, with a single predictor, we have the following equation:</a:t>
            </a:r>
          </a:p>
          <a:p>
            <a:endParaRPr lang="en-US" sz="8000" dirty="0">
              <a:latin typeface="Times New Roman" panose="02020603050405020304" pitchFamily="18" charset="0"/>
              <a:cs typeface="Times New Roman" panose="02020603050405020304" pitchFamily="18" charset="0"/>
            </a:endParaRPr>
          </a:p>
          <a:p>
            <a:pPr marL="0" indent="0">
              <a:buNone/>
            </a:pPr>
            <a:endParaRPr lang="en-US" sz="4200" dirty="0">
              <a:latin typeface="Times New Roman" panose="02020603050405020304" pitchFamily="18" charset="0"/>
              <a:cs typeface="Times New Roman" panose="02020603050405020304" pitchFamily="18" charset="0"/>
            </a:endParaRPr>
          </a:p>
          <a:p>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This linear equation can be used to represent a linear relationship. But, in polynomial regression, we have a polynomial equation of degree n represented as:</a:t>
            </a:r>
          </a:p>
          <a:p>
            <a:endParaRPr lang="en-US" sz="8000" dirty="0">
              <a:latin typeface="Times New Roman" panose="02020603050405020304" pitchFamily="18" charset="0"/>
              <a:cs typeface="Times New Roman" panose="02020603050405020304" pitchFamily="18" charset="0"/>
            </a:endParaRPr>
          </a:p>
          <a:p>
            <a:pPr marL="0" indent="0">
              <a:buNone/>
            </a:pPr>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The number of higher-order terms increases with the increasing value of n, and hence the equation becomes more complicated.</a:t>
            </a:r>
          </a:p>
          <a:p>
            <a:endParaRPr lang="en-US" sz="42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pPr marL="0" indent="0">
              <a:buNone/>
            </a:pPr>
            <a:endParaRPr lang="en-US" u="sng" dirty="0">
              <a:hlinkClick r:id=""/>
            </a:endParaRPr>
          </a:p>
          <a:p>
            <a:pPr marL="0" indent="0">
              <a:buNone/>
            </a:pPr>
            <a:endParaRPr lang="en-US" u="sng" dirty="0">
              <a:hlinkClick r:id=""/>
            </a:endParaRPr>
          </a:p>
          <a:p>
            <a:pPr marL="0" indent="0">
              <a:buNone/>
            </a:pPr>
            <a:br>
              <a:rPr lang="en-US" u="sng" dirty="0">
                <a:hlinkClick r:id=""/>
              </a:rPr>
            </a:br>
            <a:endParaRPr lang="en-IN" dirty="0"/>
          </a:p>
        </p:txBody>
      </p:sp>
      <p:pic>
        <p:nvPicPr>
          <p:cNvPr id="5" name="Picture 4" descr="A picture containing clock, table&#10;&#10;Description automatically generated">
            <a:extLst>
              <a:ext uri="{FF2B5EF4-FFF2-40B4-BE49-F238E27FC236}">
                <a16:creationId xmlns:a16="http://schemas.microsoft.com/office/drawing/2014/main" id="{C71F4F69-B641-4102-920A-3EDE4E922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9311" y="2283498"/>
            <a:ext cx="2267266" cy="743054"/>
          </a:xfrm>
          <a:prstGeom prst="rect">
            <a:avLst/>
          </a:prstGeom>
        </p:spPr>
      </p:pic>
      <p:pic>
        <p:nvPicPr>
          <p:cNvPr id="7" name="Picture 6" descr="A close up of a logo&#10;&#10;Description automatically generated">
            <a:extLst>
              <a:ext uri="{FF2B5EF4-FFF2-40B4-BE49-F238E27FC236}">
                <a16:creationId xmlns:a16="http://schemas.microsoft.com/office/drawing/2014/main" id="{300CCBBB-9B9F-4B52-92EC-15C216A1DF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0316" y="3874775"/>
            <a:ext cx="4838090" cy="617629"/>
          </a:xfrm>
          <a:prstGeom prst="rect">
            <a:avLst/>
          </a:prstGeom>
        </p:spPr>
      </p:pic>
    </p:spTree>
    <p:extLst>
      <p:ext uri="{BB962C8B-B14F-4D97-AF65-F5344CB8AC3E}">
        <p14:creationId xmlns:p14="http://schemas.microsoft.com/office/powerpoint/2010/main" val="1933511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A50B5B-39D3-4DD9-B83F-7DCF77BE86FE}"/>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latin typeface="Times New Roman" panose="02020603050405020304" pitchFamily="18" charset="0"/>
                <a:cs typeface="Times New Roman" panose="02020603050405020304" pitchFamily="18" charset="0"/>
              </a:rPr>
              <a:t>Polynomial Regression</a:t>
            </a:r>
            <a:endParaRPr lang="en-IN" dirty="0">
              <a:solidFill>
                <a:schemeClr val="accent1"/>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C69DE84-9BE9-465A-AEE1-FB34A6110426}"/>
              </a:ext>
            </a:extLst>
          </p:cNvPr>
          <p:cNvSpPr>
            <a:spLocks noGrp="1"/>
          </p:cNvSpPr>
          <p:nvPr>
            <p:ph idx="1"/>
          </p:nvPr>
        </p:nvSpPr>
        <p:spPr>
          <a:xfrm>
            <a:off x="4976032" y="963877"/>
            <a:ext cx="6377768" cy="4164714"/>
          </a:xfrm>
        </p:spPr>
        <p:txBody>
          <a:bodyPr anchor="ctr">
            <a:normAutofit/>
          </a:bodyPr>
          <a:lstStyle/>
          <a:p>
            <a:r>
              <a:rPr lang="en-US" sz="2200" dirty="0">
                <a:latin typeface="Times New Roman" panose="02020603050405020304" pitchFamily="18" charset="0"/>
                <a:cs typeface="Times New Roman" panose="02020603050405020304" pitchFamily="18" charset="0"/>
              </a:rPr>
              <a:t>It is a form of regression analysis in which the relationship between the independent variable x and the dependent variable y is modelled as an </a:t>
            </a:r>
            <a:r>
              <a:rPr lang="en-US" sz="2200" b="1" dirty="0">
                <a:latin typeface="Times New Roman" panose="02020603050405020304" pitchFamily="18" charset="0"/>
                <a:cs typeface="Times New Roman" panose="02020603050405020304" pitchFamily="18" charset="0"/>
              </a:rPr>
              <a:t>nth degree</a:t>
            </a:r>
            <a:r>
              <a:rPr lang="en-US" sz="2200" dirty="0">
                <a:latin typeface="Times New Roman" panose="02020603050405020304" pitchFamily="18" charset="0"/>
                <a:cs typeface="Times New Roman" panose="02020603050405020304" pitchFamily="18" charset="0"/>
              </a:rPr>
              <a:t> polynomial in x.</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It is considered to be the special case of </a:t>
            </a:r>
            <a:r>
              <a:rPr lang="en-US" sz="2200" b="1" dirty="0">
                <a:latin typeface="Times New Roman" panose="02020603050405020304" pitchFamily="18" charset="0"/>
                <a:cs typeface="Times New Roman" panose="02020603050405020304" pitchFamily="18" charset="0"/>
              </a:rPr>
              <a:t>“Multiple Linear Regression” </a:t>
            </a:r>
            <a:r>
              <a:rPr lang="en-US" sz="2200" dirty="0">
                <a:latin typeface="Times New Roman" panose="02020603050405020304" pitchFamily="18" charset="0"/>
                <a:cs typeface="Times New Roman" panose="02020603050405020304" pitchFamily="18" charset="0"/>
              </a:rPr>
              <a:t>where we fit a polynomial equation on the data with a curvilinear relationship between the target variable and the independent variables.</a:t>
            </a:r>
          </a:p>
        </p:txBody>
      </p:sp>
    </p:spTree>
    <p:extLst>
      <p:ext uri="{BB962C8B-B14F-4D97-AF65-F5344CB8AC3E}">
        <p14:creationId xmlns:p14="http://schemas.microsoft.com/office/powerpoint/2010/main" val="1257091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F2D00-A50D-4ED0-873F-0CC74CD14A2E}"/>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Polynomial Models in One Variable</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F3AEDE-9674-4C04-8752-89F0B31465F0}"/>
              </a:ext>
            </a:extLst>
          </p:cNvPr>
          <p:cNvSpPr>
            <a:spLocks noGrp="1"/>
          </p:cNvSpPr>
          <p:nvPr>
            <p:ph idx="1"/>
          </p:nvPr>
        </p:nvSpPr>
        <p:spPr/>
        <p:txBody>
          <a:bodyPr/>
          <a:lstStyle/>
          <a:p>
            <a:pPr marL="0" indent="0">
              <a:buNone/>
            </a:pPr>
            <a:r>
              <a:rPr lang="en-US" altLang="zh-TW" sz="2200" dirty="0">
                <a:latin typeface="Times New Roman" panose="02020603050405020304" pitchFamily="18" charset="0"/>
                <a:cs typeface="Times New Roman" panose="02020603050405020304" pitchFamily="18" charset="0"/>
              </a:rPr>
              <a:t>A second-order model (quadratic model):</a:t>
            </a:r>
          </a:p>
          <a:p>
            <a:endParaRPr lang="en-IN" dirty="0"/>
          </a:p>
        </p:txBody>
      </p:sp>
      <p:pic>
        <p:nvPicPr>
          <p:cNvPr id="5" name="Picture 4">
            <a:extLst>
              <a:ext uri="{FF2B5EF4-FFF2-40B4-BE49-F238E27FC236}">
                <a16:creationId xmlns:a16="http://schemas.microsoft.com/office/drawing/2014/main" id="{3DD1D054-DEA0-4697-9743-E6A78DF56F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9242" y="2485642"/>
            <a:ext cx="6218984" cy="3335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104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picture containing bird&#10;&#10;Description automatically generated">
            <a:extLst>
              <a:ext uri="{FF2B5EF4-FFF2-40B4-BE49-F238E27FC236}">
                <a16:creationId xmlns:a16="http://schemas.microsoft.com/office/drawing/2014/main" id="{F3EA8E0B-5522-4F92-B004-3E2C451D6230}"/>
              </a:ext>
            </a:extLst>
          </p:cNvPr>
          <p:cNvPicPr>
            <a:picLocks noGrp="1" noChangeAspect="1"/>
          </p:cNvPicPr>
          <p:nvPr>
            <p:ph idx="1"/>
          </p:nvPr>
        </p:nvPicPr>
        <p:blipFill rotWithShape="1">
          <a:blip r:embed="rId2"/>
          <a:srcRect t="22322" r="1" b="9563"/>
          <a:stretch/>
        </p:blipFill>
        <p:spPr>
          <a:xfrm>
            <a:off x="643467" y="643467"/>
            <a:ext cx="10905066" cy="5571066"/>
          </a:xfrm>
          <a:prstGeom prst="rect">
            <a:avLst/>
          </a:prstGeom>
        </p:spPr>
      </p:pic>
    </p:spTree>
    <p:extLst>
      <p:ext uri="{BB962C8B-B14F-4D97-AF65-F5344CB8AC3E}">
        <p14:creationId xmlns:p14="http://schemas.microsoft.com/office/powerpoint/2010/main" val="4248593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2AF5F-F98B-4FEB-B2F0-64EC705AEC7C}"/>
              </a:ext>
            </a:extLst>
          </p:cNvPr>
          <p:cNvSpPr>
            <a:spLocks noGrp="1"/>
          </p:cNvSpPr>
          <p:nvPr>
            <p:ph type="title"/>
          </p:nvPr>
        </p:nvSpPr>
        <p:spPr>
          <a:xfrm>
            <a:off x="838200" y="365125"/>
            <a:ext cx="10401886" cy="1083847"/>
          </a:xfrm>
        </p:spPr>
        <p:txBody>
          <a:bodyPr/>
          <a:lstStyle/>
          <a:p>
            <a:r>
              <a:rPr lang="en-IN" dirty="0">
                <a:solidFill>
                  <a:srgbClr val="0070C0"/>
                </a:solidFill>
                <a:latin typeface="Times New Roman" panose="02020603050405020304" pitchFamily="18" charset="0"/>
                <a:cs typeface="Times New Roman" panose="02020603050405020304" pitchFamily="18" charset="0"/>
              </a:rPr>
              <a:t>Representation </a:t>
            </a:r>
          </a:p>
        </p:txBody>
      </p:sp>
      <p:pic>
        <p:nvPicPr>
          <p:cNvPr id="5" name="Picture 2">
            <a:extLst>
              <a:ext uri="{FF2B5EF4-FFF2-40B4-BE49-F238E27FC236}">
                <a16:creationId xmlns:a16="http://schemas.microsoft.com/office/drawing/2014/main" id="{18150C9C-C37F-438C-B5FF-3A12927002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4824" y="1624428"/>
            <a:ext cx="5079385" cy="461009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2C27F8F-EA2D-466D-BE67-1F8FB6CF4E7C}"/>
              </a:ext>
            </a:extLst>
          </p:cNvPr>
          <p:cNvSpPr txBox="1"/>
          <p:nvPr/>
        </p:nvSpPr>
        <p:spPr>
          <a:xfrm>
            <a:off x="5777948" y="1730445"/>
            <a:ext cx="5791200" cy="2936188"/>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1" lang="en-US" altLang="zh-TW" sz="2200" b="0" i="0" u="none" strike="noStrike" kern="1200" cap="none" spc="0" normalizeH="0" baseline="0" noProof="0" dirty="0">
              <a:ln>
                <a:noFill/>
              </a:ln>
              <a:solidFill>
                <a:srgbClr val="000000"/>
              </a:solidFill>
              <a:effectLst/>
              <a:uLnTx/>
              <a:uFillTx/>
              <a:latin typeface="Times New Roman"/>
              <a:ea typeface="新細明體"/>
              <a:cs typeface="+mn-cs"/>
            </a:endParaRPr>
          </a:p>
          <a:p>
            <a:pPr marL="533400" marR="0" lvl="0" indent="-533400" algn="l" defTabSz="914400" rtl="0" eaLnBrk="1" fontAlgn="base" latinLnBrk="0" hangingPunct="1">
              <a:lnSpc>
                <a:spcPct val="100000"/>
              </a:lnSpc>
              <a:spcBef>
                <a:spcPct val="20000"/>
              </a:spcBef>
              <a:spcAft>
                <a:spcPct val="0"/>
              </a:spcAft>
              <a:buClrTx/>
              <a:buSzTx/>
              <a:buFontTx/>
              <a:buChar char="•"/>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a:cs typeface="+mn-cs"/>
              </a:rPr>
              <a:t>Polynomial models are useful in situations where the analyst knows that curvilinear effects are present in the true response function.</a:t>
            </a:r>
          </a:p>
          <a:p>
            <a:pPr marL="533400" marR="0" lvl="0" indent="-533400" algn="l" defTabSz="914400" rtl="0" eaLnBrk="1" fontAlgn="base" latinLnBrk="0" hangingPunct="1">
              <a:lnSpc>
                <a:spcPct val="100000"/>
              </a:lnSpc>
              <a:spcBef>
                <a:spcPct val="20000"/>
              </a:spcBef>
              <a:spcAft>
                <a:spcPct val="0"/>
              </a:spcAft>
              <a:buClrTx/>
              <a:buSzTx/>
              <a:buFontTx/>
              <a:buChar char="•"/>
              <a:tabLst/>
              <a:defRPr/>
            </a:pPr>
            <a:r>
              <a:rPr kumimoji="1" lang="en-US" altLang="zh-TW" sz="2200" b="0" i="0" u="none" strike="noStrike" kern="1200" cap="none" spc="0" normalizeH="0" baseline="0" noProof="0" dirty="0">
                <a:ln>
                  <a:noFill/>
                </a:ln>
                <a:solidFill>
                  <a:srgbClr val="000000"/>
                </a:solidFill>
                <a:effectLst/>
                <a:uLnTx/>
                <a:uFillTx/>
                <a:latin typeface="Times New Roman"/>
                <a:ea typeface="新細明體"/>
                <a:cs typeface="+mn-cs"/>
              </a:rPr>
              <a:t>Polynomial models are also useful as approximating functions to unknown and possible very complex nonlinear relationship</a:t>
            </a:r>
            <a:endParaRPr kumimoji="0" lang="en-IN" sz="2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7518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53F563-6CDA-473F-A575-654B15F7FEBF}"/>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latin typeface="Times New Roman" panose="02020603050405020304" pitchFamily="18" charset="0"/>
                <a:cs typeface="Times New Roman" panose="02020603050405020304" pitchFamily="18" charset="0"/>
              </a:rPr>
              <a:t>Steps to do:</a:t>
            </a:r>
            <a:endParaRPr lang="en-IN" sz="2600">
              <a:solidFill>
                <a:srgbClr val="FFFFFF"/>
              </a:solidFill>
              <a:latin typeface="Times New Roman" panose="02020603050405020304" pitchFamily="18" charset="0"/>
              <a:cs typeface="Times New Roman" panose="02020603050405020304" pitchFamily="18" charset="0"/>
            </a:endParaRPr>
          </a:p>
        </p:txBody>
      </p:sp>
      <p:pic>
        <p:nvPicPr>
          <p:cNvPr id="5" name="Picture 4" descr="A screenshot of a cell phone&#10;&#10;Description automatically generated">
            <a:extLst>
              <a:ext uri="{FF2B5EF4-FFF2-40B4-BE49-F238E27FC236}">
                <a16:creationId xmlns:a16="http://schemas.microsoft.com/office/drawing/2014/main" id="{752CAEE1-0F44-4F15-9405-A410C0685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6058" y="1733976"/>
            <a:ext cx="7188199" cy="1473580"/>
          </a:xfrm>
          <a:prstGeom prst="rect">
            <a:avLst/>
          </a:prstGeom>
        </p:spPr>
      </p:pic>
      <p:sp>
        <p:nvSpPr>
          <p:cNvPr id="3" name="Content Placeholder 2">
            <a:extLst>
              <a:ext uri="{FF2B5EF4-FFF2-40B4-BE49-F238E27FC236}">
                <a16:creationId xmlns:a16="http://schemas.microsoft.com/office/drawing/2014/main" id="{22287FFC-6B11-471B-8371-B408D6C5E23A}"/>
              </a:ext>
            </a:extLst>
          </p:cNvPr>
          <p:cNvSpPr>
            <a:spLocks noGrp="1"/>
          </p:cNvSpPr>
          <p:nvPr>
            <p:ph idx="1"/>
          </p:nvPr>
        </p:nvSpPr>
        <p:spPr>
          <a:xfrm>
            <a:off x="4132221" y="3429001"/>
            <a:ext cx="6694805" cy="1129748"/>
          </a:xfrm>
        </p:spPr>
        <p:txBody>
          <a:bodyPr>
            <a:normAutofit fontScale="25000" lnSpcReduction="20000"/>
          </a:bodyPr>
          <a:lstStyle/>
          <a:p>
            <a:r>
              <a:rPr lang="en-US" sz="8800" dirty="0">
                <a:latin typeface="Times New Roman" panose="02020603050405020304" pitchFamily="18" charset="0"/>
                <a:cs typeface="Times New Roman" panose="02020603050405020304" pitchFamily="18" charset="0"/>
              </a:rPr>
              <a:t>We transform our data into a Polynomial using the Polynomial Features function from scikit-learn Library.</a:t>
            </a:r>
          </a:p>
          <a:p>
            <a:pPr marL="0" indent="0">
              <a:buNone/>
            </a:pPr>
            <a:endParaRPr lang="en-US" sz="8800" dirty="0">
              <a:latin typeface="Times New Roman" panose="02020603050405020304" pitchFamily="18" charset="0"/>
              <a:cs typeface="Times New Roman" panose="02020603050405020304" pitchFamily="18" charset="0"/>
            </a:endParaRPr>
          </a:p>
          <a:p>
            <a:r>
              <a:rPr lang="en-US" sz="8800" dirty="0">
                <a:latin typeface="Times New Roman" panose="02020603050405020304" pitchFamily="18" charset="0"/>
                <a:cs typeface="Times New Roman" panose="02020603050405020304" pitchFamily="18" charset="0"/>
              </a:rPr>
              <a:t>Then we use Linear Regression to fit the parameters.</a:t>
            </a:r>
          </a:p>
          <a:p>
            <a:endParaRPr lang="en-US" sz="1700" dirty="0"/>
          </a:p>
          <a:p>
            <a:endParaRPr lang="en-US" sz="1700" dirty="0"/>
          </a:p>
        </p:txBody>
      </p:sp>
    </p:spTree>
    <p:extLst>
      <p:ext uri="{BB962C8B-B14F-4D97-AF65-F5344CB8AC3E}">
        <p14:creationId xmlns:p14="http://schemas.microsoft.com/office/powerpoint/2010/main" val="1659550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11" name="Rectangle 10">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4" name="Content Placeholder 3">
            <a:extLst>
              <a:ext uri="{FF2B5EF4-FFF2-40B4-BE49-F238E27FC236}">
                <a16:creationId xmlns:a16="http://schemas.microsoft.com/office/drawing/2014/main" id="{411AC6BF-67C4-407C-AD7B-9FB3FA1F1FF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253" r="1811" b="1"/>
          <a:stretch/>
        </p:blipFill>
        <p:spPr>
          <a:xfrm rot="21480000">
            <a:off x="1137837" y="1003258"/>
            <a:ext cx="9916327" cy="4764396"/>
          </a:xfrm>
          <a:prstGeom prst="rect">
            <a:avLst/>
          </a:prstGeom>
        </p:spPr>
      </p:pic>
    </p:spTree>
    <p:extLst>
      <p:ext uri="{BB962C8B-B14F-4D97-AF65-F5344CB8AC3E}">
        <p14:creationId xmlns:p14="http://schemas.microsoft.com/office/powerpoint/2010/main" val="177840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7A128A-A9E0-481A-8BDF-2960D6BA9683}"/>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Key Points</a:t>
            </a:r>
          </a:p>
        </p:txBody>
      </p:sp>
      <p:sp>
        <p:nvSpPr>
          <p:cNvPr id="3" name="Content Placeholder 2">
            <a:extLst>
              <a:ext uri="{FF2B5EF4-FFF2-40B4-BE49-F238E27FC236}">
                <a16:creationId xmlns:a16="http://schemas.microsoft.com/office/drawing/2014/main" id="{BAF84248-85F1-45CE-AF84-8ABDFA0A0129}"/>
              </a:ext>
            </a:extLst>
          </p:cNvPr>
          <p:cNvSpPr>
            <a:spLocks noGrp="1"/>
          </p:cNvSpPr>
          <p:nvPr>
            <p:ph idx="1"/>
          </p:nvPr>
        </p:nvSpPr>
        <p:spPr>
          <a:xfrm>
            <a:off x="838200" y="2055813"/>
            <a:ext cx="10515600" cy="4121149"/>
          </a:xfrm>
        </p:spPr>
        <p:txBody>
          <a:bodyPr>
            <a:normAutofit fontScale="92500" lnSpcReduction="10000"/>
          </a:bodyPr>
          <a:lstStyle/>
          <a:p>
            <a:r>
              <a:rPr lang="en-US" sz="2000" b="1" dirty="0">
                <a:latin typeface="Times New Roman" panose="02020603050405020304" pitchFamily="18" charset="0"/>
                <a:cs typeface="Times New Roman" panose="02020603050405020304" pitchFamily="18" charset="0"/>
              </a:rPr>
              <a:t>Dataset: </a:t>
            </a:r>
            <a:r>
              <a:rPr lang="en-US" sz="2000" dirty="0">
                <a:latin typeface="Times New Roman" panose="02020603050405020304" pitchFamily="18" charset="0"/>
                <a:cs typeface="Times New Roman" panose="02020603050405020304" pitchFamily="18" charset="0"/>
              </a:rPr>
              <a:t>Collection of data</a:t>
            </a:r>
          </a:p>
          <a:p>
            <a:r>
              <a:rPr lang="en-US" sz="2000" b="1" dirty="0">
                <a:latin typeface="Times New Roman" panose="02020603050405020304" pitchFamily="18" charset="0"/>
                <a:cs typeface="Times New Roman" panose="02020603050405020304" pitchFamily="18" charset="0"/>
              </a:rPr>
              <a:t>Model: </a:t>
            </a:r>
            <a:r>
              <a:rPr lang="en-US" sz="2000" dirty="0">
                <a:latin typeface="Times New Roman" panose="02020603050405020304" pitchFamily="18" charset="0"/>
                <a:cs typeface="Times New Roman" panose="02020603050405020304" pitchFamily="18" charset="0"/>
              </a:rPr>
              <a:t>Representation of what an ML System has learned from training data</a:t>
            </a:r>
          </a:p>
          <a:p>
            <a:r>
              <a:rPr lang="en-US" sz="2000" b="1" dirty="0">
                <a:latin typeface="Times New Roman" panose="02020603050405020304" pitchFamily="18" charset="0"/>
                <a:cs typeface="Times New Roman" panose="02020603050405020304" pitchFamily="18" charset="0"/>
              </a:rPr>
              <a:t>Training </a:t>
            </a:r>
            <a:r>
              <a:rPr lang="en-US" sz="2000" dirty="0">
                <a:latin typeface="Times New Roman" panose="02020603050405020304" pitchFamily="18" charset="0"/>
                <a:cs typeface="Times New Roman" panose="02020603050405020304" pitchFamily="18" charset="0"/>
              </a:rPr>
              <a:t>: Process of determining the ideal parameters</a:t>
            </a:r>
          </a:p>
          <a:p>
            <a:r>
              <a:rPr lang="en-US" sz="2000" b="1" dirty="0">
                <a:latin typeface="Times New Roman" panose="02020603050405020304" pitchFamily="18" charset="0"/>
                <a:cs typeface="Times New Roman" panose="02020603050405020304" pitchFamily="18" charset="0"/>
              </a:rPr>
              <a:t>Learning : </a:t>
            </a:r>
            <a:r>
              <a:rPr lang="en-US" sz="2000" dirty="0">
                <a:latin typeface="Times New Roman" panose="02020603050405020304" pitchFamily="18" charset="0"/>
                <a:cs typeface="Times New Roman" panose="02020603050405020304" pitchFamily="18" charset="0"/>
              </a:rPr>
              <a:t>Output of the training process, which a Machine Learning model can use to make predictions</a:t>
            </a:r>
          </a:p>
          <a:p>
            <a:r>
              <a:rPr lang="en-US" sz="2000" b="1" dirty="0">
                <a:latin typeface="Times New Roman" panose="02020603050405020304" pitchFamily="18" charset="0"/>
                <a:cs typeface="Times New Roman" panose="02020603050405020304" pitchFamily="18" charset="0"/>
              </a:rPr>
              <a:t>Training dataset: </a:t>
            </a:r>
            <a:r>
              <a:rPr lang="en-US" sz="2000" dirty="0">
                <a:latin typeface="Times New Roman" panose="02020603050405020304" pitchFamily="18" charset="0"/>
                <a:cs typeface="Times New Roman" panose="02020603050405020304" pitchFamily="18" charset="0"/>
              </a:rPr>
              <a:t>subset of the data set to train a model</a:t>
            </a:r>
          </a:p>
          <a:p>
            <a:r>
              <a:rPr lang="en-US" sz="2000" b="1" dirty="0">
                <a:latin typeface="Times New Roman" panose="02020603050405020304" pitchFamily="18" charset="0"/>
                <a:cs typeface="Times New Roman" panose="02020603050405020304" pitchFamily="18" charset="0"/>
              </a:rPr>
              <a:t>Validation dataset: </a:t>
            </a:r>
            <a:r>
              <a:rPr lang="en-US" sz="2000" dirty="0">
                <a:latin typeface="Times New Roman" panose="02020603050405020304" pitchFamily="18" charset="0"/>
                <a:cs typeface="Times New Roman" panose="02020603050405020304" pitchFamily="18" charset="0"/>
              </a:rPr>
              <a:t>Also a subset of dataset, disjunct from training dataset, that we use to adjust hyperparameters</a:t>
            </a:r>
          </a:p>
          <a:p>
            <a:r>
              <a:rPr lang="en-US" sz="2000" b="1" dirty="0">
                <a:latin typeface="Times New Roman" panose="02020603050405020304" pitchFamily="18" charset="0"/>
                <a:cs typeface="Times New Roman" panose="02020603050405020304" pitchFamily="18" charset="0"/>
              </a:rPr>
              <a:t>Testing dataset </a:t>
            </a:r>
            <a:r>
              <a:rPr lang="en-US" sz="2000" dirty="0">
                <a:latin typeface="Times New Roman" panose="02020603050405020304" pitchFamily="18" charset="0"/>
                <a:cs typeface="Times New Roman" panose="02020603050405020304" pitchFamily="18" charset="0"/>
              </a:rPr>
              <a:t>: Used to test model which has gone through initial vetting by validation set.</a:t>
            </a:r>
          </a:p>
          <a:p>
            <a:r>
              <a:rPr lang="en-US" sz="2000" b="1" dirty="0">
                <a:latin typeface="Times New Roman" panose="02020603050405020304" pitchFamily="18" charset="0"/>
                <a:cs typeface="Times New Roman" panose="02020603050405020304" pitchFamily="18" charset="0"/>
              </a:rPr>
              <a:t>Hyperparameter : </a:t>
            </a:r>
            <a:r>
              <a:rPr lang="en-US" sz="2000" dirty="0">
                <a:latin typeface="Times New Roman" panose="02020603050405020304" pitchFamily="18" charset="0"/>
                <a:cs typeface="Times New Roman" panose="02020603050405020304" pitchFamily="18" charset="0"/>
              </a:rPr>
              <a:t>Values which are set before training a model</a:t>
            </a:r>
          </a:p>
          <a:p>
            <a:r>
              <a:rPr lang="en-US" sz="2000" b="1" dirty="0">
                <a:latin typeface="Times New Roman" panose="02020603050405020304" pitchFamily="18" charset="0"/>
                <a:cs typeface="Times New Roman" panose="02020603050405020304" pitchFamily="18" charset="0"/>
              </a:rPr>
              <a:t>Parameter : </a:t>
            </a:r>
            <a:r>
              <a:rPr lang="en-US" sz="2000" dirty="0">
                <a:latin typeface="Times New Roman" panose="02020603050405020304" pitchFamily="18" charset="0"/>
                <a:cs typeface="Times New Roman" panose="02020603050405020304" pitchFamily="18" charset="0"/>
              </a:rPr>
              <a:t>A variable of a model that ML System trains on its own.</a:t>
            </a:r>
          </a:p>
          <a:p>
            <a:r>
              <a:rPr lang="en-US" sz="2000" b="1" dirty="0">
                <a:latin typeface="Times New Roman" panose="02020603050405020304" pitchFamily="18" charset="0"/>
                <a:cs typeface="Times New Roman" panose="02020603050405020304" pitchFamily="18" charset="0"/>
              </a:rPr>
              <a:t>Target: </a:t>
            </a:r>
            <a:r>
              <a:rPr lang="en-US" sz="2000" dirty="0">
                <a:latin typeface="Times New Roman" panose="02020603050405020304" pitchFamily="18" charset="0"/>
                <a:cs typeface="Times New Roman" panose="02020603050405020304" pitchFamily="18" charset="0"/>
              </a:rPr>
              <a:t>Output of the input variable also called as Dependent variable or Response variable.</a:t>
            </a:r>
          </a:p>
          <a:p>
            <a:endParaRPr lang="en-US" sz="1800" dirty="0">
              <a:latin typeface="Times New Roman" panose="02020603050405020304" pitchFamily="18"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1639167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7A128A-A9E0-481A-8BDF-2960D6BA9683}"/>
              </a:ext>
            </a:extLst>
          </p:cNvPr>
          <p:cNvSpPr>
            <a:spLocks noGrp="1"/>
          </p:cNvSpPr>
          <p:nvPr>
            <p:ph type="title"/>
          </p:nvPr>
        </p:nvSpPr>
        <p:spPr>
          <a:xfrm>
            <a:off x="838200" y="365125"/>
            <a:ext cx="10515600" cy="1325563"/>
          </a:xfrm>
        </p:spPr>
        <p:txBody>
          <a:bodyPr>
            <a:normAutofit/>
          </a:bodyPr>
          <a:lstStyle/>
          <a:p>
            <a:r>
              <a:rPr lang="en-IN" sz="4600" dirty="0">
                <a:solidFill>
                  <a:srgbClr val="FFFFFF"/>
                </a:solidFill>
              </a:rPr>
              <a:t>Key Points</a:t>
            </a:r>
          </a:p>
        </p:txBody>
      </p:sp>
      <p:sp>
        <p:nvSpPr>
          <p:cNvPr id="3" name="Content Placeholder 2">
            <a:extLst>
              <a:ext uri="{FF2B5EF4-FFF2-40B4-BE49-F238E27FC236}">
                <a16:creationId xmlns:a16="http://schemas.microsoft.com/office/drawing/2014/main" id="{BAF84248-85F1-45CE-AF84-8ABDFA0A0129}"/>
              </a:ext>
            </a:extLst>
          </p:cNvPr>
          <p:cNvSpPr>
            <a:spLocks noGrp="1"/>
          </p:cNvSpPr>
          <p:nvPr>
            <p:ph idx="1"/>
          </p:nvPr>
        </p:nvSpPr>
        <p:spPr>
          <a:xfrm>
            <a:off x="838200" y="2055813"/>
            <a:ext cx="10515600" cy="4121149"/>
          </a:xfrm>
        </p:spPr>
        <p:txBody>
          <a:bodyPr>
            <a:normAutofit/>
          </a:bodyPr>
          <a:lstStyle/>
          <a:p>
            <a:pPr marL="457200" indent="-317500" defTabSz="457200">
              <a:buClr>
                <a:srgbClr val="000000"/>
              </a:buClr>
              <a:buSzPct val="145000"/>
              <a:buFont typeface="Times New Roman"/>
              <a:buChar char="•"/>
              <a:defRPr sz="2867">
                <a:latin typeface="Helvetica"/>
                <a:ea typeface="Helvetica"/>
                <a:cs typeface="Helvetica"/>
                <a:sym typeface="Helvetica"/>
              </a:defRPr>
            </a:pPr>
            <a:endParaRPr lang="en-IN" sz="1800" dirty="0">
              <a:latin typeface="Times New Roman" panose="02020603050405020304" pitchFamily="18" charset="0"/>
              <a:cs typeface="Times New Roman" panose="02020603050405020304" pitchFamily="18" charset="0"/>
            </a:endParaRPr>
          </a:p>
          <a:p>
            <a:pPr marL="457200" indent="-317500" defTabSz="457200">
              <a:buClr>
                <a:srgbClr val="000000"/>
              </a:buClr>
              <a:buSzPct val="145000"/>
              <a:buFont typeface="Times New Roman"/>
              <a:buChar char="•"/>
              <a:defRPr sz="2867">
                <a:latin typeface="Helvetica"/>
                <a:ea typeface="Helvetica"/>
                <a:cs typeface="Helvetica"/>
                <a:sym typeface="Helvetica"/>
              </a:defRPr>
            </a:pPr>
            <a:endParaRPr lang="en-IN" sz="1800" dirty="0">
              <a:latin typeface="Times New Roman" panose="02020603050405020304" pitchFamily="18" charset="0"/>
              <a:cs typeface="Times New Roman" panose="02020603050405020304" pitchFamily="18" charset="0"/>
            </a:endParaRPr>
          </a:p>
          <a:p>
            <a:pPr marL="457200" indent="-317500" defTabSz="457200">
              <a:buClr>
                <a:srgbClr val="000000"/>
              </a:buClr>
              <a:buSzPct val="145000"/>
              <a:buFont typeface="Times New Roman"/>
              <a:buChar char="•"/>
              <a:defRPr sz="2867">
                <a:latin typeface="Helvetica"/>
                <a:ea typeface="Helvetica"/>
                <a:cs typeface="Helvetica"/>
                <a:sym typeface="Helvetica"/>
              </a:defRPr>
            </a:pPr>
            <a:r>
              <a:rPr lang="en-IN" sz="2400" b="1" dirty="0">
                <a:latin typeface="Times New Roman" panose="02020603050405020304" pitchFamily="18" charset="0"/>
                <a:cs typeface="Times New Roman" panose="02020603050405020304" pitchFamily="18" charset="0"/>
              </a:rPr>
              <a:t>Feature </a:t>
            </a:r>
            <a:r>
              <a:rPr lang="en-IN" sz="2400" dirty="0">
                <a:latin typeface="Times New Roman" panose="02020603050405020304" pitchFamily="18" charset="0"/>
                <a:cs typeface="Times New Roman" panose="02020603050405020304" pitchFamily="18" charset="0"/>
              </a:rPr>
              <a:t>: Individual Independent variables that act as input in your system. These are also called as Independent variables or Predictor variables.</a:t>
            </a:r>
          </a:p>
          <a:p>
            <a:pPr marL="457200" indent="-317500" defTabSz="457200">
              <a:buClr>
                <a:srgbClr val="000000"/>
              </a:buClr>
              <a:buSzPct val="145000"/>
              <a:buFont typeface="Times New Roman"/>
              <a:buChar char="•"/>
              <a:defRPr sz="2867">
                <a:latin typeface="Helvetica"/>
                <a:ea typeface="Helvetica"/>
                <a:cs typeface="Helvetica"/>
                <a:sym typeface="Helvetica"/>
              </a:defRPr>
            </a:pPr>
            <a:r>
              <a:rPr lang="en-IN" sz="2400" b="1" dirty="0">
                <a:latin typeface="Times New Roman" panose="02020603050405020304" pitchFamily="18" charset="0"/>
                <a:cs typeface="Times New Roman" panose="02020603050405020304" pitchFamily="18" charset="0"/>
              </a:rPr>
              <a:t>Label </a:t>
            </a:r>
            <a:r>
              <a:rPr lang="en-IN" sz="2400" dirty="0">
                <a:latin typeface="Times New Roman" panose="02020603050405020304" pitchFamily="18" charset="0"/>
                <a:cs typeface="Times New Roman" panose="02020603050405020304" pitchFamily="18" charset="0"/>
              </a:rPr>
              <a:t>: Labels are the final output, such as output classes.</a:t>
            </a:r>
          </a:p>
          <a:p>
            <a:pPr marL="457200" indent="-317500" defTabSz="457200">
              <a:buClr>
                <a:srgbClr val="000000"/>
              </a:buClr>
              <a:buSzPct val="145000"/>
              <a:buFont typeface="Times New Roman"/>
              <a:buChar char="•"/>
              <a:defRPr sz="2867">
                <a:latin typeface="Helvetica"/>
                <a:ea typeface="Helvetica"/>
                <a:cs typeface="Helvetica"/>
                <a:sym typeface="Helvetica"/>
              </a:defRPr>
            </a:pPr>
            <a:r>
              <a:rPr lang="en-IN" sz="2400" b="1" dirty="0">
                <a:latin typeface="Times New Roman" panose="02020603050405020304" pitchFamily="18" charset="0"/>
                <a:cs typeface="Times New Roman" panose="02020603050405020304" pitchFamily="18" charset="0"/>
              </a:rPr>
              <a:t>Fit </a:t>
            </a:r>
            <a:r>
              <a:rPr lang="en-IN" sz="2400" dirty="0">
                <a:latin typeface="Times New Roman" panose="02020603050405020304" pitchFamily="18" charset="0"/>
                <a:cs typeface="Times New Roman" panose="02020603050405020304" pitchFamily="18" charset="0"/>
              </a:rPr>
              <a:t>: Capture patterns from provided data. Heart of Modelling.</a:t>
            </a:r>
          </a:p>
          <a:p>
            <a:pPr marL="457200" indent="-317500" defTabSz="457200">
              <a:buClr>
                <a:srgbClr val="000000"/>
              </a:buClr>
              <a:buSzPct val="145000"/>
              <a:buFont typeface="Times New Roman"/>
              <a:buChar char="•"/>
              <a:defRPr sz="2867">
                <a:latin typeface="Helvetica"/>
                <a:ea typeface="Helvetica"/>
                <a:cs typeface="Helvetica"/>
                <a:sym typeface="Helvetica"/>
              </a:defRPr>
            </a:pPr>
            <a:r>
              <a:rPr lang="en-IN" sz="2400" b="1" dirty="0">
                <a:latin typeface="Times New Roman" panose="02020603050405020304" pitchFamily="18" charset="0"/>
                <a:cs typeface="Times New Roman" panose="02020603050405020304" pitchFamily="18" charset="0"/>
              </a:rPr>
              <a:t>Evaluate </a:t>
            </a:r>
            <a:r>
              <a:rPr lang="en-IN" sz="2400" dirty="0">
                <a:latin typeface="Times New Roman" panose="02020603050405020304" pitchFamily="18" charset="0"/>
                <a:cs typeface="Times New Roman" panose="02020603050405020304" pitchFamily="18" charset="0"/>
              </a:rPr>
              <a:t>: Determine how accurate the model’s predictions are</a:t>
            </a:r>
            <a:r>
              <a:rPr lang="en-IN"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3122469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7200" y="206189"/>
            <a:ext cx="7996892" cy="5997669"/>
          </a:xfrm>
        </p:spPr>
      </p:pic>
    </p:spTree>
    <p:extLst>
      <p:ext uri="{BB962C8B-B14F-4D97-AF65-F5344CB8AC3E}">
        <p14:creationId xmlns:p14="http://schemas.microsoft.com/office/powerpoint/2010/main" val="3993288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2C06E-A364-4DC4-9642-B6AD1E2A0B86}"/>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Selecting a Model</a:t>
            </a:r>
          </a:p>
        </p:txBody>
      </p:sp>
      <p:sp>
        <p:nvSpPr>
          <p:cNvPr id="3" name="Content Placeholder 2">
            <a:extLst>
              <a:ext uri="{FF2B5EF4-FFF2-40B4-BE49-F238E27FC236}">
                <a16:creationId xmlns:a16="http://schemas.microsoft.com/office/drawing/2014/main" id="{80EFDDF3-914F-4205-83E8-BD5BFDCB7831}"/>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Y = f(x) + e, where ‘f’ is the </a:t>
            </a:r>
            <a:r>
              <a:rPr lang="en-IN" sz="2400" b="1" dirty="0">
                <a:latin typeface="Times New Roman" panose="02020603050405020304" pitchFamily="18" charset="0"/>
                <a:cs typeface="Times New Roman" panose="02020603050405020304" pitchFamily="18" charset="0"/>
              </a:rPr>
              <a:t>target function </a:t>
            </a:r>
            <a:r>
              <a:rPr lang="en-IN" sz="2400" dirty="0">
                <a:latin typeface="Times New Roman" panose="02020603050405020304" pitchFamily="18" charset="0"/>
                <a:cs typeface="Times New Roman" panose="02020603050405020304" pitchFamily="18" charset="0"/>
              </a:rPr>
              <a:t>and ‘e’ is a random error term</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Just like </a:t>
            </a:r>
            <a:r>
              <a:rPr lang="en-IN" sz="2400" b="1" dirty="0">
                <a:latin typeface="Times New Roman" panose="02020603050405020304" pitchFamily="18" charset="0"/>
                <a:cs typeface="Times New Roman" panose="02020603050405020304" pitchFamily="18" charset="0"/>
              </a:rPr>
              <a:t>‘Target function’ ,</a:t>
            </a:r>
            <a:r>
              <a:rPr lang="en-IN" sz="2400" dirty="0">
                <a:latin typeface="Times New Roman" panose="02020603050405020304" pitchFamily="18" charset="0"/>
                <a:cs typeface="Times New Roman" panose="02020603050405020304" pitchFamily="18" charset="0"/>
              </a:rPr>
              <a:t>some other functions which are frequently tracked are</a:t>
            </a:r>
          </a:p>
          <a:p>
            <a:endParaRPr lang="en-IN" sz="2400" b="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Cost Function (Error Function) It helps to measure the extent to which the model is going wrong in estimating the relationship between X and Y.</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Loss Function is almost synonymous to Cost Function-the only difference being loss function is usually a function defined on a data point.</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9886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9E3A809-FACF-49BF-9CC0-186F8A57D385}"/>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Regression</a:t>
            </a:r>
            <a:endParaRPr lang="en-IN" dirty="0">
              <a:solidFill>
                <a:srgbClr val="FFFFFF"/>
              </a:solidFill>
            </a:endParaRPr>
          </a:p>
        </p:txBody>
      </p:sp>
      <p:sp>
        <p:nvSpPr>
          <p:cNvPr id="3" name="Content Placeholder 2">
            <a:extLst>
              <a:ext uri="{FF2B5EF4-FFF2-40B4-BE49-F238E27FC236}">
                <a16:creationId xmlns:a16="http://schemas.microsoft.com/office/drawing/2014/main" id="{697453E0-EA53-42E8-B1E4-34305D85E4D7}"/>
              </a:ext>
            </a:extLst>
          </p:cNvPr>
          <p:cNvSpPr>
            <a:spLocks noGrp="1"/>
          </p:cNvSpPr>
          <p:nvPr>
            <p:ph idx="1"/>
          </p:nvPr>
        </p:nvSpPr>
        <p:spPr>
          <a:xfrm>
            <a:off x="6090575" y="801867"/>
            <a:ext cx="4723200" cy="4392986"/>
          </a:xfrm>
        </p:spPr>
        <p:txBody>
          <a:bodyPr anchor="ctr">
            <a:normAutofit/>
          </a:bodyPr>
          <a:lstStyle/>
          <a:p>
            <a:pPr marL="0" lvl="0" indent="0">
              <a:spcBef>
                <a:spcPts val="0"/>
              </a:spcBef>
              <a:buNone/>
            </a:pPr>
            <a:r>
              <a:rPr lang="en-US" sz="2400" dirty="0">
                <a:solidFill>
                  <a:srgbClr val="000000"/>
                </a:solidFill>
                <a:latin typeface="Times New Roman" panose="02020603050405020304" pitchFamily="18" charset="0"/>
                <a:cs typeface="Times New Roman" panose="02020603050405020304" pitchFamily="18" charset="0"/>
              </a:rPr>
              <a:t>Relationships</a:t>
            </a:r>
          </a:p>
          <a:p>
            <a:pPr marL="0" lvl="0" indent="0">
              <a:spcBef>
                <a:spcPts val="0"/>
              </a:spcBef>
              <a:buSzPts val="2800"/>
              <a:buNone/>
            </a:pPr>
            <a:endParaRPr lang="en-US" sz="2400" dirty="0">
              <a:solidFill>
                <a:srgbClr val="000000"/>
              </a:solidFill>
              <a:latin typeface="Times New Roman" panose="02020603050405020304" pitchFamily="18" charset="0"/>
              <a:cs typeface="Times New Roman" panose="02020603050405020304" pitchFamily="18" charset="0"/>
            </a:endParaRPr>
          </a:p>
          <a:p>
            <a:pPr lvl="0">
              <a:spcBef>
                <a:spcPts val="0"/>
              </a:spcBef>
              <a:buSzPts val="2800"/>
            </a:pPr>
            <a:r>
              <a:rPr lang="en-US" sz="2400" dirty="0">
                <a:solidFill>
                  <a:srgbClr val="000000"/>
                </a:solidFill>
                <a:latin typeface="Times New Roman" panose="02020603050405020304" pitchFamily="18" charset="0"/>
                <a:cs typeface="Times New Roman" panose="02020603050405020304" pitchFamily="18" charset="0"/>
              </a:rPr>
              <a:t>In science, we frequently measure two or more variables on the same individual (case, object, </a:t>
            </a:r>
            <a:r>
              <a:rPr lang="en-US" sz="2400" dirty="0" err="1">
                <a:solidFill>
                  <a:srgbClr val="000000"/>
                </a:solidFill>
                <a:latin typeface="Times New Roman" panose="02020603050405020304" pitchFamily="18" charset="0"/>
                <a:cs typeface="Times New Roman" panose="02020603050405020304" pitchFamily="18" charset="0"/>
              </a:rPr>
              <a:t>etc</a:t>
            </a:r>
            <a:r>
              <a:rPr lang="en-US" sz="2400" dirty="0">
                <a:solidFill>
                  <a:srgbClr val="000000"/>
                </a:solidFill>
                <a:latin typeface="Times New Roman" panose="02020603050405020304" pitchFamily="18" charset="0"/>
                <a:cs typeface="Times New Roman" panose="02020603050405020304" pitchFamily="18" charset="0"/>
              </a:rPr>
              <a:t>). We do this to explore the nature of the relationship among these variables.  There are two basic types of relationships.</a:t>
            </a:r>
          </a:p>
          <a:p>
            <a:pPr marL="0" lvl="0" indent="0">
              <a:spcBef>
                <a:spcPts val="0"/>
              </a:spcBef>
              <a:buSzPts val="2800"/>
              <a:buNone/>
            </a:pPr>
            <a:endParaRPr lang="en-US" sz="2400" dirty="0">
              <a:solidFill>
                <a:srgbClr val="000000"/>
              </a:solidFill>
              <a:latin typeface="Times New Roman" panose="02020603050405020304" pitchFamily="18" charset="0"/>
              <a:cs typeface="Times New Roman" panose="02020603050405020304" pitchFamily="18" charset="0"/>
            </a:endParaRPr>
          </a:p>
          <a:p>
            <a:pPr lvl="0">
              <a:spcBef>
                <a:spcPts val="0"/>
              </a:spcBef>
              <a:buSzPts val="2800"/>
            </a:pPr>
            <a:r>
              <a:rPr lang="en-US" sz="2400" dirty="0">
                <a:solidFill>
                  <a:srgbClr val="000000"/>
                </a:solidFill>
                <a:latin typeface="Times New Roman" panose="02020603050405020304" pitchFamily="18" charset="0"/>
                <a:cs typeface="Times New Roman" panose="02020603050405020304" pitchFamily="18" charset="0"/>
              </a:rPr>
              <a:t>Cause-and-effect relationships.</a:t>
            </a:r>
          </a:p>
          <a:p>
            <a:pPr marL="0" lvl="0" indent="0">
              <a:spcBef>
                <a:spcPts val="0"/>
              </a:spcBef>
              <a:buSzPts val="2800"/>
              <a:buNone/>
            </a:pPr>
            <a:endParaRPr lang="en-US" sz="2400" dirty="0">
              <a:solidFill>
                <a:srgbClr val="000000"/>
              </a:solidFill>
              <a:latin typeface="Times New Roman" panose="02020603050405020304" pitchFamily="18" charset="0"/>
              <a:cs typeface="Times New Roman" panose="02020603050405020304" pitchFamily="18" charset="0"/>
            </a:endParaRPr>
          </a:p>
          <a:p>
            <a:pPr lvl="0">
              <a:spcBef>
                <a:spcPts val="0"/>
              </a:spcBef>
              <a:buSzPts val="2800"/>
            </a:pPr>
            <a:r>
              <a:rPr lang="en-US" sz="2400" dirty="0">
                <a:solidFill>
                  <a:srgbClr val="000000"/>
                </a:solidFill>
                <a:latin typeface="Times New Roman" panose="02020603050405020304" pitchFamily="18" charset="0"/>
                <a:cs typeface="Times New Roman" panose="02020603050405020304" pitchFamily="18" charset="0"/>
              </a:rPr>
              <a:t>Functional relationships</a:t>
            </a:r>
            <a:r>
              <a:rPr lang="en-US" sz="2400" dirty="0">
                <a:solidFill>
                  <a:srgbClr val="000000"/>
                </a:solidFill>
              </a:rPr>
              <a:t>.</a:t>
            </a:r>
          </a:p>
          <a:p>
            <a:endParaRPr lang="en-IN" sz="2400" dirty="0">
              <a:solidFill>
                <a:srgbClr val="000000"/>
              </a:solidFill>
            </a:endParaRPr>
          </a:p>
        </p:txBody>
      </p:sp>
    </p:spTree>
    <p:extLst>
      <p:ext uri="{BB962C8B-B14F-4D97-AF65-F5344CB8AC3E}">
        <p14:creationId xmlns:p14="http://schemas.microsoft.com/office/powerpoint/2010/main" val="1746497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722A3E1-497E-4526-8EBB-60F4CC80B2C2}"/>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Times New Roman" panose="02020603050405020304" pitchFamily="18" charset="0"/>
                <a:cs typeface="Times New Roman" panose="02020603050405020304" pitchFamily="18" charset="0"/>
              </a:rPr>
              <a:t>Regression</a:t>
            </a:r>
            <a:endParaRPr lang="en-IN" sz="4000"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F291F1-903C-4AD0-924C-132EB5C8404E}"/>
              </a:ext>
            </a:extLst>
          </p:cNvPr>
          <p:cNvSpPr>
            <a:spLocks noGrp="1"/>
          </p:cNvSpPr>
          <p:nvPr>
            <p:ph idx="1"/>
          </p:nvPr>
        </p:nvSpPr>
        <p:spPr>
          <a:xfrm>
            <a:off x="1179226" y="2753936"/>
            <a:ext cx="9369504" cy="2626447"/>
          </a:xfrm>
        </p:spPr>
        <p:txBody>
          <a:bodyPr>
            <a:normAutofit fontScale="92500"/>
          </a:bodyPr>
          <a:lstStyle/>
          <a:p>
            <a:pPr marL="342900" lvl="0" indent="-406400">
              <a:lnSpc>
                <a:spcPct val="115000"/>
              </a:lnSpc>
              <a:spcBef>
                <a:spcPts val="0"/>
              </a:spcBef>
              <a:buSzPts val="2800"/>
              <a:buFont typeface="Calibri"/>
              <a:buChar char="•"/>
            </a:pPr>
            <a:r>
              <a:rPr lang="en-US" sz="2400" dirty="0">
                <a:latin typeface="Times New Roman" panose="02020603050405020304" pitchFamily="18" charset="0"/>
                <a:cs typeface="Times New Roman" panose="02020603050405020304" pitchFamily="18" charset="0"/>
              </a:rPr>
              <a:t>Function: a mathematical relationship enabling us to predict what values of one variable </a:t>
            </a:r>
            <a:r>
              <a:rPr lang="en-US" sz="2400" dirty="0">
                <a:solidFill>
                  <a:srgbClr val="FF0000"/>
                </a:solidFill>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correspond to given values of another variable </a:t>
            </a:r>
            <a:r>
              <a:rPr lang="en-US" sz="2400" dirty="0">
                <a:solidFill>
                  <a:srgbClr val="FF0000"/>
                </a:solidFill>
                <a:latin typeface="Times New Roman" panose="02020603050405020304" pitchFamily="18" charset="0"/>
                <a:cs typeface="Times New Roman" panose="02020603050405020304" pitchFamily="18" charset="0"/>
              </a:rPr>
              <a:t>(X).</a:t>
            </a:r>
          </a:p>
          <a:p>
            <a:pPr marL="342900" lvl="0" indent="-406400">
              <a:lnSpc>
                <a:spcPct val="115000"/>
              </a:lnSpc>
              <a:spcBef>
                <a:spcPts val="0"/>
              </a:spcBef>
              <a:buSzPts val="2800"/>
              <a:buFont typeface="Calibri"/>
              <a:buChar char="•"/>
            </a:pPr>
            <a:r>
              <a:rPr lang="en-US" sz="2400" dirty="0">
                <a:latin typeface="Times New Roman" panose="02020603050405020304" pitchFamily="18" charset="0"/>
                <a:cs typeface="Times New Roman" panose="02020603050405020304" pitchFamily="18" charset="0"/>
              </a:rPr>
              <a:t> Y:  is referred to as the </a:t>
            </a:r>
            <a:r>
              <a:rPr lang="en-US" sz="2400" i="1" dirty="0">
                <a:solidFill>
                  <a:srgbClr val="FF0000"/>
                </a:solidFill>
                <a:latin typeface="Times New Roman" panose="02020603050405020304" pitchFamily="18" charset="0"/>
                <a:cs typeface="Times New Roman" panose="02020603050405020304" pitchFamily="18" charset="0"/>
              </a:rPr>
              <a:t>dependent variable</a:t>
            </a:r>
            <a:r>
              <a:rPr lang="en-US" sz="2400" dirty="0">
                <a:latin typeface="Times New Roman" panose="02020603050405020304" pitchFamily="18" charset="0"/>
                <a:cs typeface="Times New Roman" panose="02020603050405020304" pitchFamily="18" charset="0"/>
              </a:rPr>
              <a:t>, the </a:t>
            </a:r>
            <a:r>
              <a:rPr lang="en-US" sz="2400" i="1" dirty="0">
                <a:solidFill>
                  <a:srgbClr val="FF0000"/>
                </a:solidFill>
                <a:latin typeface="Times New Roman" panose="02020603050405020304" pitchFamily="18" charset="0"/>
                <a:cs typeface="Times New Roman" panose="02020603050405020304" pitchFamily="18" charset="0"/>
              </a:rPr>
              <a:t>response variable</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or the</a:t>
            </a:r>
            <a:r>
              <a:rPr lang="en-US" sz="2400" dirty="0">
                <a:solidFill>
                  <a:srgbClr val="FF0000"/>
                </a:solidFill>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predicted variable</a:t>
            </a:r>
            <a:r>
              <a:rPr lang="en-US" sz="2400" dirty="0">
                <a:solidFill>
                  <a:srgbClr val="FF0000"/>
                </a:solidFill>
                <a:latin typeface="Times New Roman" panose="02020603050405020304" pitchFamily="18" charset="0"/>
                <a:cs typeface="Times New Roman" panose="02020603050405020304" pitchFamily="18" charset="0"/>
              </a:rPr>
              <a:t>.</a:t>
            </a:r>
          </a:p>
          <a:p>
            <a:pPr marL="342900" lvl="0" indent="-381000">
              <a:lnSpc>
                <a:spcPct val="115000"/>
              </a:lnSpc>
              <a:spcBef>
                <a:spcPts val="0"/>
              </a:spcBef>
              <a:buSzPts val="2400"/>
              <a:buFont typeface="Calibri"/>
              <a:buChar char="•"/>
            </a:pPr>
            <a:r>
              <a:rPr lang="en-US" sz="2400" dirty="0">
                <a:latin typeface="Times New Roman" panose="02020603050405020304" pitchFamily="18" charset="0"/>
                <a:cs typeface="Times New Roman" panose="02020603050405020304" pitchFamily="18" charset="0"/>
              </a:rPr>
              <a:t> X: is referred to as the </a:t>
            </a:r>
            <a:r>
              <a:rPr lang="en-US" sz="2400" i="1" dirty="0">
                <a:solidFill>
                  <a:srgbClr val="FF0000"/>
                </a:solidFill>
                <a:latin typeface="Times New Roman" panose="02020603050405020304" pitchFamily="18" charset="0"/>
                <a:cs typeface="Times New Roman" panose="02020603050405020304" pitchFamily="18" charset="0"/>
              </a:rPr>
              <a:t>independent variable</a:t>
            </a:r>
            <a:r>
              <a:rPr lang="en-US" sz="2400" dirty="0">
                <a:latin typeface="Times New Roman" panose="02020603050405020304" pitchFamily="18" charset="0"/>
                <a:cs typeface="Times New Roman" panose="02020603050405020304" pitchFamily="18" charset="0"/>
              </a:rPr>
              <a:t>, the </a:t>
            </a:r>
            <a:r>
              <a:rPr lang="en-US" sz="2400" i="1" dirty="0">
                <a:solidFill>
                  <a:srgbClr val="FF0000"/>
                </a:solidFill>
                <a:latin typeface="Times New Roman" panose="02020603050405020304" pitchFamily="18" charset="0"/>
                <a:cs typeface="Times New Roman" panose="02020603050405020304" pitchFamily="18" charset="0"/>
              </a:rPr>
              <a:t>explanatory variable</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or the </a:t>
            </a:r>
            <a:r>
              <a:rPr lang="en-US" sz="2400" i="1" dirty="0">
                <a:solidFill>
                  <a:srgbClr val="FF0000"/>
                </a:solidFill>
                <a:latin typeface="Times New Roman" panose="02020603050405020304" pitchFamily="18" charset="0"/>
                <a:cs typeface="Times New Roman" panose="02020603050405020304" pitchFamily="18" charset="0"/>
              </a:rPr>
              <a:t>predictor variable</a:t>
            </a:r>
            <a:r>
              <a:rPr lang="en-US" sz="2400" dirty="0">
                <a:solidFill>
                  <a:srgbClr val="FF0000"/>
                </a:solidFill>
                <a:latin typeface="Times New Roman" panose="02020603050405020304" pitchFamily="18" charset="0"/>
                <a:cs typeface="Times New Roman" panose="02020603050405020304" pitchFamily="18" charset="0"/>
              </a:rPr>
              <a:t>.</a:t>
            </a:r>
          </a:p>
          <a:p>
            <a:endParaRPr lang="en-IN" sz="2000" dirty="0">
              <a:solidFill>
                <a:srgbClr val="000000"/>
              </a:solidFill>
            </a:endParaRPr>
          </a:p>
        </p:txBody>
      </p:sp>
    </p:spTree>
    <p:extLst>
      <p:ext uri="{BB962C8B-B14F-4D97-AF65-F5344CB8AC3E}">
        <p14:creationId xmlns:p14="http://schemas.microsoft.com/office/powerpoint/2010/main" val="26621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A50B5B-39D3-4DD9-B83F-7DCF77BE86FE}"/>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latin typeface="Times New Roman" panose="02020603050405020304" pitchFamily="18" charset="0"/>
                <a:cs typeface="Times New Roman" panose="02020603050405020304" pitchFamily="18" charset="0"/>
              </a:rPr>
              <a:t>Linear Regression</a:t>
            </a:r>
            <a:endParaRPr lang="en-IN">
              <a:solidFill>
                <a:schemeClr val="accent1"/>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C69DE84-9BE9-465A-AEE1-FB34A6110426}"/>
              </a:ext>
            </a:extLst>
          </p:cNvPr>
          <p:cNvSpPr>
            <a:spLocks noGrp="1"/>
          </p:cNvSpPr>
          <p:nvPr>
            <p:ph idx="1"/>
          </p:nvPr>
        </p:nvSpPr>
        <p:spPr>
          <a:xfrm>
            <a:off x="4976032" y="963877"/>
            <a:ext cx="6076282" cy="4562280"/>
          </a:xfrm>
        </p:spPr>
        <p:txBody>
          <a:bodyPr anchor="ctr">
            <a:normAutofit/>
          </a:bodyPr>
          <a:lstStyle/>
          <a:p>
            <a:r>
              <a:rPr lang="en-US" sz="2200" dirty="0">
                <a:latin typeface="Times New Roman" panose="02020603050405020304" pitchFamily="18" charset="0"/>
                <a:cs typeface="Times New Roman" panose="02020603050405020304" pitchFamily="18" charset="0"/>
              </a:rPr>
              <a:t>One of the easiest statistical models in machine learning. </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It is used to show the linear relationship between a dependent variable and one or more independent variables.</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Typical applications of regression can be seen in:</a:t>
            </a:r>
          </a:p>
          <a:p>
            <a:pPr marL="0" indent="0">
              <a:buNone/>
            </a:pPr>
            <a:r>
              <a:rPr lang="en-US" sz="2200" dirty="0" err="1">
                <a:latin typeface="Times New Roman" panose="02020603050405020304" pitchFamily="18" charset="0"/>
                <a:cs typeface="Times New Roman" panose="02020603050405020304" pitchFamily="18" charset="0"/>
              </a:rPr>
              <a:t>i.Evaluating</a:t>
            </a:r>
            <a:r>
              <a:rPr lang="en-US" sz="2200" dirty="0">
                <a:latin typeface="Times New Roman" panose="02020603050405020304" pitchFamily="18" charset="0"/>
                <a:cs typeface="Times New Roman" panose="02020603050405020304" pitchFamily="18" charset="0"/>
              </a:rPr>
              <a:t> Trends and Sale Estimates</a:t>
            </a:r>
          </a:p>
          <a:p>
            <a:pPr marL="0" indent="0">
              <a:buNone/>
            </a:pPr>
            <a:r>
              <a:rPr lang="en-US" sz="2200" dirty="0" err="1">
                <a:latin typeface="Times New Roman" panose="02020603050405020304" pitchFamily="18" charset="0"/>
                <a:cs typeface="Times New Roman" panose="02020603050405020304" pitchFamily="18" charset="0"/>
              </a:rPr>
              <a:t>ii.Impact</a:t>
            </a:r>
            <a:r>
              <a:rPr lang="en-US" sz="2200" dirty="0">
                <a:latin typeface="Times New Roman" panose="02020603050405020304" pitchFamily="18" charset="0"/>
                <a:cs typeface="Times New Roman" panose="02020603050405020304" pitchFamily="18" charset="0"/>
              </a:rPr>
              <a:t> of Price changes</a:t>
            </a:r>
          </a:p>
          <a:p>
            <a:pPr marL="0" indent="0">
              <a:buNone/>
            </a:pPr>
            <a:r>
              <a:rPr lang="en-US" sz="2200" dirty="0" err="1">
                <a:latin typeface="Times New Roman" panose="02020603050405020304" pitchFamily="18" charset="0"/>
                <a:cs typeface="Times New Roman" panose="02020603050405020304" pitchFamily="18" charset="0"/>
              </a:rPr>
              <a:t>iii.Weather</a:t>
            </a:r>
            <a:r>
              <a:rPr lang="en-US" sz="2200" dirty="0">
                <a:latin typeface="Times New Roman" panose="02020603050405020304" pitchFamily="18" charset="0"/>
                <a:cs typeface="Times New Roman" panose="02020603050405020304" pitchFamily="18" charset="0"/>
              </a:rPr>
              <a:t> forecast</a:t>
            </a:r>
          </a:p>
          <a:p>
            <a:endParaRPr lang="en-IN" sz="2200" dirty="0"/>
          </a:p>
        </p:txBody>
      </p:sp>
    </p:spTree>
    <p:extLst>
      <p:ext uri="{BB962C8B-B14F-4D97-AF65-F5344CB8AC3E}">
        <p14:creationId xmlns:p14="http://schemas.microsoft.com/office/powerpoint/2010/main" val="33845766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1051</Words>
  <Application>Microsoft Office PowerPoint</Application>
  <PresentationFormat>Widescreen</PresentationFormat>
  <Paragraphs>106</Paragraphs>
  <Slides>22</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22</vt:i4>
      </vt:variant>
    </vt:vector>
  </HeadingPairs>
  <TitlesOfParts>
    <vt:vector size="30" baseType="lpstr">
      <vt:lpstr>Arial</vt:lpstr>
      <vt:lpstr>Calibri</vt:lpstr>
      <vt:lpstr>Calibri Light</vt:lpstr>
      <vt:lpstr>Impact</vt:lpstr>
      <vt:lpstr>Times New Roman</vt:lpstr>
      <vt:lpstr>Office Theme</vt:lpstr>
      <vt:lpstr>1_Office Theme</vt:lpstr>
      <vt:lpstr>2_Office Theme</vt:lpstr>
      <vt:lpstr>Start..</vt:lpstr>
      <vt:lpstr>PowerPoint Presentation</vt:lpstr>
      <vt:lpstr>Key Points</vt:lpstr>
      <vt:lpstr>Key Points</vt:lpstr>
      <vt:lpstr>PowerPoint Presentation</vt:lpstr>
      <vt:lpstr>Selecting a Model</vt:lpstr>
      <vt:lpstr>Regression</vt:lpstr>
      <vt:lpstr>Regression</vt:lpstr>
      <vt:lpstr>Linear Regression</vt:lpstr>
      <vt:lpstr>Representation</vt:lpstr>
      <vt:lpstr>A typical Linear Regression model can be represented in the form :  y = b1x + b0 where b1 is slope and b0 is the intercept. </vt:lpstr>
      <vt:lpstr>PowerPoint Presentation</vt:lpstr>
      <vt:lpstr>PowerPoint Presentation</vt:lpstr>
      <vt:lpstr>Steps to do:</vt:lpstr>
      <vt:lpstr>Regression    Analysis</vt:lpstr>
      <vt:lpstr>Final Step:</vt:lpstr>
      <vt:lpstr>Importance :</vt:lpstr>
      <vt:lpstr>Polynomial Regression</vt:lpstr>
      <vt:lpstr>Polynomial Models in One Variable</vt:lpstr>
      <vt:lpstr>Representation </vt:lpstr>
      <vt:lpstr>Steps to 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dc:title>
  <dc:creator>Saketh Kallepu</dc:creator>
  <cp:lastModifiedBy>Saketh Kallepu</cp:lastModifiedBy>
  <cp:revision>8</cp:revision>
  <dcterms:created xsi:type="dcterms:W3CDTF">2020-12-30T19:23:31Z</dcterms:created>
  <dcterms:modified xsi:type="dcterms:W3CDTF">2020-12-30T20:42:38Z</dcterms:modified>
</cp:coreProperties>
</file>