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85" r:id="rId2"/>
    <p:sldId id="286" r:id="rId3"/>
    <p:sldId id="287" r:id="rId4"/>
    <p:sldId id="288" r:id="rId5"/>
    <p:sldId id="289" r:id="rId6"/>
    <p:sldId id="290" r:id="rId7"/>
    <p:sldId id="256" r:id="rId8"/>
    <p:sldId id="257" r:id="rId9"/>
    <p:sldId id="260" r:id="rId10"/>
    <p:sldId id="261" r:id="rId11"/>
    <p:sldId id="258" r:id="rId12"/>
    <p:sldId id="262" r:id="rId13"/>
    <p:sldId id="265" r:id="rId14"/>
    <p:sldId id="263" r:id="rId15"/>
    <p:sldId id="267" r:id="rId16"/>
    <p:sldId id="268" r:id="rId17"/>
    <p:sldId id="281" r:id="rId18"/>
    <p:sldId id="282" r:id="rId19"/>
    <p:sldId id="283" r:id="rId20"/>
    <p:sldId id="28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h5Lcp3GCCs+OzREL8CLd/WwyK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660"/>
  </p:normalViewPr>
  <p:slideViewPr>
    <p:cSldViewPr snapToGrid="0">
      <p:cViewPr varScale="1">
        <p:scale>
          <a:sx n="72" d="100"/>
          <a:sy n="72" d="100"/>
        </p:scale>
        <p:origin x="1272"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2: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d3929ff94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5d3929ff94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d3929ff9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5d3929ff9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8088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0478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5d399e2ed8_0_4: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g5d399e2ed8_0_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g5d399e2ed8_0_4: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d399e2ed8_0_30: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g5d399e2ed8_0_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 name="Google Shape;69;g5d399e2ed8_0_30: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d399e2ed8_0_2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g5d399e2ed8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g5d399e2ed8_0_2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d399e2ed8_0_2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5</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g5d399e2ed8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g5d399e2ed8_0_2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41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d399e2ed8_0_22:notes"/>
          <p:cNvSpPr txBox="1"/>
          <p:nvPr/>
        </p:nvSpPr>
        <p:spPr>
          <a:xfrm>
            <a:off x="4144962" y="9121775"/>
            <a:ext cx="3170100" cy="479400"/>
          </a:xfrm>
          <a:prstGeom prst="rect">
            <a:avLst/>
          </a:prstGeom>
          <a:noFill/>
          <a:ln>
            <a:noFill/>
          </a:ln>
        </p:spPr>
        <p:txBody>
          <a:bodyPr spcFirstLastPara="1" wrap="square" lIns="96650" tIns="48325" rIns="96650" bIns="48325"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fld id="{00000000-1234-1234-1234-123412341234}" type="slidenum">
              <a:rPr kumimoji="0" lang="en-US" sz="13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300"/>
                <a:buFont typeface="Times New Roman"/>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g5d399e2ed8_0_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g5d399e2ed8_0_22:notes"/>
          <p:cNvSpPr txBox="1">
            <a:spLocks noGrp="1"/>
          </p:cNvSpPr>
          <p:nvPr>
            <p:ph type="body" idx="1"/>
          </p:nvPr>
        </p:nvSpPr>
        <p:spPr>
          <a:xfrm>
            <a:off x="974725" y="4560887"/>
            <a:ext cx="5365800" cy="431970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59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2"/>
          <p:cNvSpPr txBox="1">
            <a:spLocks noGrp="1"/>
          </p:cNvSpPr>
          <p:nvPr>
            <p:ph type="title"/>
          </p:nvPr>
        </p:nvSpPr>
        <p:spPr>
          <a:xfrm>
            <a:off x="542925" y="963612"/>
            <a:ext cx="6972300" cy="769937"/>
          </a:xfrm>
          <a:prstGeom prst="rect">
            <a:avLst/>
          </a:prstGeom>
          <a:noFill/>
          <a:ln>
            <a:noFill/>
          </a:ln>
        </p:spPr>
        <p:txBody>
          <a:bodyPr spcFirstLastPara="1" wrap="square" lIns="91425" tIns="45700" rIns="91425" bIns="45700" anchor="b" anchorCtr="0">
            <a:spAutoFit/>
          </a:bodyPr>
          <a:lstStyle/>
          <a:p>
            <a:pPr marL="0" lvl="0" indent="0" algn="l" rtl="0">
              <a:lnSpc>
                <a:spcPct val="100000"/>
              </a:lnSpc>
              <a:spcBef>
                <a:spcPts val="0"/>
              </a:spcBef>
              <a:spcAft>
                <a:spcPts val="0"/>
              </a:spcAft>
              <a:buClr>
                <a:schemeClr val="dk2"/>
              </a:buClr>
              <a:buSzPts val="4400"/>
              <a:buFont typeface="Arial Narrow"/>
              <a:buNone/>
            </a:pPr>
            <a:r>
              <a:rPr lang="en-US" sz="3200" b="1" dirty="0">
                <a:solidFill>
                  <a:schemeClr val="dk1"/>
                </a:solidFill>
                <a:latin typeface="Calibri"/>
                <a:ea typeface="Calibri"/>
                <a:cs typeface="Calibri"/>
                <a:sym typeface="Calibri"/>
              </a:rPr>
              <a:t>Machine Learning</a:t>
            </a:r>
            <a:endParaRPr sz="3200" b="1" dirty="0">
              <a:latin typeface="Calibri"/>
              <a:ea typeface="Calibri"/>
              <a:cs typeface="Calibri"/>
              <a:sym typeface="Calibri"/>
            </a:endParaRPr>
          </a:p>
        </p:txBody>
      </p:sp>
      <p:sp>
        <p:nvSpPr>
          <p:cNvPr id="39" name="Google Shape;39;p2"/>
          <p:cNvSpPr txBox="1">
            <a:spLocks noGrp="1"/>
          </p:cNvSpPr>
          <p:nvPr>
            <p:ph type="body" idx="1"/>
          </p:nvPr>
        </p:nvSpPr>
        <p:spPr>
          <a:xfrm>
            <a:off x="328600" y="1941498"/>
            <a:ext cx="8208900" cy="4737000"/>
          </a:xfrm>
          <a:prstGeom prst="rect">
            <a:avLst/>
          </a:prstGeom>
          <a:noFill/>
          <a:ln>
            <a:noFill/>
          </a:ln>
        </p:spPr>
        <p:txBody>
          <a:bodyPr spcFirstLastPara="1" wrap="square" lIns="91425" tIns="45700" rIns="91425" bIns="45700" anchor="t" anchorCtr="0">
            <a:noAutofit/>
          </a:bodyPr>
          <a:lstStyle/>
          <a:p>
            <a:pPr marL="381000" marR="0" lvl="0" indent="-342900" algn="l" rtl="0">
              <a:lnSpc>
                <a:spcPct val="100000"/>
              </a:lnSpc>
              <a:spcBef>
                <a:spcPts val="0"/>
              </a:spcBef>
              <a:spcAft>
                <a:spcPts val="0"/>
              </a:spcAft>
              <a:buClr>
                <a:srgbClr val="000000"/>
              </a:buClr>
              <a:buSzPts val="3000"/>
              <a:buFont typeface="Arial" panose="020B0604020202020204" pitchFamily="34" charset="0"/>
              <a:buChar char="•"/>
            </a:pPr>
            <a:r>
              <a:rPr lang="en-US" sz="2200" dirty="0">
                <a:latin typeface="Times New Roman" panose="02020603050405020304" pitchFamily="18" charset="0"/>
                <a:ea typeface="Calibri"/>
                <a:cs typeface="Times New Roman" panose="02020603050405020304" pitchFamily="18" charset="0"/>
                <a:sym typeface="Calibri"/>
              </a:rPr>
              <a:t>Studies how to automatically learn to make accurate predictions based on past observations.</a:t>
            </a:r>
          </a:p>
          <a:p>
            <a:pPr marL="38100" marR="0" lvl="0" indent="0" algn="l" rtl="0">
              <a:lnSpc>
                <a:spcPct val="100000"/>
              </a:lnSpc>
              <a:spcBef>
                <a:spcPts val="0"/>
              </a:spcBef>
              <a:spcAft>
                <a:spcPts val="0"/>
              </a:spcAft>
              <a:buClr>
                <a:srgbClr val="000000"/>
              </a:buClr>
              <a:buSzPts val="3000"/>
              <a:buNone/>
            </a:pPr>
            <a:endParaRPr lang="en-US" sz="2200" dirty="0">
              <a:latin typeface="Times New Roman" panose="02020603050405020304" pitchFamily="18" charset="0"/>
              <a:ea typeface="Calibri"/>
              <a:cs typeface="Times New Roman" panose="02020603050405020304" pitchFamily="18" charset="0"/>
              <a:sym typeface="Calibri"/>
            </a:endParaRPr>
          </a:p>
          <a:p>
            <a:pPr marL="381000" marR="0" lvl="0" indent="-342900" algn="l" rtl="0">
              <a:lnSpc>
                <a:spcPct val="100000"/>
              </a:lnSpc>
              <a:spcBef>
                <a:spcPts val="0"/>
              </a:spcBef>
              <a:spcAft>
                <a:spcPts val="0"/>
              </a:spcAft>
              <a:buClr>
                <a:srgbClr val="000000"/>
              </a:buClr>
              <a:buSzPts val="3000"/>
              <a:buFont typeface="Arial" panose="020B0604020202020204" pitchFamily="34" charset="0"/>
              <a:buChar char="•"/>
            </a:pPr>
            <a:r>
              <a:rPr lang="en-US" sz="2200" dirty="0">
                <a:solidFill>
                  <a:srgbClr val="222222"/>
                </a:solidFill>
                <a:latin typeface="Times New Roman" panose="02020603050405020304" pitchFamily="18" charset="0"/>
                <a:ea typeface="Calibri"/>
                <a:cs typeface="Times New Roman" panose="02020603050405020304" pitchFamily="18" charset="0"/>
                <a:sym typeface="Calibri"/>
              </a:rPr>
              <a:t>In the terminology of machine learning, classification is considered an instance of supervised learning, i.e., learning where a training set of correctly identified observations is available.</a:t>
            </a:r>
          </a:p>
          <a:p>
            <a:pPr marL="38100" marR="0" lvl="0" indent="0" algn="l" rtl="0">
              <a:lnSpc>
                <a:spcPct val="100000"/>
              </a:lnSpc>
              <a:spcBef>
                <a:spcPts val="0"/>
              </a:spcBef>
              <a:spcAft>
                <a:spcPts val="0"/>
              </a:spcAft>
              <a:buClr>
                <a:srgbClr val="000000"/>
              </a:buClr>
              <a:buSzPts val="3000"/>
              <a:buNone/>
            </a:pPr>
            <a:endParaRPr lang="en-US" sz="2200" dirty="0">
              <a:solidFill>
                <a:srgbClr val="222222"/>
              </a:solidFill>
              <a:latin typeface="Times New Roman" panose="02020603050405020304" pitchFamily="18" charset="0"/>
              <a:ea typeface="Calibri"/>
              <a:cs typeface="Times New Roman" panose="02020603050405020304" pitchFamily="18" charset="0"/>
              <a:sym typeface="Calibri"/>
            </a:endParaRPr>
          </a:p>
          <a:p>
            <a:pPr marL="381000" marR="0" lvl="0" indent="-342900" algn="l" rtl="0">
              <a:lnSpc>
                <a:spcPct val="100000"/>
              </a:lnSpc>
              <a:spcBef>
                <a:spcPts val="0"/>
              </a:spcBef>
              <a:spcAft>
                <a:spcPts val="0"/>
              </a:spcAft>
              <a:buClr>
                <a:srgbClr val="000000"/>
              </a:buClr>
              <a:buSzPts val="3000"/>
              <a:buFont typeface="Arial" panose="020B0604020202020204" pitchFamily="34" charset="0"/>
              <a:buChar char="•"/>
            </a:pPr>
            <a:r>
              <a:rPr lang="en-US" sz="2200" dirty="0">
                <a:solidFill>
                  <a:srgbClr val="222222"/>
                </a:solidFill>
                <a:latin typeface="Times New Roman" panose="02020603050405020304" pitchFamily="18" charset="0"/>
                <a:ea typeface="Calibri"/>
                <a:cs typeface="Times New Roman" panose="02020603050405020304" pitchFamily="18" charset="0"/>
                <a:sym typeface="Calibri"/>
              </a:rPr>
              <a:t>Machine Learning Cycle includes the following steps :</a:t>
            </a:r>
          </a:p>
          <a:p>
            <a:pPr marL="38100" marR="0" lvl="0" indent="0" algn="l" rtl="0">
              <a:lnSpc>
                <a:spcPct val="100000"/>
              </a:lnSpc>
              <a:spcBef>
                <a:spcPts val="0"/>
              </a:spcBef>
              <a:spcAft>
                <a:spcPts val="0"/>
              </a:spcAft>
              <a:buClr>
                <a:srgbClr val="000000"/>
              </a:buClr>
              <a:buSzPts val="3000"/>
              <a:buNone/>
            </a:pPr>
            <a:r>
              <a:rPr lang="en-US" sz="2200" dirty="0">
                <a:solidFill>
                  <a:srgbClr val="222222"/>
                </a:solidFill>
                <a:latin typeface="Times New Roman" panose="02020603050405020304" pitchFamily="18" charset="0"/>
                <a:ea typeface="Calibri"/>
                <a:cs typeface="Times New Roman" panose="02020603050405020304" pitchFamily="18" charset="0"/>
                <a:sym typeface="Calibri"/>
              </a:rPr>
              <a:t>    -&gt;Planning  -&gt;Data Preparation  -&gt;Modelling  -&gt;Model Presentation</a:t>
            </a:r>
            <a:endParaRPr dirty="0">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None/>
            </a:pPr>
            <a:endParaRPr sz="3000" dirty="0">
              <a:latin typeface="Calibri"/>
              <a:ea typeface="Calibri"/>
              <a:cs typeface="Calibri"/>
              <a:sym typeface="Calibri"/>
            </a:endParaRPr>
          </a:p>
        </p:txBody>
      </p:sp>
      <p:pic>
        <p:nvPicPr>
          <p:cNvPr id="4" name="Google Shape;113;p2" descr="codegnan.png">
            <a:extLst>
              <a:ext uri="{FF2B5EF4-FFF2-40B4-BE49-F238E27FC236}">
                <a16:creationId xmlns:a16="http://schemas.microsoft.com/office/drawing/2014/main" id="{8CC343AB-D232-4498-8DC4-EA289EB0DCCC}"/>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endParaRPr/>
          </a:p>
        </p:txBody>
      </p:sp>
      <p:pic>
        <p:nvPicPr>
          <p:cNvPr id="125" name="Google Shape;125;p5"/>
          <p:cNvPicPr preferRelativeResize="0"/>
          <p:nvPr/>
        </p:nvPicPr>
        <p:blipFill>
          <a:blip r:embed="rId3">
            <a:alphaModFix/>
          </a:blip>
          <a:stretch>
            <a:fillRect/>
          </a:stretch>
        </p:blipFill>
        <p:spPr>
          <a:xfrm>
            <a:off x="1126434" y="543338"/>
            <a:ext cx="5738192" cy="5075583"/>
          </a:xfrm>
          <a:prstGeom prst="rect">
            <a:avLst/>
          </a:prstGeom>
          <a:noFill/>
          <a:ln>
            <a:noFill/>
          </a:ln>
        </p:spPr>
      </p:pic>
      <p:pic>
        <p:nvPicPr>
          <p:cNvPr id="4" name="Google Shape;113;p2" descr="codegnan.png">
            <a:extLst>
              <a:ext uri="{FF2B5EF4-FFF2-40B4-BE49-F238E27FC236}">
                <a16:creationId xmlns:a16="http://schemas.microsoft.com/office/drawing/2014/main" id="{205050B6-4038-43C4-B027-08DC6E14A157}"/>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 name="Google Shape;102;g5d3929ff94_0_1"/>
          <p:cNvSpPr txBox="1">
            <a:spLocks noGrp="1"/>
          </p:cNvSpPr>
          <p:nvPr>
            <p:ph type="title"/>
          </p:nvPr>
        </p:nvSpPr>
        <p:spPr>
          <a:xfrm>
            <a:off x="480059" y="2053641"/>
            <a:ext cx="2751871" cy="2760098"/>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Logistic Regression</a:t>
            </a:r>
          </a:p>
        </p:txBody>
      </p:sp>
      <p:sp>
        <p:nvSpPr>
          <p:cNvPr id="107" name="Google Shape;103;g5d3929ff94_0_1"/>
          <p:cNvSpPr txBox="1">
            <a:spLocks noGrp="1"/>
          </p:cNvSpPr>
          <p:nvPr>
            <p:ph type="body" idx="1"/>
          </p:nvPr>
        </p:nvSpPr>
        <p:spPr>
          <a:xfrm>
            <a:off x="4253948" y="1060174"/>
            <a:ext cx="3810140" cy="4870063"/>
          </a:xfrm>
          <a:prstGeom prst="rect">
            <a:avLst/>
          </a:prstGeom>
        </p:spPr>
        <p:txBody>
          <a:bodyPr spcFirstLastPara="1" lIns="91425" tIns="45700" rIns="91425" bIns="45700" anchor="ctr" anchorCtr="0">
            <a:normAutofit fontScale="92500" lnSpcReduction="10000"/>
          </a:bodyPr>
          <a:lstStyle/>
          <a:p>
            <a:pPr marL="0" lvl="0" indent="0" rtl="0">
              <a:spcBef>
                <a:spcPts val="0"/>
              </a:spcBef>
              <a:spcAft>
                <a:spcPts val="0"/>
              </a:spcAft>
              <a:buNone/>
            </a:pPr>
            <a:endParaRPr lang="en-US" sz="1900" dirty="0">
              <a:solidFill>
                <a:srgbClr val="000000"/>
              </a:solidFill>
              <a:latin typeface="Times New Roman" panose="02020603050405020304" pitchFamily="18" charset="0"/>
              <a:cs typeface="Times New Roman" panose="02020603050405020304" pitchFamily="18" charset="0"/>
            </a:endParaRPr>
          </a:p>
          <a:p>
            <a:pPr marL="342900" lvl="0" indent="-292100" rtl="0">
              <a:spcBef>
                <a:spcPts val="0"/>
              </a:spcBef>
              <a:spcAft>
                <a:spcPts val="0"/>
              </a:spcAft>
              <a:buClr>
                <a:schemeClr val="dk1"/>
              </a:buClr>
              <a:buSzPts val="2400"/>
              <a:buFont typeface="Calibri"/>
              <a:buChar char="•"/>
            </a:pPr>
            <a:r>
              <a:rPr lang="en-US" sz="1900" dirty="0">
                <a:solidFill>
                  <a:srgbClr val="000000"/>
                </a:solidFill>
                <a:latin typeface="Times New Roman" panose="02020603050405020304" pitchFamily="18" charset="0"/>
                <a:cs typeface="Times New Roman" panose="02020603050405020304" pitchFamily="18" charset="0"/>
              </a:rPr>
              <a:t>The dependent variable </a:t>
            </a:r>
            <a:r>
              <a:rPr lang="en-US" sz="1900" b="1" dirty="0">
                <a:solidFill>
                  <a:srgbClr val="000000"/>
                </a:solidFill>
                <a:latin typeface="Times New Roman" panose="02020603050405020304" pitchFamily="18" charset="0"/>
                <a:cs typeface="Times New Roman" panose="02020603050405020304" pitchFamily="18" charset="0"/>
              </a:rPr>
              <a:t>Y</a:t>
            </a:r>
            <a:r>
              <a:rPr lang="en-US" sz="1900" dirty="0">
                <a:solidFill>
                  <a:srgbClr val="000000"/>
                </a:solidFill>
                <a:latin typeface="Times New Roman" panose="02020603050405020304" pitchFamily="18" charset="0"/>
                <a:cs typeface="Times New Roman" panose="02020603050405020304" pitchFamily="18" charset="0"/>
              </a:rPr>
              <a:t> must be categorical (1/0) and take binary value.</a:t>
            </a:r>
          </a:p>
          <a:p>
            <a:pPr marL="342900" lvl="0" indent="0" rtl="0">
              <a:spcBef>
                <a:spcPts val="0"/>
              </a:spcBef>
              <a:spcAft>
                <a:spcPts val="0"/>
              </a:spcAft>
              <a:buNone/>
            </a:pPr>
            <a:r>
              <a:rPr lang="en-US" sz="1900" dirty="0">
                <a:solidFill>
                  <a:srgbClr val="000000"/>
                </a:solidFill>
                <a:latin typeface="Times New Roman" panose="02020603050405020304" pitchFamily="18" charset="0"/>
                <a:cs typeface="Times New Roman" panose="02020603050405020304" pitchFamily="18" charset="0"/>
              </a:rPr>
              <a:t>  </a:t>
            </a:r>
            <a:r>
              <a:rPr lang="en-US" sz="1900" dirty="0" err="1">
                <a:solidFill>
                  <a:srgbClr val="000000"/>
                </a:solidFill>
                <a:latin typeface="Times New Roman" panose="02020603050405020304" pitchFamily="18" charset="0"/>
                <a:cs typeface="Times New Roman" panose="02020603050405020304" pitchFamily="18" charset="0"/>
              </a:rPr>
              <a:t>e.g</a:t>
            </a:r>
            <a:r>
              <a:rPr lang="en-US" sz="1900" dirty="0">
                <a:solidFill>
                  <a:srgbClr val="000000"/>
                </a:solidFill>
                <a:latin typeface="Times New Roman" panose="02020603050405020304" pitchFamily="18" charset="0"/>
                <a:cs typeface="Times New Roman" panose="02020603050405020304" pitchFamily="18" charset="0"/>
              </a:rPr>
              <a:t>: if pass then Y = 1;else Y = 0 </a:t>
            </a:r>
          </a:p>
          <a:p>
            <a:pPr marL="342900" lvl="0" indent="0" rtl="0">
              <a:spcBef>
                <a:spcPts val="0"/>
              </a:spcBef>
              <a:spcAft>
                <a:spcPts val="0"/>
              </a:spcAft>
              <a:buNone/>
            </a:pPr>
            <a:endParaRPr lang="en-US" sz="1900" dirty="0">
              <a:solidFill>
                <a:srgbClr val="000000"/>
              </a:solidFill>
              <a:latin typeface="Times New Roman" panose="02020603050405020304" pitchFamily="18" charset="0"/>
              <a:cs typeface="Times New Roman" panose="02020603050405020304" pitchFamily="18" charset="0"/>
            </a:endParaRPr>
          </a:p>
          <a:p>
            <a:pPr marL="342900" lvl="0" indent="-292100" rtl="0">
              <a:spcBef>
                <a:spcPts val="0"/>
              </a:spcBef>
              <a:spcAft>
                <a:spcPts val="0"/>
              </a:spcAft>
              <a:buClr>
                <a:schemeClr val="dk1"/>
              </a:buClr>
              <a:buSzPts val="2400"/>
              <a:buFont typeface="Calibri"/>
              <a:buChar char="•"/>
            </a:pPr>
            <a:r>
              <a:rPr lang="en-US" sz="1900" dirty="0">
                <a:solidFill>
                  <a:srgbClr val="000000"/>
                </a:solidFill>
                <a:latin typeface="Times New Roman" panose="02020603050405020304" pitchFamily="18" charset="0"/>
                <a:cs typeface="Times New Roman" panose="02020603050405020304" pitchFamily="18" charset="0"/>
              </a:rPr>
              <a:t>We need a hypothesis function or we can call it a model.</a:t>
            </a:r>
          </a:p>
          <a:p>
            <a:pPr marL="342900" lvl="0" indent="-292100" rtl="0">
              <a:spcBef>
                <a:spcPts val="640"/>
              </a:spcBef>
              <a:spcAft>
                <a:spcPts val="0"/>
              </a:spcAft>
              <a:buClr>
                <a:schemeClr val="dk1"/>
              </a:buClr>
              <a:buSzPts val="2400"/>
              <a:buFont typeface="Calibri"/>
              <a:buChar char="•"/>
            </a:pPr>
            <a:r>
              <a:rPr lang="en-US" sz="1900" dirty="0">
                <a:solidFill>
                  <a:srgbClr val="000000"/>
                </a:solidFill>
                <a:latin typeface="Times New Roman" panose="02020603050405020304" pitchFamily="18" charset="0"/>
                <a:cs typeface="Times New Roman" panose="02020603050405020304" pitchFamily="18" charset="0"/>
              </a:rPr>
              <a:t>The output of this hypothesis should be between 0 and 1.</a:t>
            </a:r>
          </a:p>
          <a:p>
            <a:pPr lvl="0" indent="-381000">
              <a:spcBef>
                <a:spcPts val="640"/>
              </a:spcBef>
              <a:buSzPts val="2400"/>
              <a:buFont typeface="Calibri"/>
              <a:buChar char="•"/>
            </a:pPr>
            <a:r>
              <a:rPr lang="en-US" sz="1900" dirty="0">
                <a:solidFill>
                  <a:srgbClr val="000000"/>
                </a:solidFill>
              </a:rPr>
              <a:t>We use sigmoid function as the  hypothesis.</a:t>
            </a:r>
          </a:p>
          <a:p>
            <a:pPr lvl="0" indent="-381000">
              <a:spcBef>
                <a:spcPts val="640"/>
              </a:spcBef>
              <a:buSzPts val="2400"/>
              <a:buFont typeface="Calibri"/>
              <a:buChar char="•"/>
            </a:pPr>
            <a:r>
              <a:rPr lang="en-US" sz="1900" dirty="0">
                <a:solidFill>
                  <a:srgbClr val="000000"/>
                </a:solidFill>
              </a:rPr>
              <a:t>Thus the goal of the Logistic Regression is to predict the likelihood that Y is equal to 1 (probability that Y = 1 rather than 0),given certain values of X.</a:t>
            </a:r>
          </a:p>
          <a:p>
            <a:pPr marL="342900" lvl="0" indent="-292100" rtl="0">
              <a:spcBef>
                <a:spcPts val="640"/>
              </a:spcBef>
              <a:spcAft>
                <a:spcPts val="0"/>
              </a:spcAft>
              <a:buClr>
                <a:schemeClr val="dk1"/>
              </a:buClr>
              <a:buSzPts val="2400"/>
              <a:buFont typeface="Calibri"/>
              <a:buChar char="•"/>
            </a:pPr>
            <a:endParaRPr lang="en-US" sz="1900" dirty="0">
              <a:solidFill>
                <a:srgbClr val="000000"/>
              </a:solidFill>
              <a:latin typeface="Times New Roman" panose="02020603050405020304" pitchFamily="18" charset="0"/>
              <a:cs typeface="Times New Roman" panose="02020603050405020304" pitchFamily="18" charset="0"/>
            </a:endParaRPr>
          </a:p>
          <a:p>
            <a:pPr marL="0" lvl="0" indent="0" rtl="0">
              <a:spcBef>
                <a:spcPts val="640"/>
              </a:spcBef>
              <a:spcAft>
                <a:spcPts val="0"/>
              </a:spcAft>
              <a:buNone/>
            </a:pPr>
            <a:endParaRPr sz="1900" dirty="0">
              <a:solidFill>
                <a:srgbClr val="000000"/>
              </a:solidFill>
            </a:endParaRPr>
          </a:p>
          <a:p>
            <a:pPr marL="342900" lvl="0" indent="-342900" rtl="0">
              <a:spcBef>
                <a:spcPts val="640"/>
              </a:spcBef>
              <a:spcAft>
                <a:spcPts val="0"/>
              </a:spcAft>
              <a:buClr>
                <a:schemeClr val="dk1"/>
              </a:buClr>
              <a:buSzPts val="3200"/>
              <a:buNone/>
            </a:pPr>
            <a:endParaRPr sz="1900" dirty="0">
              <a:solidFill>
                <a:srgbClr val="000000"/>
              </a:solidFill>
            </a:endParaRPr>
          </a:p>
        </p:txBody>
      </p:sp>
      <p:pic>
        <p:nvPicPr>
          <p:cNvPr id="7" name="Google Shape;113;p2" descr="codegnan.png">
            <a:extLst>
              <a:ext uri="{FF2B5EF4-FFF2-40B4-BE49-F238E27FC236}">
                <a16:creationId xmlns:a16="http://schemas.microsoft.com/office/drawing/2014/main" id="{B705E0B4-F4F2-4596-9E51-2D1BBDB167E0}"/>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5d3929ff94_1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Why Sigmoid??</a:t>
            </a:r>
          </a:p>
        </p:txBody>
      </p:sp>
      <p:pic>
        <p:nvPicPr>
          <p:cNvPr id="131" name="Google Shape;131;g5d3929ff94_1_0" descr="sigmoid.png"/>
          <p:cNvPicPr preferRelativeResize="0">
            <a:picLocks noGrp="1"/>
          </p:cNvPicPr>
          <p:nvPr>
            <p:ph type="body" idx="1"/>
          </p:nvPr>
        </p:nvPicPr>
        <p:blipFill rotWithShape="1">
          <a:blip r:embed="rId3">
            <a:alphaModFix/>
          </a:blip>
          <a:srcRect/>
          <a:stretch/>
        </p:blipFill>
        <p:spPr>
          <a:xfrm>
            <a:off x="1759438" y="2163385"/>
            <a:ext cx="5353200" cy="3564900"/>
          </a:xfrm>
          <a:prstGeom prst="rect">
            <a:avLst/>
          </a:prstGeom>
          <a:noFill/>
          <a:ln>
            <a:noFill/>
          </a:ln>
        </p:spPr>
      </p:pic>
      <p:pic>
        <p:nvPicPr>
          <p:cNvPr id="4" name="Google Shape;113;p2" descr="codegnan.png">
            <a:extLst>
              <a:ext uri="{FF2B5EF4-FFF2-40B4-BE49-F238E27FC236}">
                <a16:creationId xmlns:a16="http://schemas.microsoft.com/office/drawing/2014/main" id="{018E6287-D07B-4CC4-B115-1AC9C87850D2}"/>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Binary Classification</a:t>
            </a:r>
            <a:endParaRPr dirty="0"/>
          </a:p>
        </p:txBody>
      </p:sp>
      <p:pic>
        <p:nvPicPr>
          <p:cNvPr id="152" name="Google Shape;152;p11" descr="binary classification.png"/>
          <p:cNvPicPr preferRelativeResize="0">
            <a:picLocks noGrp="1"/>
          </p:cNvPicPr>
          <p:nvPr>
            <p:ph type="body" idx="1"/>
          </p:nvPr>
        </p:nvPicPr>
        <p:blipFill rotWithShape="1">
          <a:blip r:embed="rId3">
            <a:alphaModFix/>
          </a:blip>
          <a:srcRect/>
          <a:stretch/>
        </p:blipFill>
        <p:spPr>
          <a:xfrm>
            <a:off x="1685179" y="2050506"/>
            <a:ext cx="5773641" cy="3552120"/>
          </a:xfrm>
          <a:prstGeom prst="rect">
            <a:avLst/>
          </a:prstGeom>
          <a:noFill/>
          <a:ln>
            <a:noFill/>
          </a:ln>
        </p:spPr>
      </p:pic>
      <p:pic>
        <p:nvPicPr>
          <p:cNvPr id="4" name="Google Shape;113;p2" descr="codegnan.png">
            <a:extLst>
              <a:ext uri="{FF2B5EF4-FFF2-40B4-BE49-F238E27FC236}">
                <a16:creationId xmlns:a16="http://schemas.microsoft.com/office/drawing/2014/main" id="{D9DF53D7-68F9-4536-B6C6-20252BD11BA9}"/>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Rectangle 88">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Google Shape;137;p6"/>
          <p:cNvSpPr txBox="1">
            <a:spLocks noGrp="1"/>
          </p:cNvSpPr>
          <p:nvPr>
            <p:ph type="title"/>
          </p:nvPr>
        </p:nvSpPr>
        <p:spPr>
          <a:xfrm>
            <a:off x="718879" y="800392"/>
            <a:ext cx="7698523" cy="1212102"/>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500">
                <a:solidFill>
                  <a:srgbClr val="FFFFFF"/>
                </a:solidFill>
              </a:rPr>
              <a:t>Decision Boundary </a:t>
            </a:r>
          </a:p>
        </p:txBody>
      </p:sp>
      <p:sp>
        <p:nvSpPr>
          <p:cNvPr id="138" name="Google Shape;138;p6"/>
          <p:cNvSpPr txBox="1">
            <a:spLocks noGrp="1"/>
          </p:cNvSpPr>
          <p:nvPr>
            <p:ph type="body" idx="1"/>
          </p:nvPr>
        </p:nvSpPr>
        <p:spPr>
          <a:xfrm>
            <a:off x="1025719" y="2490437"/>
            <a:ext cx="6740056" cy="3261006"/>
          </a:xfrm>
          <a:prstGeom prst="rect">
            <a:avLst/>
          </a:prstGeom>
        </p:spPr>
        <p:txBody>
          <a:bodyPr spcFirstLastPara="1" lIns="91425" tIns="45700" rIns="91425" bIns="45700" anchor="ctr" anchorCtr="0">
            <a:normAutofit lnSpcReduction="10000"/>
          </a:bodyPr>
          <a:lstStyle/>
          <a:p>
            <a:pPr marL="342900" lvl="0" indent="-330200" rtl="0">
              <a:spcBef>
                <a:spcPts val="0"/>
              </a:spcBef>
              <a:spcAft>
                <a:spcPts val="0"/>
              </a:spcAft>
              <a:buClr>
                <a:schemeClr val="dk1"/>
              </a:buClr>
              <a:buSzPts val="3000"/>
              <a:buChar char="•"/>
            </a:pPr>
            <a:r>
              <a:rPr lang="en-US" sz="1900" dirty="0">
                <a:latin typeface="Times New Roman" panose="02020603050405020304" pitchFamily="18" charset="0"/>
                <a:cs typeface="Times New Roman" panose="02020603050405020304" pitchFamily="18" charset="0"/>
              </a:rPr>
              <a:t>We deal with thresholds here.</a:t>
            </a:r>
          </a:p>
          <a:p>
            <a:pPr marL="342900" lvl="0" indent="-330200" rtl="0">
              <a:spcBef>
                <a:spcPts val="0"/>
              </a:spcBef>
              <a:spcAft>
                <a:spcPts val="0"/>
              </a:spcAft>
              <a:buSzPts val="3000"/>
              <a:buChar char="•"/>
            </a:pPr>
            <a:r>
              <a:rPr lang="en-US" sz="1900" dirty="0">
                <a:latin typeface="Times New Roman" panose="02020603050405020304" pitchFamily="18" charset="0"/>
                <a:cs typeface="Times New Roman" panose="02020603050405020304" pitchFamily="18" charset="0"/>
              </a:rPr>
              <a:t>Suppose if we have any value at 0.8 then we define threshold and if the value is greater than threshold that will be rounded off to 1,less than threshold rounded off to 0,in order to find the output</a:t>
            </a:r>
          </a:p>
          <a:p>
            <a:pPr marL="342900" lvl="0" indent="-330200" rtl="0">
              <a:spcBef>
                <a:spcPts val="640"/>
              </a:spcBef>
              <a:spcAft>
                <a:spcPts val="0"/>
              </a:spcAft>
              <a:buClr>
                <a:schemeClr val="dk1"/>
              </a:buClr>
              <a:buSzPts val="3000"/>
              <a:buChar char="•"/>
            </a:pPr>
            <a:r>
              <a:rPr lang="en-US" sz="1900" dirty="0">
                <a:latin typeface="Times New Roman" panose="02020603050405020304" pitchFamily="18" charset="0"/>
                <a:cs typeface="Times New Roman" panose="02020603050405020304" pitchFamily="18" charset="0"/>
              </a:rPr>
              <a:t>If hypothesis &gt;= 0.5 </a:t>
            </a:r>
            <a:r>
              <a:rPr lang="en-US" sz="1900" dirty="0" err="1">
                <a:latin typeface="Times New Roman" panose="02020603050405020304" pitchFamily="18" charset="0"/>
                <a:cs typeface="Times New Roman" panose="02020603050405020304" pitchFamily="18" charset="0"/>
              </a:rPr>
              <a:t>yhat</a:t>
            </a:r>
            <a:r>
              <a:rPr lang="en-US" sz="1900" dirty="0">
                <a:latin typeface="Times New Roman" panose="02020603050405020304" pitchFamily="18" charset="0"/>
                <a:cs typeface="Times New Roman" panose="02020603050405020304" pitchFamily="18" charset="0"/>
              </a:rPr>
              <a:t> = 1</a:t>
            </a:r>
          </a:p>
          <a:p>
            <a:pPr marL="342900" lvl="0" indent="-342900" rtl="0">
              <a:spcBef>
                <a:spcPts val="640"/>
              </a:spcBef>
              <a:spcAft>
                <a:spcPts val="0"/>
              </a:spcAft>
              <a:buClr>
                <a:schemeClr val="dk1"/>
              </a:buClr>
              <a:buSzPts val="3200"/>
              <a:buNone/>
            </a:pPr>
            <a:r>
              <a:rPr lang="en-US" sz="1900" dirty="0">
                <a:latin typeface="Times New Roman" panose="02020603050405020304" pitchFamily="18" charset="0"/>
                <a:cs typeface="Times New Roman" panose="02020603050405020304" pitchFamily="18" charset="0"/>
              </a:rPr>
              <a:t>	else </a:t>
            </a:r>
            <a:r>
              <a:rPr lang="en-US" sz="1900" dirty="0" err="1">
                <a:latin typeface="Times New Roman" panose="02020603050405020304" pitchFamily="18" charset="0"/>
                <a:cs typeface="Times New Roman" panose="02020603050405020304" pitchFamily="18" charset="0"/>
              </a:rPr>
              <a:t>yhat</a:t>
            </a:r>
            <a:r>
              <a:rPr lang="en-US" sz="1900" dirty="0">
                <a:latin typeface="Times New Roman" panose="02020603050405020304" pitchFamily="18" charset="0"/>
                <a:cs typeface="Times New Roman" panose="02020603050405020304" pitchFamily="18" charset="0"/>
              </a:rPr>
              <a:t> = 0</a:t>
            </a:r>
          </a:p>
          <a:p>
            <a:pPr marL="342900" lvl="0">
              <a:spcBef>
                <a:spcPts val="0"/>
              </a:spcBef>
              <a:buSzPts val="3200"/>
            </a:pPr>
            <a:r>
              <a:rPr lang="en-US" sz="1900" dirty="0">
                <a:latin typeface="Times New Roman" panose="02020603050405020304" pitchFamily="18" charset="0"/>
                <a:cs typeface="Times New Roman" panose="02020603050405020304" pitchFamily="18" charset="0"/>
              </a:rPr>
              <a:t>Here Theta’s play an important role in creating the decision boundary</a:t>
            </a:r>
          </a:p>
          <a:p>
            <a:pPr marL="342900" lvl="0">
              <a:spcBef>
                <a:spcPts val="640"/>
              </a:spcBef>
              <a:buSzPts val="3200"/>
            </a:pPr>
            <a:r>
              <a:rPr lang="en-US" sz="1900" dirty="0">
                <a:latin typeface="Times New Roman" panose="02020603050405020304" pitchFamily="18" charset="0"/>
                <a:cs typeface="Times New Roman" panose="02020603050405020304" pitchFamily="18" charset="0"/>
              </a:rPr>
              <a:t>Once we have the decision boundary set we will not need any data to predict the output</a:t>
            </a:r>
          </a:p>
          <a:p>
            <a:pPr marL="342900" lvl="0" indent="-342900" rtl="0">
              <a:spcBef>
                <a:spcPts val="640"/>
              </a:spcBef>
              <a:spcAft>
                <a:spcPts val="0"/>
              </a:spcAft>
              <a:buClr>
                <a:schemeClr val="dk1"/>
              </a:buClr>
              <a:buSzPts val="320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p:txBody>
      </p:sp>
      <p:pic>
        <p:nvPicPr>
          <p:cNvPr id="10" name="Google Shape;113;p2" descr="codegnan.png">
            <a:extLst>
              <a:ext uri="{FF2B5EF4-FFF2-40B4-BE49-F238E27FC236}">
                <a16:creationId xmlns:a16="http://schemas.microsoft.com/office/drawing/2014/main" id="{DE4015FB-0924-4954-AB76-7C832BCE267F}"/>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8" descr="linear reg cost.JPG"/>
          <p:cNvPicPr preferRelativeResize="0"/>
          <p:nvPr/>
        </p:nvPicPr>
        <p:blipFill rotWithShape="1">
          <a:blip r:embed="rId3">
            <a:alphaModFix/>
          </a:blip>
          <a:srcRect/>
          <a:stretch/>
        </p:blipFill>
        <p:spPr>
          <a:xfrm>
            <a:off x="1066800" y="2514600"/>
            <a:ext cx="6667500" cy="662940"/>
          </a:xfrm>
          <a:prstGeom prst="rect">
            <a:avLst/>
          </a:prstGeom>
          <a:noFill/>
          <a:ln>
            <a:noFill/>
          </a:ln>
        </p:spPr>
      </p:pic>
      <p:sp>
        <p:nvSpPr>
          <p:cNvPr id="167" name="Google Shape;16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Cost Function</a:t>
            </a:r>
          </a:p>
        </p:txBody>
      </p:sp>
      <p:sp>
        <p:nvSpPr>
          <p:cNvPr id="168" name="Google Shape;16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sz="2400">
                <a:latin typeface="Times New Roman" panose="02020603050405020304" pitchFamily="18" charset="0"/>
                <a:cs typeface="Times New Roman" panose="02020603050405020304" pitchFamily="18" charset="0"/>
              </a:rPr>
              <a:t>This is the cost function we used previously:</a:t>
            </a:r>
          </a:p>
          <a:p>
            <a:pPr marL="342900" lvl="0" indent="-342900" algn="l" rtl="0">
              <a:spcBef>
                <a:spcPts val="640"/>
              </a:spcBef>
              <a:spcAft>
                <a:spcPts val="0"/>
              </a:spcAft>
              <a:buClr>
                <a:schemeClr val="dk1"/>
              </a:buClr>
              <a:buSzPts val="3200"/>
              <a:buNone/>
            </a:pPr>
            <a:endParaRPr lang="en-US" sz="240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None/>
            </a:pPr>
            <a:endParaRPr lang="en-US" sz="240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endParaRPr lang="en-US" sz="2400">
              <a:latin typeface="Times New Roman" panose="02020603050405020304" pitchFamily="18" charset="0"/>
              <a:cs typeface="Times New Roman" panose="02020603050405020304" pitchFamily="18" charset="0"/>
            </a:endParaRPr>
          </a:p>
          <a:p>
            <a:pPr marL="342900" lvl="0" algn="l" rtl="0">
              <a:spcBef>
                <a:spcPts val="640"/>
              </a:spcBef>
              <a:spcAft>
                <a:spcPts val="0"/>
              </a:spcAft>
              <a:buClr>
                <a:schemeClr val="dk1"/>
              </a:buClr>
              <a:buSzPts val="32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Here we introduce a new kind of loss function called cross entropy loss.</a:t>
            </a:r>
          </a:p>
          <a:p>
            <a:pPr marL="342900" lvl="0" algn="l" rtl="0">
              <a:spcBef>
                <a:spcPts val="640"/>
              </a:spcBef>
              <a:spcAft>
                <a:spcPts val="0"/>
              </a:spcAft>
              <a:buClr>
                <a:schemeClr val="dk1"/>
              </a:buClr>
              <a:buSzPts val="3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5" name="Google Shape;113;p2" descr="codegnan.png">
            <a:extLst>
              <a:ext uri="{FF2B5EF4-FFF2-40B4-BE49-F238E27FC236}">
                <a16:creationId xmlns:a16="http://schemas.microsoft.com/office/drawing/2014/main" id="{84F11E0F-FD55-4AFE-8342-DBBB44EEB19E}"/>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Rectangle 12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Google Shape;174;p9"/>
          <p:cNvSpPr txBox="1">
            <a:spLocks noGrp="1"/>
          </p:cNvSpPr>
          <p:nvPr>
            <p:ph type="title"/>
          </p:nvPr>
        </p:nvSpPr>
        <p:spPr>
          <a:xfrm>
            <a:off x="718879" y="800392"/>
            <a:ext cx="7698523" cy="1212102"/>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500">
                <a:solidFill>
                  <a:srgbClr val="FFFFFF"/>
                </a:solidFill>
              </a:rPr>
              <a:t>Cross entropy loss</a:t>
            </a:r>
          </a:p>
        </p:txBody>
      </p:sp>
      <p:sp>
        <p:nvSpPr>
          <p:cNvPr id="175" name="Google Shape;175;p9"/>
          <p:cNvSpPr txBox="1">
            <a:spLocks noGrp="1"/>
          </p:cNvSpPr>
          <p:nvPr>
            <p:ph type="body" idx="1"/>
          </p:nvPr>
        </p:nvSpPr>
        <p:spPr>
          <a:xfrm>
            <a:off x="1025718" y="2490436"/>
            <a:ext cx="7281746" cy="3567173"/>
          </a:xfrm>
          <a:prstGeom prst="rect">
            <a:avLst/>
          </a:prstGeom>
        </p:spPr>
        <p:txBody>
          <a:bodyPr spcFirstLastPara="1" lIns="91425" tIns="45700" rIns="91425" bIns="45700" anchor="ctr" anchorCtr="0">
            <a:normAutofit/>
          </a:bodyPr>
          <a:lstStyle/>
          <a:p>
            <a:pPr marL="342900" lvl="0" indent="-342900" rtl="0">
              <a:spcBef>
                <a:spcPts val="0"/>
              </a:spcBef>
              <a:spcAft>
                <a:spcPts val="0"/>
              </a:spcAft>
              <a:buClr>
                <a:schemeClr val="dk1"/>
              </a:buClr>
              <a:buSzPts val="3200"/>
              <a:buChar char="•"/>
            </a:pPr>
            <a:r>
              <a:rPr lang="en-US" sz="2100">
                <a:latin typeface="Times New Roman" panose="02020603050405020304" pitchFamily="18" charset="0"/>
                <a:cs typeface="Times New Roman" panose="02020603050405020304" pitchFamily="18" charset="0"/>
              </a:rPr>
              <a:t>We will define loss function for logistic regression like this:</a:t>
            </a:r>
          </a:p>
          <a:p>
            <a:pPr marL="342900" lvl="0" indent="-342900" rtl="0">
              <a:spcBef>
                <a:spcPts val="640"/>
              </a:spcBef>
              <a:spcAft>
                <a:spcPts val="0"/>
              </a:spcAft>
              <a:buClr>
                <a:schemeClr val="dk1"/>
              </a:buClr>
              <a:buSzPts val="3200"/>
              <a:buNone/>
            </a:pPr>
            <a:r>
              <a:rPr lang="en-US" sz="2100">
                <a:latin typeface="Times New Roman" panose="02020603050405020304" pitchFamily="18" charset="0"/>
                <a:cs typeface="Times New Roman" panose="02020603050405020304" pitchFamily="18" charset="0"/>
              </a:rPr>
              <a:t>    cost(h(x),y) = -log(h(x)) 	if y = 1</a:t>
            </a:r>
          </a:p>
          <a:p>
            <a:pPr marL="342900" lvl="0" indent="-342900" rtl="0">
              <a:spcBef>
                <a:spcPts val="640"/>
              </a:spcBef>
              <a:spcAft>
                <a:spcPts val="0"/>
              </a:spcAft>
              <a:buClr>
                <a:schemeClr val="dk1"/>
              </a:buClr>
              <a:buSzPts val="3200"/>
              <a:buNone/>
            </a:pPr>
            <a:r>
              <a:rPr lang="en-US" sz="2100">
                <a:latin typeface="Times New Roman" panose="02020603050405020304" pitchFamily="18" charset="0"/>
                <a:cs typeface="Times New Roman" panose="02020603050405020304" pitchFamily="18" charset="0"/>
              </a:rPr>
              <a:t>		            = -log(1-h(x))  if y = 0</a:t>
            </a:r>
          </a:p>
          <a:p>
            <a:pPr marL="342900" lvl="0" indent="-342900" rtl="0">
              <a:spcBef>
                <a:spcPts val="640"/>
              </a:spcBef>
              <a:spcAft>
                <a:spcPts val="0"/>
              </a:spcAft>
              <a:buClr>
                <a:schemeClr val="dk1"/>
              </a:buClr>
              <a:buSzPts val="3200"/>
              <a:buNone/>
            </a:pPr>
            <a:endParaRPr lang="en-US" sz="2100">
              <a:latin typeface="Times New Roman" panose="02020603050405020304" pitchFamily="18" charset="0"/>
              <a:cs typeface="Times New Roman" panose="02020603050405020304" pitchFamily="18" charset="0"/>
            </a:endParaRPr>
          </a:p>
          <a:p>
            <a:pPr marL="342900" lvl="0" indent="-342900" rtl="0">
              <a:spcBef>
                <a:spcPts val="640"/>
              </a:spcBef>
              <a:spcAft>
                <a:spcPts val="0"/>
              </a:spcAft>
              <a:buClr>
                <a:schemeClr val="dk1"/>
              </a:buClr>
              <a:buSzPts val="3200"/>
              <a:buChar char="•"/>
            </a:pPr>
            <a:r>
              <a:rPr lang="en-US" sz="2100">
                <a:latin typeface="Times New Roman" panose="02020603050405020304" pitchFamily="18" charset="0"/>
                <a:cs typeface="Times New Roman" panose="02020603050405020304" pitchFamily="18" charset="0"/>
              </a:rPr>
              <a:t>So, we derive the loss function from the above formula with the help of principle of maximum likelyhood estimation</a:t>
            </a:r>
          </a:p>
        </p:txBody>
      </p:sp>
      <p:pic>
        <p:nvPicPr>
          <p:cNvPr id="10" name="Google Shape;113;p2" descr="codegnan.png">
            <a:extLst>
              <a:ext uri="{FF2B5EF4-FFF2-40B4-BE49-F238E27FC236}">
                <a16:creationId xmlns:a16="http://schemas.microsoft.com/office/drawing/2014/main" id="{19258FC4-66A0-4C4D-8D37-5862FEA550AB}"/>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628650" y="1"/>
            <a:ext cx="4865753" cy="728870"/>
          </a:xfrm>
          <a:prstGeom prst="rect">
            <a:avLst/>
          </a:prstGeom>
        </p:spPr>
        <p:txBody>
          <a:bodyPr spcFirstLastPara="1" lIns="91425" tIns="45700" rIns="91425" bIns="45700" anchorCtr="0">
            <a:normAutofit fontScale="90000"/>
          </a:bodyPr>
          <a:lstStyle/>
          <a:p>
            <a:pPr marL="0" lvl="0" indent="0" rtl="0">
              <a:spcBef>
                <a:spcPts val="0"/>
              </a:spcBef>
              <a:spcAft>
                <a:spcPts val="0"/>
              </a:spcAft>
              <a:buClr>
                <a:schemeClr val="dk1"/>
              </a:buClr>
              <a:buSzPts val="4400"/>
              <a:buFont typeface="Calibri"/>
              <a:buNone/>
            </a:pPr>
            <a:r>
              <a:rPr lang="en-US"/>
              <a:t>Evaluation Metrics</a:t>
            </a:r>
            <a:endParaRPr lang="en-IN" dirty="0"/>
          </a:p>
        </p:txBody>
      </p:sp>
      <p:sp>
        <p:nvSpPr>
          <p:cNvPr id="182" name="Google Shape;182;p10"/>
          <p:cNvSpPr txBox="1">
            <a:spLocks noGrp="1"/>
          </p:cNvSpPr>
          <p:nvPr>
            <p:ph type="body" idx="1"/>
          </p:nvPr>
        </p:nvSpPr>
        <p:spPr>
          <a:xfrm>
            <a:off x="761171" y="728871"/>
            <a:ext cx="4865753" cy="5274364"/>
          </a:xfrm>
          <a:prstGeom prst="rect">
            <a:avLst/>
          </a:prstGeom>
        </p:spPr>
        <p:txBody>
          <a:bodyPr spcFirstLastPara="1" lIns="91425" tIns="45700" rIns="91425" bIns="45700" anchorCtr="0">
            <a:noAutofit/>
          </a:bodyPr>
          <a:lstStyle/>
          <a:p>
            <a:pPr marL="342900" lvl="0" indent="-342900" rtl="0">
              <a:lnSpc>
                <a:spcPct val="90000"/>
              </a:lnSpc>
              <a:spcBef>
                <a:spcPts val="0"/>
              </a:spcBef>
              <a:spcAft>
                <a:spcPts val="600"/>
              </a:spcAft>
              <a:buClr>
                <a:schemeClr val="dk1"/>
              </a:buClr>
              <a:buSzPts val="3200"/>
              <a:buChar char="•"/>
            </a:pPr>
            <a:endParaRPr lang="en-US" sz="1900" dirty="0">
              <a:latin typeface="Times New Roman" panose="02020603050405020304" pitchFamily="18" charset="0"/>
              <a:cs typeface="Times New Roman" panose="02020603050405020304" pitchFamily="18" charset="0"/>
            </a:endParaRPr>
          </a:p>
          <a:p>
            <a:pPr marL="342900" lvl="0" indent="-342900" rtl="0">
              <a:lnSpc>
                <a:spcPct val="90000"/>
              </a:lnSpc>
              <a:spcBef>
                <a:spcPts val="0"/>
              </a:spcBef>
              <a:spcAft>
                <a:spcPts val="600"/>
              </a:spcAft>
              <a:buClr>
                <a:schemeClr val="dk1"/>
              </a:buClr>
              <a:buSzPts val="3200"/>
              <a:buChar char="•"/>
            </a:pPr>
            <a:r>
              <a:rPr lang="en-US" sz="1600" dirty="0">
                <a:latin typeface="Times New Roman" panose="02020603050405020304" pitchFamily="18" charset="0"/>
                <a:cs typeface="Times New Roman" panose="02020603050405020304" pitchFamily="18" charset="0"/>
              </a:rPr>
              <a:t>There will be four possibilities if we consider a match win/loss prediction:</a:t>
            </a:r>
          </a:p>
          <a:p>
            <a:pPr marL="342900" lvl="0" indent="-342900" rtl="0">
              <a:lnSpc>
                <a:spcPct val="90000"/>
              </a:lnSpc>
              <a:spcBef>
                <a:spcPts val="0"/>
              </a:spcBef>
              <a:spcAft>
                <a:spcPts val="600"/>
              </a:spcAft>
              <a:buClr>
                <a:schemeClr val="dk1"/>
              </a:buClr>
              <a:buSzPts val="3200"/>
              <a:buChar char="•"/>
            </a:pPr>
            <a:endParaRPr lang="en-US" sz="16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r>
              <a:rPr lang="en-US" sz="1600" dirty="0">
                <a:latin typeface="Times New Roman" panose="02020603050405020304" pitchFamily="18" charset="0"/>
                <a:cs typeface="Times New Roman" panose="02020603050405020304" pitchFamily="18" charset="0"/>
              </a:rPr>
              <a:t>     Model Predicted win and team win – True Positive (TP)</a:t>
            </a:r>
          </a:p>
          <a:p>
            <a:pPr marL="0" indent="0">
              <a:lnSpc>
                <a:spcPct val="90000"/>
              </a:lnSpc>
              <a:spcBef>
                <a:spcPts val="0"/>
              </a:spcBef>
              <a:spcAft>
                <a:spcPts val="600"/>
              </a:spcAft>
              <a:buSzPts val="3200"/>
              <a:buNone/>
            </a:pPr>
            <a:r>
              <a:rPr lang="en-US" sz="1600" dirty="0">
                <a:latin typeface="Times New Roman" panose="02020603050405020304" pitchFamily="18" charset="0"/>
                <a:cs typeface="Times New Roman" panose="02020603050405020304" pitchFamily="18" charset="0"/>
              </a:rPr>
              <a:t>     Model Predicted win and team lost – False Positive (FP)</a:t>
            </a:r>
          </a:p>
          <a:p>
            <a:pPr marL="0" indent="0">
              <a:lnSpc>
                <a:spcPct val="90000"/>
              </a:lnSpc>
              <a:spcBef>
                <a:spcPts val="0"/>
              </a:spcBef>
              <a:spcAft>
                <a:spcPts val="600"/>
              </a:spcAft>
              <a:buSzPts val="3200"/>
              <a:buNone/>
            </a:pPr>
            <a:r>
              <a:rPr lang="en-US" sz="1600" dirty="0">
                <a:latin typeface="Times New Roman" panose="02020603050405020304" pitchFamily="18" charset="0"/>
                <a:cs typeface="Times New Roman" panose="02020603050405020304" pitchFamily="18" charset="0"/>
              </a:rPr>
              <a:t>     Model Predicted loss and team win – False Negative (FN)</a:t>
            </a:r>
          </a:p>
          <a:p>
            <a:pPr marL="0" indent="0">
              <a:lnSpc>
                <a:spcPct val="90000"/>
              </a:lnSpc>
              <a:spcBef>
                <a:spcPts val="0"/>
              </a:spcBef>
              <a:spcAft>
                <a:spcPts val="600"/>
              </a:spcAft>
              <a:buSzPts val="3200"/>
              <a:buNone/>
            </a:pPr>
            <a:r>
              <a:rPr lang="en-US" sz="1600" dirty="0">
                <a:latin typeface="Times New Roman" panose="02020603050405020304" pitchFamily="18" charset="0"/>
                <a:cs typeface="Times New Roman" panose="02020603050405020304" pitchFamily="18" charset="0"/>
              </a:rPr>
              <a:t>     Model Predicted loss and team loss – True Negative (TN)</a:t>
            </a:r>
          </a:p>
          <a:p>
            <a:pPr marL="342900">
              <a:lnSpc>
                <a:spcPct val="90000"/>
              </a:lnSpc>
              <a:spcBef>
                <a:spcPts val="0"/>
              </a:spcBef>
              <a:spcAft>
                <a:spcPts val="600"/>
              </a:spcAft>
              <a:buSzPts val="3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a:lnSpc>
                <a:spcPct val="90000"/>
              </a:lnSpc>
              <a:spcBef>
                <a:spcPts val="0"/>
              </a:spcBef>
              <a:spcAft>
                <a:spcPts val="600"/>
              </a:spcAft>
              <a:buSzPts val="3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Confusion Matrix is the Classification Metric used to describe the performance of a                classification model on a set of test data for  which the true values are known.</a:t>
            </a:r>
          </a:p>
          <a:p>
            <a:pPr marL="0" indent="0">
              <a:lnSpc>
                <a:spcPct val="90000"/>
              </a:lnSpc>
              <a:spcBef>
                <a:spcPts val="0"/>
              </a:spcBef>
              <a:spcAft>
                <a:spcPts val="600"/>
              </a:spcAft>
              <a:buSzPts val="3200"/>
              <a:buNone/>
            </a:pPr>
            <a:endParaRPr lang="en-US" sz="16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r>
              <a:rPr lang="en-US" sz="1900" dirty="0">
                <a:latin typeface="Times New Roman" panose="02020603050405020304" pitchFamily="18" charset="0"/>
                <a:cs typeface="Times New Roman" panose="02020603050405020304" pitchFamily="18" charset="0"/>
              </a:rPr>
              <a:t> </a:t>
            </a: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indent="0">
              <a:lnSpc>
                <a:spcPct val="90000"/>
              </a:lnSpc>
              <a:spcBef>
                <a:spcPts val="0"/>
              </a:spcBef>
              <a:spcAft>
                <a:spcPts val="600"/>
              </a:spcAft>
              <a:buSzPts val="3200"/>
              <a:buNone/>
            </a:pPr>
            <a:endParaRPr lang="en-US" sz="19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endParaRPr lang="en-US" sz="1900" dirty="0">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600"/>
              </a:spcAft>
              <a:buClr>
                <a:schemeClr val="dk1"/>
              </a:buClr>
              <a:buSzPts val="3200"/>
              <a:buNone/>
            </a:pPr>
            <a:r>
              <a:rPr lang="en-US" sz="1900" dirty="0">
                <a:latin typeface="Times New Roman" panose="02020603050405020304" pitchFamily="18" charset="0"/>
                <a:cs typeface="Times New Roman" panose="02020603050405020304" pitchFamily="18" charset="0"/>
              </a:rPr>
              <a:t>     </a:t>
            </a:r>
          </a:p>
        </p:txBody>
      </p:sp>
      <p:pic>
        <p:nvPicPr>
          <p:cNvPr id="6" name="aeAnfxTJOrpKZfYgqmsgDsMDchpAhgcp2asSvzsAZKJSj7Wn3euUrY00bcRecENd_w_3vquiBnuPQmKqwO9yqyTLKApHdPhvPHj8Y5GU9-Zm30xlSAiFZrl_Z5g-GpdedLF8QIy5qvStWNY9Uw.png" descr="aeAnfxTJOrpKZfYgqmsgDsMDchpAhgcp2asSvzsAZKJSj7Wn3euUrY00bcRecENd_w_3vquiBnuPQmKqwO9yqyTLKApHdPhvPHj8Y5GU9-Zm30xlSAiFZrl_Z5g-GpdedLF8QIy5qvStWNY9Uw.png">
            <a:extLst>
              <a:ext uri="{FF2B5EF4-FFF2-40B4-BE49-F238E27FC236}">
                <a16:creationId xmlns:a16="http://schemas.microsoft.com/office/drawing/2014/main" id="{0A364B6B-EEE8-4026-9E6D-03BF7E1206A3}"/>
              </a:ext>
            </a:extLst>
          </p:cNvPr>
          <p:cNvPicPr>
            <a:picLocks noChangeAspect="1"/>
          </p:cNvPicPr>
          <p:nvPr/>
        </p:nvPicPr>
        <p:blipFill>
          <a:blip r:embed="rId3"/>
          <a:stretch>
            <a:fillRect/>
          </a:stretch>
        </p:blipFill>
        <p:spPr>
          <a:xfrm>
            <a:off x="5759445" y="1761892"/>
            <a:ext cx="3269733" cy="2452299"/>
          </a:xfrm>
          <a:prstGeom prst="rect">
            <a:avLst/>
          </a:prstGeom>
        </p:spPr>
      </p:pic>
      <p:pic>
        <p:nvPicPr>
          <p:cNvPr id="5" name="Google Shape;113;p2" descr="codegnan.png">
            <a:extLst>
              <a:ext uri="{FF2B5EF4-FFF2-40B4-BE49-F238E27FC236}">
                <a16:creationId xmlns:a16="http://schemas.microsoft.com/office/drawing/2014/main" id="{640A24D0-4CA7-4AF8-A4FB-47143329DE0C}"/>
              </a:ext>
            </a:extLst>
          </p:cNvPr>
          <p:cNvPicPr preferRelativeResize="0"/>
          <p:nvPr/>
        </p:nvPicPr>
        <p:blipFill rotWithShape="1">
          <a:blip r:embed="rId4">
            <a:alphaModFix/>
          </a:blip>
          <a:srcRect/>
          <a:stretch/>
        </p:blipFill>
        <p:spPr>
          <a:xfrm>
            <a:off x="7772400" y="-1"/>
            <a:ext cx="1371600" cy="1311965"/>
          </a:xfrm>
          <a:prstGeom prst="rect">
            <a:avLst/>
          </a:prstGeom>
          <a:noFill/>
          <a:ln>
            <a:noFill/>
          </a:ln>
        </p:spPr>
      </p:pic>
    </p:spTree>
    <p:extLst>
      <p:ext uri="{BB962C8B-B14F-4D97-AF65-F5344CB8AC3E}">
        <p14:creationId xmlns:p14="http://schemas.microsoft.com/office/powerpoint/2010/main" val="126913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Rectangle 19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Google Shape;181;p10"/>
          <p:cNvSpPr txBox="1">
            <a:spLocks noGrp="1"/>
          </p:cNvSpPr>
          <p:nvPr>
            <p:ph type="title"/>
          </p:nvPr>
        </p:nvSpPr>
        <p:spPr>
          <a:xfrm>
            <a:off x="718879" y="800392"/>
            <a:ext cx="7698523" cy="1212102"/>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500" dirty="0">
                <a:solidFill>
                  <a:srgbClr val="FFFFFF"/>
                </a:solidFill>
              </a:rPr>
              <a:t>Evaluation Metrics</a:t>
            </a:r>
          </a:p>
        </p:txBody>
      </p:sp>
      <p:sp>
        <p:nvSpPr>
          <p:cNvPr id="182" name="Google Shape;182;p10"/>
          <p:cNvSpPr txBox="1">
            <a:spLocks noGrp="1"/>
          </p:cNvSpPr>
          <p:nvPr>
            <p:ph type="body" idx="1"/>
          </p:nvPr>
        </p:nvSpPr>
        <p:spPr>
          <a:xfrm>
            <a:off x="1025718" y="2490436"/>
            <a:ext cx="7281746" cy="3567173"/>
          </a:xfrm>
          <a:prstGeom prst="rect">
            <a:avLst/>
          </a:prstGeom>
        </p:spPr>
        <p:txBody>
          <a:bodyPr spcFirstLastPara="1" lIns="91425" tIns="45700" rIns="91425" bIns="45700" anchor="ctr" anchorCtr="0">
            <a:normAutofit lnSpcReduction="10000"/>
          </a:bodyPr>
          <a:lstStyle/>
          <a:p>
            <a:pPr indent="-317500" defTabSz="457200">
              <a:lnSpc>
                <a:spcPct val="90000"/>
              </a:lnSpc>
              <a:buClr>
                <a:srgbClr val="000000"/>
              </a:buClr>
              <a:buSzPct val="145000"/>
              <a:buFont typeface="Times New Roman"/>
              <a:buChar char="•"/>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Model accuracy - Accuracy is the most intuitive performance measure and it is simply a ratio of correctly predicted observation to the total observations. </a:t>
            </a:r>
          </a:p>
          <a:p>
            <a:pPr marL="139700" indent="0" defTabSz="457200">
              <a:lnSpc>
                <a:spcPct val="90000"/>
              </a:lnSpc>
              <a:buClr>
                <a:srgbClr val="000000"/>
              </a:buClr>
              <a:buSzPct val="145000"/>
              <a:buNone/>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TP+TN / TP+FP+FN+TN</a:t>
            </a:r>
          </a:p>
          <a:p>
            <a:pPr marL="482600" defTabSz="457200">
              <a:lnSpc>
                <a:spcPct val="90000"/>
              </a:lnSpc>
              <a:buClr>
                <a:srgbClr val="000000"/>
              </a:buClr>
              <a:buSzPct val="145000"/>
              <a:buFont typeface="Arial" panose="020B0604020202020204" pitchFamily="34" charset="0"/>
              <a:buChar char="•"/>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Precision- Precision is the ratio of correctly predicted positive  observations to the  total predicted positive observations</a:t>
            </a:r>
          </a:p>
          <a:p>
            <a:pPr marL="139700" indent="0" defTabSz="457200">
              <a:lnSpc>
                <a:spcPct val="90000"/>
              </a:lnSpc>
              <a:buClr>
                <a:srgbClr val="000000"/>
              </a:buClr>
              <a:buSzPct val="145000"/>
              <a:buNone/>
              <a:defRPr sz="2800">
                <a:latin typeface="Helvetica"/>
                <a:ea typeface="Helvetica"/>
                <a:cs typeface="Helvetica"/>
                <a:sym typeface="Helvetica"/>
              </a:defRPr>
            </a:pPr>
            <a:r>
              <a:rPr lang="en-US" sz="1600" b="1" dirty="0">
                <a:latin typeface="Times New Roman" panose="02020603050405020304" pitchFamily="18" charset="0"/>
                <a:cs typeface="Times New Roman" panose="02020603050405020304" pitchFamily="18" charset="0"/>
              </a:rPr>
              <a:t>				  TP / TP + FP</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482600" defTabSz="457200">
              <a:lnSpc>
                <a:spcPct val="90000"/>
              </a:lnSpc>
              <a:buClr>
                <a:srgbClr val="000000"/>
              </a:buClr>
              <a:buSzPct val="145000"/>
              <a:buFont typeface="Arial" panose="020B0604020202020204" pitchFamily="34" charset="0"/>
              <a:buChar char="•"/>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 Recall(Sensitivity) It is the ratio of correctly predicted positive  observations to the all observations in actual class - yes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TP / TP + FN</a:t>
            </a:r>
          </a:p>
          <a:p>
            <a:pPr indent="-317500" defTabSz="457200">
              <a:lnSpc>
                <a:spcPct val="90000"/>
              </a:lnSpc>
              <a:buClr>
                <a:srgbClr val="000000"/>
              </a:buClr>
              <a:buSzPct val="145000"/>
              <a:buFont typeface="Times New Roman"/>
              <a:buChar char="•"/>
              <a:defRPr sz="2800">
                <a:latin typeface="Helvetica"/>
                <a:ea typeface="Helvetica"/>
                <a:cs typeface="Helvetica"/>
                <a:sym typeface="Helvetica"/>
              </a:defRPr>
            </a:pPr>
            <a:endParaRPr lang="en-US" sz="1600" b="1" dirty="0">
              <a:latin typeface="Times New Roman" panose="02020603050405020304" pitchFamily="18" charset="0"/>
              <a:cs typeface="Times New Roman" panose="02020603050405020304" pitchFamily="18" charset="0"/>
            </a:endParaRPr>
          </a:p>
          <a:p>
            <a:pPr indent="-317500" defTabSz="457200">
              <a:lnSpc>
                <a:spcPct val="90000"/>
              </a:lnSpc>
              <a:buClr>
                <a:srgbClr val="000000"/>
              </a:buClr>
              <a:buSzPct val="145000"/>
              <a:buFont typeface="Times New Roman"/>
              <a:buChar char="•"/>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F-Measure It is the weighted average of Precision and Recall. Therefore, this score takes both false positives and false negatives into account</a:t>
            </a:r>
          </a:p>
          <a:p>
            <a:pPr marL="139700" indent="0" defTabSz="457200">
              <a:lnSpc>
                <a:spcPct val="90000"/>
              </a:lnSpc>
              <a:buClr>
                <a:srgbClr val="000000"/>
              </a:buClr>
              <a:buSzPct val="145000"/>
              <a:buNone/>
              <a:defRPr sz="2800">
                <a:latin typeface="Helvetica"/>
                <a:ea typeface="Helvetica"/>
                <a:cs typeface="Helvetica"/>
                <a:sym typeface="Helvetica"/>
              </a:defRP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2 * Precision * Recall / Precision + Recall</a:t>
            </a:r>
          </a:p>
          <a:p>
            <a:pPr marL="139700" indent="0" defTabSz="457200">
              <a:lnSpc>
                <a:spcPct val="90000"/>
              </a:lnSpc>
              <a:buClr>
                <a:srgbClr val="000000"/>
              </a:buClr>
              <a:buSzPct val="145000"/>
              <a:buNone/>
              <a:defRPr sz="2800">
                <a:latin typeface="Helvetica"/>
                <a:ea typeface="Helvetica"/>
                <a:cs typeface="Helvetica"/>
                <a:sym typeface="Helvetica"/>
              </a:defRPr>
            </a:pPr>
            <a:endParaRPr lang="en-US" sz="1500" b="1" dirty="0">
              <a:latin typeface="Times New Roman" panose="02020603050405020304" pitchFamily="18" charset="0"/>
              <a:cs typeface="Times New Roman" panose="02020603050405020304" pitchFamily="18" charset="0"/>
            </a:endParaRPr>
          </a:p>
        </p:txBody>
      </p:sp>
      <p:pic>
        <p:nvPicPr>
          <p:cNvPr id="10" name="Google Shape;113;p2" descr="codegnan.png">
            <a:extLst>
              <a:ext uri="{FF2B5EF4-FFF2-40B4-BE49-F238E27FC236}">
                <a16:creationId xmlns:a16="http://schemas.microsoft.com/office/drawing/2014/main" id="{06BEE177-9375-4035-9BF5-F302A73B42F4}"/>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extLst>
      <p:ext uri="{BB962C8B-B14F-4D97-AF65-F5344CB8AC3E}">
        <p14:creationId xmlns:p14="http://schemas.microsoft.com/office/powerpoint/2010/main" val="21594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6D3C-29DD-49BF-8EEF-D5971A39A80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AUC – ROC Curve</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A5A66B9-A986-471B-ACB1-CDDE38A1A87E}"/>
              </a:ext>
            </a:extLst>
          </p:cNvPr>
          <p:cNvSpPr>
            <a:spLocks noGrp="1"/>
          </p:cNvSpPr>
          <p:nvPr>
            <p:ph type="body" idx="1"/>
          </p:nvPr>
        </p:nvSpPr>
        <p:spPr>
          <a:xfrm>
            <a:off x="457200" y="1600200"/>
            <a:ext cx="7918174" cy="3978965"/>
          </a:xfrm>
        </p:spPr>
        <p:txBody>
          <a:bodyPr>
            <a:normAutofit fontScale="70000" lnSpcReduction="20000"/>
          </a:bodyPr>
          <a:lstStyle/>
          <a:p>
            <a:pPr>
              <a:buFont typeface="Arial" panose="020B0604020202020204" pitchFamily="34" charset="0"/>
              <a:buChar char="•"/>
            </a:pPr>
            <a:r>
              <a:rPr lang="en-US" sz="2300" b="0" i="0" dirty="0">
                <a:solidFill>
                  <a:srgbClr val="292929"/>
                </a:solidFill>
                <a:effectLst/>
                <a:latin typeface="Times New Roman" panose="02020603050405020304" pitchFamily="18" charset="0"/>
                <a:cs typeface="Times New Roman" panose="02020603050405020304" pitchFamily="18" charset="0"/>
              </a:rPr>
              <a:t>AUC - ROC curve is a performance measurement for classification problem at various thresholds settings. ROC is a probability curve and AUC represents degree or measure of separability</a:t>
            </a:r>
          </a:p>
          <a:p>
            <a:pPr marL="114300" indent="0">
              <a:buNone/>
            </a:pPr>
            <a:endParaRPr lang="en-US" sz="2300" b="0" i="0" dirty="0">
              <a:solidFill>
                <a:srgbClr val="292929"/>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Higher the AUC, better the model is at predicting 0s as 0s and 1s as 1s.</a:t>
            </a:r>
          </a:p>
          <a:p>
            <a:pPr marL="114300" indent="0">
              <a:buNone/>
            </a:pPr>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ROC curve is plotted with TPR against the FPR where TPR is on Y-axis and FPR is on the X-axis.</a:t>
            </a:r>
          </a:p>
          <a:p>
            <a:pPr marL="114300" indent="0">
              <a:buNone/>
            </a:pPr>
            <a:endParaRPr lang="en-US"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Thus ROC summarizes the model’s performance by evaluating  the trade offs between True Positive Rate </a:t>
            </a:r>
            <a:r>
              <a:rPr lang="en-US" sz="2300" b="1" dirty="0">
                <a:latin typeface="Times New Roman" panose="02020603050405020304" pitchFamily="18" charset="0"/>
                <a:cs typeface="Times New Roman" panose="02020603050405020304" pitchFamily="18" charset="0"/>
              </a:rPr>
              <a:t>(Sensitivity) </a:t>
            </a:r>
            <a:r>
              <a:rPr lang="en-US" sz="2300" dirty="0">
                <a:latin typeface="Times New Roman" panose="02020603050405020304" pitchFamily="18" charset="0"/>
                <a:cs typeface="Times New Roman" panose="02020603050405020304" pitchFamily="18" charset="0"/>
              </a:rPr>
              <a:t>and False Positive Rate </a:t>
            </a:r>
            <a:r>
              <a:rPr lang="en-US" sz="2300" b="1" dirty="0">
                <a:latin typeface="Times New Roman" panose="02020603050405020304" pitchFamily="18" charset="0"/>
                <a:cs typeface="Times New Roman" panose="02020603050405020304" pitchFamily="18" charset="0"/>
              </a:rPr>
              <a:t>(1- Specificity).</a:t>
            </a:r>
          </a:p>
          <a:p>
            <a:pPr>
              <a:buFont typeface="Arial" panose="020B0604020202020204" pitchFamily="34" charset="0"/>
              <a:buChar char="•"/>
            </a:pPr>
            <a:endParaRPr lang="en-US" sz="2300" b="1" dirty="0">
              <a:latin typeface="Times New Roman" panose="02020603050405020304" pitchFamily="18" charset="0"/>
              <a:cs typeface="Times New Roman" panose="02020603050405020304" pitchFamily="18" charset="0"/>
            </a:endParaRPr>
          </a:p>
          <a:p>
            <a:pPr marL="114300" indent="0">
              <a:buNone/>
            </a:pPr>
            <a:r>
              <a:rPr lang="en-US" sz="2300" b="1" dirty="0">
                <a:latin typeface="Times New Roman" panose="02020603050405020304" pitchFamily="18" charset="0"/>
                <a:cs typeface="Times New Roman" panose="02020603050405020304" pitchFamily="18" charset="0"/>
              </a:rPr>
              <a:t>			TPR = TP / TP + FN</a:t>
            </a:r>
          </a:p>
          <a:p>
            <a:pPr>
              <a:buFont typeface="Arial" panose="020B0604020202020204" pitchFamily="34" charset="0"/>
              <a:buChar char="•"/>
            </a:pPr>
            <a:endParaRPr lang="en-US" sz="2300" b="1" dirty="0">
              <a:latin typeface="Times New Roman" panose="02020603050405020304" pitchFamily="18" charset="0"/>
              <a:cs typeface="Times New Roman" panose="02020603050405020304" pitchFamily="18" charset="0"/>
            </a:endParaRPr>
          </a:p>
          <a:p>
            <a:pPr marL="114300" indent="0">
              <a:buNone/>
            </a:pPr>
            <a:r>
              <a:rPr lang="en-US" sz="2300" b="1" dirty="0">
                <a:latin typeface="Times New Roman" panose="02020603050405020304" pitchFamily="18" charset="0"/>
                <a:cs typeface="Times New Roman" panose="02020603050405020304" pitchFamily="18" charset="0"/>
              </a:rPr>
              <a:t>		 	 FPR = FP / FP + TN</a:t>
            </a:r>
          </a:p>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p:txBody>
      </p:sp>
      <p:pic>
        <p:nvPicPr>
          <p:cNvPr id="4" name="Google Shape;113;p2" descr="codegnan.png">
            <a:extLst>
              <a:ext uri="{FF2B5EF4-FFF2-40B4-BE49-F238E27FC236}">
                <a16:creationId xmlns:a16="http://schemas.microsoft.com/office/drawing/2014/main" id="{7C5CCA95-49F3-46DB-8225-087FC675DCCB}"/>
              </a:ext>
            </a:extLst>
          </p:cNvPr>
          <p:cNvPicPr preferRelativeResize="0"/>
          <p:nvPr/>
        </p:nvPicPr>
        <p:blipFill rotWithShape="1">
          <a:blip r:embed="rId2">
            <a:alphaModFix/>
          </a:blip>
          <a:srcRect/>
          <a:stretch/>
        </p:blipFill>
        <p:spPr>
          <a:xfrm>
            <a:off x="7772400" y="-1"/>
            <a:ext cx="1371600" cy="1311965"/>
          </a:xfrm>
          <a:prstGeom prst="rect">
            <a:avLst/>
          </a:prstGeom>
          <a:noFill/>
          <a:ln>
            <a:noFill/>
          </a:ln>
        </p:spPr>
      </p:pic>
    </p:spTree>
    <p:extLst>
      <p:ext uri="{BB962C8B-B14F-4D97-AF65-F5344CB8AC3E}">
        <p14:creationId xmlns:p14="http://schemas.microsoft.com/office/powerpoint/2010/main" val="390823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g5d399e2ed8_0_4"/>
          <p:cNvSpPr txBox="1">
            <a:spLocks noGrp="1"/>
          </p:cNvSpPr>
          <p:nvPr>
            <p:ph type="title"/>
          </p:nvPr>
        </p:nvSpPr>
        <p:spPr>
          <a:xfrm>
            <a:off x="542925" y="731520"/>
            <a:ext cx="6972300" cy="67524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3200" b="1" dirty="0">
                <a:solidFill>
                  <a:schemeClr val="dk1"/>
                </a:solidFill>
                <a:latin typeface="Calibri"/>
                <a:ea typeface="Calibri"/>
                <a:cs typeface="Calibri"/>
                <a:sym typeface="Calibri"/>
              </a:rPr>
              <a:t>Classification</a:t>
            </a:r>
            <a:endParaRPr sz="3200" b="1" dirty="0">
              <a:latin typeface="Calibri"/>
              <a:ea typeface="Calibri"/>
              <a:cs typeface="Calibri"/>
              <a:sym typeface="Calibri"/>
            </a:endParaRPr>
          </a:p>
        </p:txBody>
      </p:sp>
      <p:sp>
        <p:nvSpPr>
          <p:cNvPr id="47" name="Google Shape;47;g5d399e2ed8_0_4"/>
          <p:cNvSpPr txBox="1">
            <a:spLocks noGrp="1"/>
          </p:cNvSpPr>
          <p:nvPr>
            <p:ph type="body" idx="1"/>
          </p:nvPr>
        </p:nvSpPr>
        <p:spPr>
          <a:xfrm>
            <a:off x="328600" y="1527175"/>
            <a:ext cx="8208900" cy="5151323"/>
          </a:xfrm>
          <a:prstGeom prst="rect">
            <a:avLst/>
          </a:prstGeom>
          <a:noFill/>
          <a:ln>
            <a:noFill/>
          </a:ln>
        </p:spPr>
        <p:txBody>
          <a:bodyPr spcFirstLastPara="1" wrap="square" lIns="91425" tIns="45700" rIns="91425" bIns="45700" anchor="t" anchorCtr="0">
            <a:noAutofit/>
          </a:bodyPr>
          <a:lstStyle/>
          <a:p>
            <a:pPr marL="381000" lvl="0" indent="-342900" algn="l" rtl="0">
              <a:spcBef>
                <a:spcPts val="0"/>
              </a:spcBef>
              <a:spcAft>
                <a:spcPts val="0"/>
              </a:spcAft>
              <a:buClr>
                <a:srgbClr val="000000"/>
              </a:buClr>
              <a:buSzPts val="3000"/>
              <a:buFont typeface="Arial" panose="020B0604020202020204" pitchFamily="34" charset="0"/>
              <a:buChar char="•"/>
            </a:pPr>
            <a:r>
              <a:rPr lang="en-US" sz="2200" b="1" dirty="0">
                <a:solidFill>
                  <a:srgbClr val="222222"/>
                </a:solidFill>
                <a:latin typeface="Times New Roman" panose="02020603050405020304" pitchFamily="18" charset="0"/>
                <a:ea typeface="Calibri"/>
                <a:cs typeface="Times New Roman" panose="02020603050405020304" pitchFamily="18" charset="0"/>
                <a:sym typeface="Calibri"/>
              </a:rPr>
              <a:t>Classification</a:t>
            </a:r>
            <a:r>
              <a:rPr lang="en-US" sz="2200" dirty="0">
                <a:solidFill>
                  <a:srgbClr val="222222"/>
                </a:solidFill>
                <a:latin typeface="Times New Roman" panose="02020603050405020304" pitchFamily="18" charset="0"/>
                <a:ea typeface="Calibri"/>
                <a:cs typeface="Times New Roman" panose="02020603050405020304" pitchFamily="18" charset="0"/>
                <a:sym typeface="Calibri"/>
              </a:rPr>
              <a:t> is the problem of identifying to which  set of categories (sub-populations) a new observation belongs.</a:t>
            </a:r>
            <a:endParaRPr lang="en-US" sz="2200" dirty="0">
              <a:latin typeface="Times New Roman" panose="02020603050405020304" pitchFamily="18" charset="0"/>
              <a:ea typeface="Calibri"/>
              <a:cs typeface="Times New Roman" panose="02020603050405020304" pitchFamily="18" charset="0"/>
              <a:sym typeface="Calibri"/>
            </a:endParaRPr>
          </a:p>
          <a:p>
            <a:pPr marL="381000" lvl="0" indent="-342900" algn="l" rtl="0">
              <a:spcBef>
                <a:spcPts val="0"/>
              </a:spcBef>
              <a:spcAft>
                <a:spcPts val="0"/>
              </a:spcAft>
              <a:buClr>
                <a:srgbClr val="000000"/>
              </a:buClr>
              <a:buSzPts val="3000"/>
              <a:buFont typeface="Arial" panose="020B0604020202020204" pitchFamily="34" charset="0"/>
              <a:buChar char="•"/>
            </a:pPr>
            <a:endParaRPr lang="en-US" sz="2200" dirty="0">
              <a:solidFill>
                <a:srgbClr val="222222"/>
              </a:solidFill>
              <a:latin typeface="Times New Roman" panose="02020603050405020304" pitchFamily="18" charset="0"/>
              <a:ea typeface="Calibri"/>
              <a:cs typeface="Times New Roman" panose="02020603050405020304" pitchFamily="18" charset="0"/>
              <a:sym typeface="Calibri"/>
            </a:endParaRPr>
          </a:p>
          <a:p>
            <a:pPr marL="381000" lvl="0" indent="-342900" algn="l" rtl="0">
              <a:spcBef>
                <a:spcPts val="0"/>
              </a:spcBef>
              <a:spcAft>
                <a:spcPts val="0"/>
              </a:spcAft>
              <a:buClr>
                <a:srgbClr val="000000"/>
              </a:buClr>
              <a:buSzPts val="3000"/>
              <a:buFont typeface="Arial" panose="020B0604020202020204" pitchFamily="34" charset="0"/>
              <a:buChar char="•"/>
            </a:pPr>
            <a:r>
              <a:rPr lang="en-US" sz="2200" dirty="0">
                <a:solidFill>
                  <a:srgbClr val="222222"/>
                </a:solidFill>
                <a:latin typeface="Times New Roman" panose="02020603050405020304" pitchFamily="18" charset="0"/>
                <a:ea typeface="Calibri"/>
                <a:cs typeface="Times New Roman" panose="02020603050405020304" pitchFamily="18" charset="0"/>
                <a:sym typeface="Calibri"/>
              </a:rPr>
              <a:t>On the basis of a training set of data containing observations (or instances) whose category membership is known.</a:t>
            </a:r>
          </a:p>
          <a:p>
            <a:pPr marL="381000" lvl="0" indent="-342900" algn="l" rtl="0">
              <a:spcBef>
                <a:spcPts val="0"/>
              </a:spcBef>
              <a:spcAft>
                <a:spcPts val="0"/>
              </a:spcAft>
              <a:buClr>
                <a:srgbClr val="000000"/>
              </a:buClr>
              <a:buSzPts val="3000"/>
              <a:buFont typeface="Arial" panose="020B0604020202020204" pitchFamily="34" charset="0"/>
              <a:buChar char="•"/>
            </a:pPr>
            <a:endParaRPr lang="en-US"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endParaRPr>
          </a:p>
          <a:p>
            <a:pPr marL="381000" lvl="0" indent="-342900" algn="l" rtl="0">
              <a:spcBef>
                <a:spcPts val="0"/>
              </a:spcBef>
              <a:spcAft>
                <a:spcPts val="0"/>
              </a:spcAft>
              <a:buClr>
                <a:srgbClr val="000000"/>
              </a:buClr>
              <a:buSzPts val="3000"/>
              <a:buFont typeface="Arial" panose="020B0604020202020204" pitchFamily="34" charset="0"/>
              <a:buChar char="•"/>
            </a:pPr>
            <a:r>
              <a:rPr lang="en-US"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A classification model attempts to draw some conclusion from observed values. Given one or more inputs a classification model will try to predict the value of one or more outcomes.</a:t>
            </a:r>
            <a:endParaRPr lang="en-IN" sz="2800" dirty="0">
              <a:solidFill>
                <a:srgbClr val="222222"/>
              </a:solidFill>
              <a:highlight>
                <a:srgbClr val="FFFFFF"/>
              </a:highlight>
              <a:latin typeface="Calibri"/>
              <a:ea typeface="Calibri"/>
              <a:cs typeface="Calibri"/>
              <a:sym typeface="Calibri"/>
            </a:endParaRPr>
          </a:p>
          <a:p>
            <a:pPr marL="381000" lvl="0" indent="-342900" algn="l" rtl="0">
              <a:spcBef>
                <a:spcPts val="0"/>
              </a:spcBef>
              <a:spcAft>
                <a:spcPts val="0"/>
              </a:spcAft>
              <a:buClr>
                <a:srgbClr val="000000"/>
              </a:buClr>
              <a:buSzPts val="3000"/>
              <a:buFont typeface="Arial" panose="020B0604020202020204" pitchFamily="34" charset="0"/>
              <a:buChar char="•"/>
            </a:pPr>
            <a:endParaRPr lang="en-IN" sz="2800" dirty="0">
              <a:solidFill>
                <a:srgbClr val="222222"/>
              </a:solidFill>
              <a:highlight>
                <a:srgbClr val="FFFFFF"/>
              </a:highlight>
              <a:latin typeface="Calibri"/>
              <a:ea typeface="Calibri"/>
              <a:cs typeface="Calibri"/>
              <a:sym typeface="Calibri"/>
            </a:endParaRPr>
          </a:p>
          <a:p>
            <a:pPr marL="381000" lvl="0" indent="-342900" algn="l" rtl="0">
              <a:spcBef>
                <a:spcPts val="0"/>
              </a:spcBef>
              <a:spcAft>
                <a:spcPts val="0"/>
              </a:spcAft>
              <a:buClr>
                <a:srgbClr val="000000"/>
              </a:buClr>
              <a:buSzPts val="3000"/>
              <a:buFont typeface="Arial" panose="020B0604020202020204" pitchFamily="34" charset="0"/>
              <a:buChar char="•"/>
            </a:pP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When we are trying to predict a categorical or nominal </a:t>
            </a:r>
            <a:r>
              <a:rPr lang="en-IN" sz="2200" dirty="0" err="1">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variable,the</a:t>
            </a: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 problem is </a:t>
            </a:r>
            <a:r>
              <a:rPr lang="en-IN" sz="2200" dirty="0" err="1">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classification,where</a:t>
            </a: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 the output variable is a category such as ‘red’  or ‘</a:t>
            </a:r>
            <a:r>
              <a:rPr lang="en-IN" sz="2200" dirty="0" err="1">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blue’,whereas</a:t>
            </a: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 when we are trying to predict a numerical variable such as ‘</a:t>
            </a:r>
            <a:r>
              <a:rPr lang="en-IN" sz="2200" dirty="0" err="1">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price’,’weight</a:t>
            </a: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 </a:t>
            </a:r>
            <a:r>
              <a:rPr lang="en-IN" sz="2200" dirty="0" err="1">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etc..,the</a:t>
            </a:r>
            <a:r>
              <a:rPr lang="en-IN" sz="2200" dirty="0">
                <a:solidFill>
                  <a:srgbClr val="222222"/>
                </a:solidFill>
                <a:highlight>
                  <a:srgbClr val="FFFFFF"/>
                </a:highlight>
                <a:latin typeface="Times New Roman" panose="02020603050405020304" pitchFamily="18" charset="0"/>
                <a:ea typeface="Calibri"/>
                <a:cs typeface="Times New Roman" panose="02020603050405020304" pitchFamily="18" charset="0"/>
                <a:sym typeface="Calibri"/>
              </a:rPr>
              <a:t> problem falls under regression.</a:t>
            </a:r>
          </a:p>
        </p:txBody>
      </p:sp>
      <p:pic>
        <p:nvPicPr>
          <p:cNvPr id="4" name="Google Shape;113;p2" descr="codegnan.png">
            <a:extLst>
              <a:ext uri="{FF2B5EF4-FFF2-40B4-BE49-F238E27FC236}">
                <a16:creationId xmlns:a16="http://schemas.microsoft.com/office/drawing/2014/main" id="{D46F3664-CAFA-43E2-BD40-934A2AB67E86}"/>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3E87-175C-4F10-A0C5-0A462F98B93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CF44BD6-02C4-4F12-8FC3-95443EBB04A8}"/>
              </a:ext>
            </a:extLst>
          </p:cNvPr>
          <p:cNvSpPr>
            <a:spLocks noGrp="1"/>
          </p:cNvSpPr>
          <p:nvPr>
            <p:ph type="body" idx="1"/>
          </p:nvPr>
        </p:nvSpPr>
        <p:spPr/>
        <p:txBody>
          <a:bodyPr/>
          <a:lstStyle/>
          <a:p>
            <a:endParaRPr lang="en-US" dirty="0"/>
          </a:p>
          <a:p>
            <a:endParaRPr lang="en-IN" dirty="0"/>
          </a:p>
          <a:p>
            <a:endParaRPr lang="en-IN" dirty="0"/>
          </a:p>
          <a:p>
            <a:endParaRPr lang="en-IN" dirty="0"/>
          </a:p>
          <a:p>
            <a:r>
              <a:rPr lang="en-US" sz="2000" dirty="0">
                <a:latin typeface="Times New Roman" panose="02020603050405020304" pitchFamily="18" charset="0"/>
                <a:cs typeface="Times New Roman" panose="02020603050405020304" pitchFamily="18" charset="0"/>
              </a:rPr>
              <a:t>An excellent model has AUC near to the 1 which means it has good measure of separability. A poor model has AUC near to the 0 which means it has worst measure of separability.</a:t>
            </a:r>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36520794-98B4-48FC-967E-A6B090BA1D79}"/>
              </a:ext>
            </a:extLst>
          </p:cNvPr>
          <p:cNvPicPr>
            <a:picLocks noChangeAspect="1"/>
          </p:cNvPicPr>
          <p:nvPr/>
        </p:nvPicPr>
        <p:blipFill>
          <a:blip r:embed="rId2"/>
          <a:stretch>
            <a:fillRect/>
          </a:stretch>
        </p:blipFill>
        <p:spPr>
          <a:xfrm>
            <a:off x="1219853" y="274638"/>
            <a:ext cx="5601014" cy="3528736"/>
          </a:xfrm>
          <a:prstGeom prst="rect">
            <a:avLst/>
          </a:prstGeom>
        </p:spPr>
      </p:pic>
      <p:pic>
        <p:nvPicPr>
          <p:cNvPr id="6" name="Google Shape;113;p2" descr="codegnan.png">
            <a:extLst>
              <a:ext uri="{FF2B5EF4-FFF2-40B4-BE49-F238E27FC236}">
                <a16:creationId xmlns:a16="http://schemas.microsoft.com/office/drawing/2014/main" id="{63213BE7-37C8-4F08-B1BE-9B78112B82A5}"/>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extLst>
      <p:ext uri="{BB962C8B-B14F-4D97-AF65-F5344CB8AC3E}">
        <p14:creationId xmlns:p14="http://schemas.microsoft.com/office/powerpoint/2010/main" val="281321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5d399e2ed8_0_30"/>
          <p:cNvSpPr txBox="1">
            <a:spLocks noGrp="1"/>
          </p:cNvSpPr>
          <p:nvPr>
            <p:ph type="title"/>
          </p:nvPr>
        </p:nvSpPr>
        <p:spPr>
          <a:xfrm>
            <a:off x="542925" y="963612"/>
            <a:ext cx="6972300" cy="76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3600" b="1">
                <a:solidFill>
                  <a:srgbClr val="000000"/>
                </a:solidFill>
                <a:latin typeface="Calibri"/>
                <a:ea typeface="Calibri"/>
                <a:cs typeface="Calibri"/>
                <a:sym typeface="Calibri"/>
              </a:rPr>
              <a:t>Classification</a:t>
            </a:r>
            <a:endParaRPr sz="3600" b="1">
              <a:solidFill>
                <a:srgbClr val="000000"/>
              </a:solidFill>
              <a:latin typeface="Calibri"/>
              <a:ea typeface="Calibri"/>
              <a:cs typeface="Calibri"/>
              <a:sym typeface="Calibri"/>
            </a:endParaRPr>
          </a:p>
        </p:txBody>
      </p:sp>
      <p:sp>
        <p:nvSpPr>
          <p:cNvPr id="72" name="Google Shape;72;g5d399e2ed8_0_30"/>
          <p:cNvSpPr txBox="1">
            <a:spLocks noGrp="1"/>
          </p:cNvSpPr>
          <p:nvPr>
            <p:ph type="body" idx="1"/>
          </p:nvPr>
        </p:nvSpPr>
        <p:spPr>
          <a:xfrm>
            <a:off x="328600" y="1941498"/>
            <a:ext cx="8208900" cy="4737000"/>
          </a:xfrm>
          <a:prstGeom prst="rect">
            <a:avLst/>
          </a:prstGeom>
          <a:noFill/>
          <a:ln>
            <a:noFill/>
          </a:ln>
        </p:spPr>
        <p:txBody>
          <a:bodyPr spcFirstLastPara="1" wrap="square" lIns="114300" tIns="45700" rIns="91425" bIns="45700" anchor="t" anchorCtr="0">
            <a:noAutofit/>
          </a:bodyPr>
          <a:lstStyle/>
          <a:p>
            <a:pPr marL="457200" marR="0" lvl="0" indent="-406400" algn="l" rtl="0">
              <a:lnSpc>
                <a:spcPct val="100000"/>
              </a:lnSpc>
              <a:spcBef>
                <a:spcPts val="0"/>
              </a:spcBef>
              <a:spcAft>
                <a:spcPts val="0"/>
              </a:spcAft>
              <a:buClr>
                <a:srgbClr val="222222"/>
              </a:buClr>
              <a:buSzPts val="2800"/>
              <a:buFont typeface="Calibri"/>
              <a:buChar char="●"/>
            </a:pPr>
            <a:r>
              <a:rPr lang="en-US" sz="2800" dirty="0">
                <a:solidFill>
                  <a:srgbClr val="222222"/>
                </a:solidFill>
                <a:highlight>
                  <a:srgbClr val="FFFFFF"/>
                </a:highlight>
                <a:latin typeface="Calibri"/>
                <a:ea typeface="Calibri"/>
                <a:cs typeface="Calibri"/>
                <a:sym typeface="Calibri"/>
              </a:rPr>
              <a:t>For example, when filtering emails “spam” or “not spam”, when looking at transaction data, “fraudulent”, or “authorized”. </a:t>
            </a:r>
            <a:endParaRPr sz="2800" dirty="0">
              <a:solidFill>
                <a:srgbClr val="222222"/>
              </a:solidFill>
              <a:highlight>
                <a:srgbClr val="FFFFFF"/>
              </a:highlight>
              <a:latin typeface="Calibri"/>
              <a:ea typeface="Calibri"/>
              <a:cs typeface="Calibri"/>
              <a:sym typeface="Calibri"/>
            </a:endParaRPr>
          </a:p>
          <a:p>
            <a:pPr marL="457200" marR="0" lvl="0" indent="-406400" algn="l" rtl="0">
              <a:lnSpc>
                <a:spcPct val="100000"/>
              </a:lnSpc>
              <a:spcBef>
                <a:spcPts val="0"/>
              </a:spcBef>
              <a:spcAft>
                <a:spcPts val="0"/>
              </a:spcAft>
              <a:buClr>
                <a:srgbClr val="222222"/>
              </a:buClr>
              <a:buSzPts val="2800"/>
              <a:buFont typeface="Calibri"/>
              <a:buChar char="●"/>
            </a:pPr>
            <a:r>
              <a:rPr lang="en-US" sz="2800" dirty="0">
                <a:solidFill>
                  <a:srgbClr val="222222"/>
                </a:solidFill>
                <a:highlight>
                  <a:srgbClr val="FFFFFF"/>
                </a:highlight>
                <a:latin typeface="Calibri"/>
                <a:ea typeface="Calibri"/>
                <a:cs typeface="Calibri"/>
                <a:sym typeface="Calibri"/>
              </a:rPr>
              <a:t>In short Classification either predicts categorical class labels or classifies data (construct a model) based on the training set and the values (class labels) in classifying attributes and uses it in classifying new data. </a:t>
            </a:r>
            <a:endParaRPr sz="2800" dirty="0">
              <a:solidFill>
                <a:srgbClr val="222222"/>
              </a:solidFill>
              <a:highlight>
                <a:srgbClr val="FFFFFF"/>
              </a:highlight>
              <a:latin typeface="Calibri"/>
              <a:ea typeface="Calibri"/>
              <a:cs typeface="Calibri"/>
              <a:sym typeface="Calibri"/>
            </a:endParaRPr>
          </a:p>
        </p:txBody>
      </p:sp>
      <p:pic>
        <p:nvPicPr>
          <p:cNvPr id="4" name="Google Shape;113;p2" descr="codegnan.png">
            <a:extLst>
              <a:ext uri="{FF2B5EF4-FFF2-40B4-BE49-F238E27FC236}">
                <a16:creationId xmlns:a16="http://schemas.microsoft.com/office/drawing/2014/main" id="{E7D6F15B-1387-4F7E-A4A4-412951024801}"/>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5d399e2ed8_0_22"/>
          <p:cNvSpPr txBox="1">
            <a:spLocks noGrp="1"/>
          </p:cNvSpPr>
          <p:nvPr>
            <p:ph type="title"/>
          </p:nvPr>
        </p:nvSpPr>
        <p:spPr>
          <a:xfrm>
            <a:off x="542925" y="963612"/>
            <a:ext cx="6972300" cy="76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3200" b="1">
                <a:solidFill>
                  <a:schemeClr val="dk1"/>
                </a:solidFill>
                <a:latin typeface="Calibri"/>
                <a:ea typeface="Calibri"/>
                <a:cs typeface="Calibri"/>
                <a:sym typeface="Calibri"/>
              </a:rPr>
              <a:t>Examples of Classification Problems:</a:t>
            </a:r>
            <a:endParaRPr sz="3200" b="1">
              <a:latin typeface="Calibri"/>
              <a:ea typeface="Calibri"/>
              <a:cs typeface="Calibri"/>
              <a:sym typeface="Calibri"/>
            </a:endParaRPr>
          </a:p>
        </p:txBody>
      </p:sp>
      <p:sp>
        <p:nvSpPr>
          <p:cNvPr id="64" name="Google Shape;64;g5d399e2ed8_0_22"/>
          <p:cNvSpPr txBox="1">
            <a:spLocks noGrp="1"/>
          </p:cNvSpPr>
          <p:nvPr>
            <p:ph type="body" idx="1"/>
          </p:nvPr>
        </p:nvSpPr>
        <p:spPr>
          <a:xfrm>
            <a:off x="328600" y="1941498"/>
            <a:ext cx="8208900" cy="4737000"/>
          </a:xfrm>
          <a:prstGeom prst="rect">
            <a:avLst/>
          </a:prstGeom>
          <a:noFill/>
          <a:ln>
            <a:noFill/>
          </a:ln>
        </p:spPr>
        <p:txBody>
          <a:bodyPr spcFirstLastPara="1" wrap="square" lIns="114300" tIns="45700" rIns="91425" bIns="45700" anchor="t" anchorCtr="0">
            <a:noAutofit/>
          </a:bodyPr>
          <a:lstStyle/>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Text categorization (e.g., spam filtering) </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Fraud detection </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Optical character recognition </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Machine vision (e.g., face detection) </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Natural-language processing (e.g., spoken language understanding) </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Market segmentation (e.g.: predict if customer will respond to promotion)</a:t>
            </a:r>
            <a:endParaRPr sz="3000">
              <a:solidFill>
                <a:srgbClr val="222222"/>
              </a:solidFill>
              <a:latin typeface="Calibri"/>
              <a:ea typeface="Calibri"/>
              <a:cs typeface="Calibri"/>
              <a:sym typeface="Calibri"/>
            </a:endParaRPr>
          </a:p>
          <a:p>
            <a:pPr marL="457200" marR="0" lvl="0" indent="-419100" algn="l" rtl="0">
              <a:lnSpc>
                <a:spcPct val="100000"/>
              </a:lnSpc>
              <a:spcBef>
                <a:spcPts val="0"/>
              </a:spcBef>
              <a:spcAft>
                <a:spcPts val="0"/>
              </a:spcAft>
              <a:buClr>
                <a:srgbClr val="222222"/>
              </a:buClr>
              <a:buSzPts val="3000"/>
              <a:buFont typeface="Calibri"/>
              <a:buChar char="●"/>
            </a:pPr>
            <a:r>
              <a:rPr lang="en-US" sz="3000">
                <a:solidFill>
                  <a:srgbClr val="222222"/>
                </a:solidFill>
                <a:latin typeface="Calibri"/>
                <a:ea typeface="Calibri"/>
                <a:cs typeface="Calibri"/>
                <a:sym typeface="Calibri"/>
              </a:rPr>
              <a:t>Bioinformatics (e.g., classify proteins according to their function)</a:t>
            </a:r>
            <a:endParaRPr sz="2800">
              <a:latin typeface="Calibri"/>
              <a:ea typeface="Calibri"/>
              <a:cs typeface="Calibri"/>
              <a:sym typeface="Calibri"/>
            </a:endParaRPr>
          </a:p>
        </p:txBody>
      </p:sp>
      <p:pic>
        <p:nvPicPr>
          <p:cNvPr id="4" name="Google Shape;113;p2" descr="codegnan.png">
            <a:extLst>
              <a:ext uri="{FF2B5EF4-FFF2-40B4-BE49-F238E27FC236}">
                <a16:creationId xmlns:a16="http://schemas.microsoft.com/office/drawing/2014/main" id="{FC3F0463-6ADE-47CF-8A3B-4E99F51B66B1}"/>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5d399e2ed8_0_22"/>
          <p:cNvSpPr txBox="1">
            <a:spLocks noGrp="1"/>
          </p:cNvSpPr>
          <p:nvPr>
            <p:ph type="title"/>
          </p:nvPr>
        </p:nvSpPr>
        <p:spPr>
          <a:xfrm>
            <a:off x="542925" y="963612"/>
            <a:ext cx="6972300" cy="76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3200" b="1">
                <a:solidFill>
                  <a:schemeClr val="dk1"/>
                </a:solidFill>
                <a:latin typeface="Calibri"/>
                <a:ea typeface="Calibri"/>
                <a:cs typeface="Calibri"/>
                <a:sym typeface="Calibri"/>
              </a:rPr>
              <a:t>Common Classification </a:t>
            </a:r>
            <a:r>
              <a:rPr lang="en-US" sz="3200" b="1" dirty="0">
                <a:solidFill>
                  <a:schemeClr val="dk1"/>
                </a:solidFill>
                <a:latin typeface="Calibri"/>
                <a:ea typeface="Calibri"/>
                <a:cs typeface="Calibri"/>
                <a:sym typeface="Calibri"/>
              </a:rPr>
              <a:t>Algorithms:</a:t>
            </a:r>
            <a:endParaRPr sz="3200" b="1" dirty="0">
              <a:latin typeface="Calibri"/>
              <a:ea typeface="Calibri"/>
              <a:cs typeface="Calibri"/>
              <a:sym typeface="Calibri"/>
            </a:endParaRPr>
          </a:p>
        </p:txBody>
      </p:sp>
      <p:sp>
        <p:nvSpPr>
          <p:cNvPr id="64" name="Google Shape;64;g5d399e2ed8_0_22"/>
          <p:cNvSpPr txBox="1">
            <a:spLocks noGrp="1"/>
          </p:cNvSpPr>
          <p:nvPr>
            <p:ph type="body" idx="1"/>
          </p:nvPr>
        </p:nvSpPr>
        <p:spPr>
          <a:xfrm>
            <a:off x="328600" y="1941498"/>
            <a:ext cx="8208900" cy="4737000"/>
          </a:xfrm>
          <a:prstGeom prst="rect">
            <a:avLst/>
          </a:prstGeom>
          <a:noFill/>
          <a:ln>
            <a:noFill/>
          </a:ln>
        </p:spPr>
        <p:txBody>
          <a:bodyPr spcFirstLastPara="1" wrap="square" lIns="114300" tIns="45700" rIns="91425" bIns="45700" anchor="t" anchorCtr="0">
            <a:noAutofit/>
          </a:bodyPr>
          <a:lstStyle/>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Logistic Regression (Linear Classifier-output is weighted sum of inputs)</a:t>
            </a:r>
          </a:p>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Naïve Bayes Classifier</a:t>
            </a:r>
          </a:p>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Support Vector Machine</a:t>
            </a:r>
          </a:p>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Decision Tree</a:t>
            </a:r>
          </a:p>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Random Forest</a:t>
            </a:r>
          </a:p>
          <a:p>
            <a:pPr marL="495300" marR="0" lvl="0" indent="-457200" algn="l" rtl="0">
              <a:lnSpc>
                <a:spcPct val="100000"/>
              </a:lnSpc>
              <a:spcBef>
                <a:spcPts val="0"/>
              </a:spcBef>
              <a:spcAft>
                <a:spcPts val="0"/>
              </a:spcAft>
              <a:buClr>
                <a:srgbClr val="222222"/>
              </a:buClr>
              <a:buSzPts val="3000"/>
              <a:buFont typeface="Arial" panose="020B0604020202020204" pitchFamily="34" charset="0"/>
              <a:buChar char="•"/>
            </a:pPr>
            <a:r>
              <a:rPr lang="en-IN" sz="2800" dirty="0">
                <a:latin typeface="Calibri"/>
                <a:ea typeface="Calibri"/>
                <a:cs typeface="Calibri"/>
                <a:sym typeface="Calibri"/>
              </a:rPr>
              <a:t>K-Nearest Neighbour (KNN)</a:t>
            </a:r>
          </a:p>
        </p:txBody>
      </p:sp>
      <p:pic>
        <p:nvPicPr>
          <p:cNvPr id="4" name="Google Shape;113;p2" descr="codegnan.png">
            <a:extLst>
              <a:ext uri="{FF2B5EF4-FFF2-40B4-BE49-F238E27FC236}">
                <a16:creationId xmlns:a16="http://schemas.microsoft.com/office/drawing/2014/main" id="{C2F20C7A-FF19-47D6-83AE-19C5B949BE0E}"/>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extLst>
      <p:ext uri="{BB962C8B-B14F-4D97-AF65-F5344CB8AC3E}">
        <p14:creationId xmlns:p14="http://schemas.microsoft.com/office/powerpoint/2010/main" val="426454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5d399e2ed8_0_22"/>
          <p:cNvSpPr txBox="1">
            <a:spLocks noGrp="1"/>
          </p:cNvSpPr>
          <p:nvPr>
            <p:ph type="title"/>
          </p:nvPr>
        </p:nvSpPr>
        <p:spPr>
          <a:xfrm>
            <a:off x="542925" y="963612"/>
            <a:ext cx="6972300" cy="769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Arial Narrow"/>
              <a:buNone/>
            </a:pPr>
            <a:r>
              <a:rPr lang="en-US" sz="3200" b="1" dirty="0">
                <a:solidFill>
                  <a:schemeClr val="dk1"/>
                </a:solidFill>
                <a:latin typeface="Calibri"/>
                <a:ea typeface="Calibri"/>
                <a:cs typeface="Calibri"/>
                <a:sym typeface="Calibri"/>
              </a:rPr>
              <a:t>Classification Learning Steps</a:t>
            </a:r>
            <a:endParaRPr sz="3200" b="1" dirty="0">
              <a:latin typeface="Calibri"/>
              <a:ea typeface="Calibri"/>
              <a:cs typeface="Calibri"/>
              <a:sym typeface="Calibri"/>
            </a:endParaRPr>
          </a:p>
        </p:txBody>
      </p:sp>
      <p:sp>
        <p:nvSpPr>
          <p:cNvPr id="64" name="Google Shape;64;g5d399e2ed8_0_22"/>
          <p:cNvSpPr txBox="1">
            <a:spLocks noGrp="1"/>
          </p:cNvSpPr>
          <p:nvPr>
            <p:ph type="body" idx="1"/>
          </p:nvPr>
        </p:nvSpPr>
        <p:spPr>
          <a:xfrm>
            <a:off x="328600" y="1941498"/>
            <a:ext cx="8208900" cy="4737000"/>
          </a:xfrm>
          <a:prstGeom prst="rect">
            <a:avLst/>
          </a:prstGeom>
          <a:noFill/>
          <a:ln>
            <a:noFill/>
          </a:ln>
        </p:spPr>
        <p:txBody>
          <a:bodyPr spcFirstLastPara="1" wrap="square" lIns="114300" tIns="45700" rIns="91425" bIns="45700" anchor="t" anchorCtr="0">
            <a:noAutofit/>
          </a:bodyPr>
          <a:lstStyle/>
          <a:p>
            <a:pPr marL="38100" marR="0" lvl="0" indent="0" algn="l" rtl="0">
              <a:lnSpc>
                <a:spcPct val="100000"/>
              </a:lnSpc>
              <a:spcBef>
                <a:spcPts val="0"/>
              </a:spcBef>
              <a:spcAft>
                <a:spcPts val="0"/>
              </a:spcAft>
              <a:buClr>
                <a:srgbClr val="222222"/>
              </a:buClr>
              <a:buSzPts val="3000"/>
              <a:buNone/>
            </a:pPr>
            <a:endParaRPr lang="en-IN" sz="2800" dirty="0">
              <a:latin typeface="Calibri"/>
              <a:ea typeface="Calibri"/>
              <a:cs typeface="Calibri"/>
              <a:sym typeface="Calibri"/>
            </a:endParaRPr>
          </a:p>
        </p:txBody>
      </p:sp>
      <p:pic>
        <p:nvPicPr>
          <p:cNvPr id="4" name="Google Shape;113;p2" descr="codegnan.png">
            <a:extLst>
              <a:ext uri="{FF2B5EF4-FFF2-40B4-BE49-F238E27FC236}">
                <a16:creationId xmlns:a16="http://schemas.microsoft.com/office/drawing/2014/main" id="{C2F20C7A-FF19-47D6-83AE-19C5B949BE0E}"/>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pic>
        <p:nvPicPr>
          <p:cNvPr id="3" name="Picture 2" descr="Diagram&#10;&#10;Description automatically generated">
            <a:extLst>
              <a:ext uri="{FF2B5EF4-FFF2-40B4-BE49-F238E27FC236}">
                <a16:creationId xmlns:a16="http://schemas.microsoft.com/office/drawing/2014/main" id="{18D66335-1312-445B-A656-BB1B43A02A40}"/>
              </a:ext>
            </a:extLst>
          </p:cNvPr>
          <p:cNvPicPr>
            <a:picLocks noChangeAspect="1"/>
          </p:cNvPicPr>
          <p:nvPr/>
        </p:nvPicPr>
        <p:blipFill>
          <a:blip r:embed="rId4"/>
          <a:stretch>
            <a:fillRect/>
          </a:stretch>
        </p:blipFill>
        <p:spPr>
          <a:xfrm>
            <a:off x="2264596" y="1941498"/>
            <a:ext cx="4058216" cy="4372585"/>
          </a:xfrm>
          <a:prstGeom prst="rect">
            <a:avLst/>
          </a:prstGeom>
        </p:spPr>
      </p:pic>
    </p:spTree>
    <p:extLst>
      <p:ext uri="{BB962C8B-B14F-4D97-AF65-F5344CB8AC3E}">
        <p14:creationId xmlns:p14="http://schemas.microsoft.com/office/powerpoint/2010/main" val="425747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a:spLocks noGrp="1"/>
          </p:cNvSpPr>
          <p:nvPr>
            <p:ph type="ctrTitle"/>
          </p:nvPr>
        </p:nvSpPr>
        <p:spPr>
          <a:xfrm>
            <a:off x="0" y="2700997"/>
            <a:ext cx="9144000" cy="16764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Logistic Regression</a:t>
            </a:r>
            <a:endParaRPr/>
          </a:p>
        </p:txBody>
      </p:sp>
      <p:sp>
        <p:nvSpPr>
          <p:cNvPr id="90" name="Google Shape;90;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pic>
        <p:nvPicPr>
          <p:cNvPr id="5" name="Google Shape;113;p2" descr="codegnan.png">
            <a:extLst>
              <a:ext uri="{FF2B5EF4-FFF2-40B4-BE49-F238E27FC236}">
                <a16:creationId xmlns:a16="http://schemas.microsoft.com/office/drawing/2014/main" id="{7B863D22-8F96-4309-BF5F-A9FB40691DE0}"/>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useBgFill="1">
        <p:nvSpPr>
          <p:cNvPr id="108" name="Rectangle 10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1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Google Shape;95;p2"/>
          <p:cNvSpPr txBox="1">
            <a:spLocks noGrp="1"/>
          </p:cNvSpPr>
          <p:nvPr>
            <p:ph type="title"/>
          </p:nvPr>
        </p:nvSpPr>
        <p:spPr>
          <a:xfrm>
            <a:off x="718879" y="800392"/>
            <a:ext cx="7698523" cy="1212102"/>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sz="3500">
                <a:solidFill>
                  <a:srgbClr val="FFFFFF"/>
                </a:solidFill>
              </a:rPr>
              <a:t>Introduction</a:t>
            </a:r>
          </a:p>
        </p:txBody>
      </p:sp>
      <p:sp>
        <p:nvSpPr>
          <p:cNvPr id="96" name="Google Shape;96;p2"/>
          <p:cNvSpPr txBox="1">
            <a:spLocks noGrp="1"/>
          </p:cNvSpPr>
          <p:nvPr>
            <p:ph type="body" idx="1"/>
          </p:nvPr>
        </p:nvSpPr>
        <p:spPr>
          <a:xfrm>
            <a:off x="1025718" y="2490436"/>
            <a:ext cx="7281746" cy="3567173"/>
          </a:xfrm>
          <a:prstGeom prst="rect">
            <a:avLst/>
          </a:prstGeom>
        </p:spPr>
        <p:txBody>
          <a:bodyPr spcFirstLastPara="1" lIns="91425" tIns="45700" rIns="91425" bIns="45700" anchor="ctr" anchorCtr="0">
            <a:normAutofit/>
          </a:bodyPr>
          <a:lstStyle/>
          <a:p>
            <a:pPr marL="342900" lvl="0" indent="-292100" rtl="0">
              <a:lnSpc>
                <a:spcPct val="90000"/>
              </a:lnSpc>
              <a:spcBef>
                <a:spcPts val="0"/>
              </a:spcBef>
              <a:spcAft>
                <a:spcPts val="0"/>
              </a:spcAft>
              <a:buClr>
                <a:schemeClr val="dk1"/>
              </a:buClr>
              <a:buSzPts val="2400"/>
              <a:buFont typeface="Calibri"/>
              <a:buChar char="•"/>
            </a:pPr>
            <a:r>
              <a:rPr lang="en-US" sz="1900" dirty="0">
                <a:latin typeface="Times New Roman" panose="02020603050405020304" pitchFamily="18" charset="0"/>
                <a:cs typeface="Times New Roman" panose="02020603050405020304" pitchFamily="18" charset="0"/>
              </a:rPr>
              <a:t>Supervised Learning</a:t>
            </a:r>
          </a:p>
          <a:p>
            <a:pPr marL="342900" lvl="0" indent="-292100" rtl="0">
              <a:lnSpc>
                <a:spcPct val="90000"/>
              </a:lnSpc>
              <a:spcBef>
                <a:spcPts val="640"/>
              </a:spcBef>
              <a:spcAft>
                <a:spcPts val="0"/>
              </a:spcAft>
              <a:buClr>
                <a:schemeClr val="dk1"/>
              </a:buClr>
              <a:buSzPts val="2400"/>
              <a:buFont typeface="Calibri"/>
              <a:buChar char="•"/>
            </a:pPr>
            <a:r>
              <a:rPr lang="en-US" sz="1900" dirty="0">
                <a:latin typeface="Times New Roman" panose="02020603050405020304" pitchFamily="18" charset="0"/>
                <a:cs typeface="Times New Roman" panose="02020603050405020304" pitchFamily="18" charset="0"/>
              </a:rPr>
              <a:t>Classification Problem</a:t>
            </a:r>
          </a:p>
          <a:p>
            <a:pPr marL="342900" lvl="0" indent="-292100" rtl="0">
              <a:lnSpc>
                <a:spcPct val="90000"/>
              </a:lnSpc>
              <a:spcBef>
                <a:spcPts val="640"/>
              </a:spcBef>
              <a:spcAft>
                <a:spcPts val="0"/>
              </a:spcAft>
              <a:buClr>
                <a:schemeClr val="dk1"/>
              </a:buClr>
              <a:buSzPts val="2400"/>
              <a:buFont typeface="Calibri"/>
              <a:buChar char="•"/>
            </a:pPr>
            <a:r>
              <a:rPr lang="en-US" sz="1900" dirty="0">
                <a:latin typeface="Times New Roman" panose="02020603050405020304" pitchFamily="18" charset="0"/>
                <a:cs typeface="Times New Roman" panose="02020603050405020304" pitchFamily="18" charset="0"/>
              </a:rPr>
              <a:t>When we classify only two classes it is called Binary Classification problem.</a:t>
            </a:r>
          </a:p>
          <a:p>
            <a:pPr marL="342900" lvl="0" indent="-292100" rtl="0">
              <a:lnSpc>
                <a:spcPct val="90000"/>
              </a:lnSpc>
              <a:spcBef>
                <a:spcPts val="640"/>
              </a:spcBef>
              <a:spcAft>
                <a:spcPts val="0"/>
              </a:spcAft>
              <a:buClr>
                <a:schemeClr val="dk1"/>
              </a:buClr>
              <a:buSzPts val="2400"/>
              <a:buFont typeface="Calibri"/>
              <a:buChar char="•"/>
            </a:pPr>
            <a:r>
              <a:rPr lang="en-US" sz="1900" dirty="0">
                <a:latin typeface="Times New Roman" panose="02020603050405020304" pitchFamily="18" charset="0"/>
                <a:cs typeface="Times New Roman" panose="02020603050405020304" pitchFamily="18" charset="0"/>
              </a:rPr>
              <a:t>Logistic Regression is a type of regression analysis used for predicting the outcome of categorical dependent variable.</a:t>
            </a:r>
          </a:p>
          <a:p>
            <a:pPr marL="342900" lvl="0" indent="-292100" rtl="0">
              <a:lnSpc>
                <a:spcPct val="90000"/>
              </a:lnSpc>
              <a:spcBef>
                <a:spcPts val="640"/>
              </a:spcBef>
              <a:spcAft>
                <a:spcPts val="0"/>
              </a:spcAft>
              <a:buClr>
                <a:schemeClr val="dk1"/>
              </a:buClr>
              <a:buSzPts val="2400"/>
              <a:buFont typeface="Calibri"/>
              <a:buChar char="•"/>
            </a:pPr>
            <a:r>
              <a:rPr lang="en-US" sz="1900" dirty="0">
                <a:latin typeface="Times New Roman" panose="02020603050405020304" pitchFamily="18" charset="0"/>
                <a:cs typeface="Times New Roman" panose="02020603050405020304" pitchFamily="18" charset="0"/>
              </a:rPr>
              <a:t> Dependent variable(Y) is binary(0,1) and independent variables (X) are continuous in nature.</a:t>
            </a:r>
          </a:p>
          <a:p>
            <a:pPr marL="342900" lvl="0" indent="-292100" rtl="0">
              <a:lnSpc>
                <a:spcPct val="90000"/>
              </a:lnSpc>
              <a:spcBef>
                <a:spcPts val="640"/>
              </a:spcBef>
              <a:spcAft>
                <a:spcPts val="0"/>
              </a:spcAft>
              <a:buSzPts val="2400"/>
              <a:buFont typeface="Calibri"/>
              <a:buChar char="•"/>
            </a:pPr>
            <a:r>
              <a:rPr lang="en-US" sz="1900" dirty="0">
                <a:latin typeface="Times New Roman" panose="02020603050405020304" pitchFamily="18" charset="0"/>
                <a:cs typeface="Times New Roman" panose="02020603050405020304" pitchFamily="18" charset="0"/>
              </a:rPr>
              <a:t> Dependent variable can take only two possible values such as “Yes or No”, “Default or No Default”, “Living or Dead”, “Responder or Non Responder”, “Yes or No” etc.</a:t>
            </a:r>
          </a:p>
          <a:p>
            <a:pPr marL="342900" lvl="0" indent="0" rtl="0">
              <a:lnSpc>
                <a:spcPct val="90000"/>
              </a:lnSpc>
              <a:spcBef>
                <a:spcPts val="640"/>
              </a:spcBef>
              <a:spcAft>
                <a:spcPts val="0"/>
              </a:spcAft>
              <a:buNone/>
            </a:pPr>
            <a:endParaRPr lang="en-US" sz="1900" dirty="0"/>
          </a:p>
        </p:txBody>
      </p:sp>
      <p:pic>
        <p:nvPicPr>
          <p:cNvPr id="11" name="Google Shape;113;p2" descr="codegnan.png">
            <a:extLst>
              <a:ext uri="{FF2B5EF4-FFF2-40B4-BE49-F238E27FC236}">
                <a16:creationId xmlns:a16="http://schemas.microsoft.com/office/drawing/2014/main" id="{895DD08E-5848-45A5-A14A-31D2F6F53203}"/>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ctrTitle"/>
          </p:nvPr>
        </p:nvSpPr>
        <p:spPr>
          <a:xfrm>
            <a:off x="685800" y="2130425"/>
            <a:ext cx="7772400" cy="2406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17" name="Google Shape;117;p3"/>
          <p:cNvSpPr txBox="1">
            <a:spLocks noGrp="1"/>
          </p:cNvSpPr>
          <p:nvPr>
            <p:ph type="subTitle" idx="1"/>
          </p:nvPr>
        </p:nvSpPr>
        <p:spPr>
          <a:xfrm>
            <a:off x="1143000" y="22860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A04400"/>
              </a:buClr>
              <a:buSzPts val="4400"/>
              <a:buNone/>
            </a:pPr>
            <a:r>
              <a:rPr lang="en-US" sz="4400" b="1" dirty="0">
                <a:solidFill>
                  <a:srgbClr val="A04400"/>
                </a:solidFill>
              </a:rPr>
              <a:t>Why not use linear regression?? </a:t>
            </a:r>
            <a:endParaRPr sz="4400" b="1" dirty="0">
              <a:solidFill>
                <a:srgbClr val="A04400"/>
              </a:solidFill>
            </a:endParaRPr>
          </a:p>
        </p:txBody>
      </p:sp>
      <p:pic>
        <p:nvPicPr>
          <p:cNvPr id="4" name="Google Shape;113;p2" descr="codegnan.png">
            <a:extLst>
              <a:ext uri="{FF2B5EF4-FFF2-40B4-BE49-F238E27FC236}">
                <a16:creationId xmlns:a16="http://schemas.microsoft.com/office/drawing/2014/main" id="{E3EAC27B-6A94-4B9C-8088-574A3211DFE2}"/>
              </a:ext>
            </a:extLst>
          </p:cNvPr>
          <p:cNvPicPr preferRelativeResize="0"/>
          <p:nvPr/>
        </p:nvPicPr>
        <p:blipFill rotWithShape="1">
          <a:blip r:embed="rId3">
            <a:alphaModFix/>
          </a:blip>
          <a:srcRect/>
          <a:stretch/>
        </p:blipFill>
        <p:spPr>
          <a:xfrm>
            <a:off x="7772400" y="-1"/>
            <a:ext cx="1371600" cy="13119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1164</Words>
  <Application>Microsoft Office PowerPoint</Application>
  <PresentationFormat>On-screen Show (4:3)</PresentationFormat>
  <Paragraphs>123</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Narrow</vt:lpstr>
      <vt:lpstr>Calibri</vt:lpstr>
      <vt:lpstr>Times New Roman</vt:lpstr>
      <vt:lpstr>Office Theme</vt:lpstr>
      <vt:lpstr>Machine Learning</vt:lpstr>
      <vt:lpstr>Classification</vt:lpstr>
      <vt:lpstr>Classification</vt:lpstr>
      <vt:lpstr>Examples of Classification Problems:</vt:lpstr>
      <vt:lpstr>Common Classification Algorithms:</vt:lpstr>
      <vt:lpstr>Classification Learning Steps</vt:lpstr>
      <vt:lpstr>Logistic Regression</vt:lpstr>
      <vt:lpstr>Introduction</vt:lpstr>
      <vt:lpstr>PowerPoint Presentation</vt:lpstr>
      <vt:lpstr>PowerPoint Presentation</vt:lpstr>
      <vt:lpstr>Logistic Regression</vt:lpstr>
      <vt:lpstr>Why Sigmoid??</vt:lpstr>
      <vt:lpstr>Binary Classification</vt:lpstr>
      <vt:lpstr>Decision Boundary </vt:lpstr>
      <vt:lpstr>Cost Function</vt:lpstr>
      <vt:lpstr>Cross entropy loss</vt:lpstr>
      <vt:lpstr>Evaluation Metrics</vt:lpstr>
      <vt:lpstr>Evaluation Metrics</vt:lpstr>
      <vt:lpstr>AUC – ROC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Saketh Kallepu</dc:creator>
  <cp:lastModifiedBy>Saketh Kallepu</cp:lastModifiedBy>
  <cp:revision>21</cp:revision>
  <dcterms:created xsi:type="dcterms:W3CDTF">2020-08-31T19:17:12Z</dcterms:created>
  <dcterms:modified xsi:type="dcterms:W3CDTF">2021-01-04T20:24:44Z</dcterms:modified>
</cp:coreProperties>
</file>