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4" r:id="rId2"/>
    <p:sldId id="265" r:id="rId3"/>
    <p:sldId id="256" r:id="rId4"/>
    <p:sldId id="257" r:id="rId5"/>
    <p:sldId id="258" r:id="rId6"/>
    <p:sldId id="259" r:id="rId7"/>
    <p:sldId id="260" r:id="rId8"/>
    <p:sldId id="261" r:id="rId9"/>
    <p:sldId id="262" r:id="rId10"/>
    <p:sldId id="263"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e1ef83e4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e1ef83e4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e1ef83e4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e1ef83e4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e1ef83e46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e1ef83e4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e1ef83e46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e1ef83e46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e1ef83e46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e1ef83e46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e1ef83e4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e1ef83e4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e1ef83e46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e1ef83e4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5E4-70A3-4049-89B8-C443409F0FB8}"/>
              </a:ext>
            </a:extLst>
          </p:cNvPr>
          <p:cNvSpPr>
            <a:spLocks noGrp="1"/>
          </p:cNvSpPr>
          <p:nvPr>
            <p:ph type="title"/>
          </p:nvPr>
        </p:nvSpPr>
        <p:spPr>
          <a:xfrm>
            <a:off x="202018" y="329609"/>
            <a:ext cx="8495415" cy="4465675"/>
          </a:xfrm>
        </p:spPr>
        <p:txBody>
          <a:bodyPr/>
          <a:lstStyle/>
          <a:p>
            <a:pPr algn="l">
              <a:lnSpc>
                <a:spcPct val="150000"/>
              </a:lnSpc>
            </a:pP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Training a Model :</a:t>
            </a:r>
            <a:br>
              <a:rPr lang="en-IN" sz="2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In case of supervised learning, a model is trained using the labelled input data. However, how can we understand the performance of the model? The test data may not be available immediately.</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2. That is the reason why a part of the input data is held back (that is how the name holdout originates) for evaluation of the model.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IN" dirty="0"/>
            </a:br>
            <a:br>
              <a:rPr lang="en-IN" dirty="0"/>
            </a:b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2882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p:nvPr/>
        </p:nvSpPr>
        <p:spPr>
          <a:xfrm>
            <a:off x="218617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2780168"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693809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159218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634410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575011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5156127"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456213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3968147" y="2414638"/>
            <a:ext cx="593990" cy="308075"/>
          </a:xfrm>
          <a:prstGeom prst="flowChartProcess">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a:off x="3374157"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txBox="1"/>
          <p:nvPr/>
        </p:nvSpPr>
        <p:spPr>
          <a:xfrm>
            <a:off x="924250" y="41900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We divide our dataset in K folds. </a:t>
            </a:r>
            <a:endParaRPr sz="1300" b="1"/>
          </a:p>
        </p:txBody>
      </p:sp>
      <p:sp>
        <p:nvSpPr>
          <p:cNvPr id="226" name="Google Shape;226;p20"/>
          <p:cNvSpPr txBox="1"/>
          <p:nvPr/>
        </p:nvSpPr>
        <p:spPr>
          <a:xfrm>
            <a:off x="2309450" y="104735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the first task is to choose the value of K</a:t>
            </a:r>
            <a:endParaRPr sz="1300" b="1"/>
          </a:p>
        </p:txBody>
      </p:sp>
      <p:sp>
        <p:nvSpPr>
          <p:cNvPr id="227" name="Google Shape;227;p20"/>
          <p:cNvSpPr txBox="1"/>
          <p:nvPr/>
        </p:nvSpPr>
        <p:spPr>
          <a:xfrm>
            <a:off x="5078575" y="1520175"/>
            <a:ext cx="13431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Let’s say K = 5</a:t>
            </a:r>
            <a:endParaRPr sz="1300" b="1"/>
          </a:p>
        </p:txBody>
      </p:sp>
      <p:sp>
        <p:nvSpPr>
          <p:cNvPr id="228" name="Google Shape;228;p20"/>
          <p:cNvSpPr txBox="1"/>
          <p:nvPr/>
        </p:nvSpPr>
        <p:spPr>
          <a:xfrm>
            <a:off x="5751388" y="3430050"/>
            <a:ext cx="10227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t>Testing set</a:t>
            </a:r>
            <a:endParaRPr sz="1200" b="1"/>
          </a:p>
        </p:txBody>
      </p:sp>
      <p:sp>
        <p:nvSpPr>
          <p:cNvPr id="229" name="Google Shape;229;p20"/>
          <p:cNvSpPr/>
          <p:nvPr/>
        </p:nvSpPr>
        <p:spPr>
          <a:xfrm>
            <a:off x="6371638" y="2388975"/>
            <a:ext cx="1195375" cy="345050"/>
          </a:xfrm>
          <a:custGeom>
            <a:avLst/>
            <a:gdLst/>
            <a:ahLst/>
            <a:cxnLst/>
            <a:rect l="l" t="t" r="r" b="b"/>
            <a:pathLst>
              <a:path w="47815" h="13802" extrusionOk="0">
                <a:moveTo>
                  <a:pt x="0" y="493"/>
                </a:moveTo>
                <a:lnTo>
                  <a:pt x="0" y="13802"/>
                </a:lnTo>
                <a:lnTo>
                  <a:pt x="47815" y="12323"/>
                </a:lnTo>
                <a:lnTo>
                  <a:pt x="47322" y="0"/>
                </a:lnTo>
                <a:close/>
              </a:path>
            </a:pathLst>
          </a:custGeom>
          <a:noFill/>
          <a:ln w="28575" cap="flat" cmpd="sng">
            <a:solidFill>
              <a:srgbClr val="0000FF"/>
            </a:solidFill>
            <a:prstDash val="solid"/>
            <a:round/>
            <a:headEnd type="none" w="med" len="med"/>
            <a:tailEnd type="none" w="med" len="med"/>
          </a:ln>
        </p:spPr>
      </p:sp>
      <p:cxnSp>
        <p:nvCxnSpPr>
          <p:cNvPr id="230" name="Google Shape;230;p20"/>
          <p:cNvCxnSpPr/>
          <p:nvPr/>
        </p:nvCxnSpPr>
        <p:spPr>
          <a:xfrm flipH="1">
            <a:off x="6472150" y="2734025"/>
            <a:ext cx="511500" cy="780600"/>
          </a:xfrm>
          <a:prstGeom prst="straightConnector1">
            <a:avLst/>
          </a:prstGeom>
          <a:noFill/>
          <a:ln w="9525" cap="flat" cmpd="sng">
            <a:solidFill>
              <a:schemeClr val="dk2"/>
            </a:solidFill>
            <a:prstDash val="solid"/>
            <a:round/>
            <a:headEnd type="none" w="med" len="med"/>
            <a:tailEnd type="triangle" w="med" len="med"/>
          </a:ln>
        </p:spPr>
      </p:cxnSp>
      <p:sp>
        <p:nvSpPr>
          <p:cNvPr id="231" name="Google Shape;231;p20"/>
          <p:cNvSpPr txBox="1"/>
          <p:nvPr/>
        </p:nvSpPr>
        <p:spPr>
          <a:xfrm>
            <a:off x="3000475" y="2927225"/>
            <a:ext cx="20781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dirty="0"/>
              <a:t>And rest are training set.</a:t>
            </a:r>
            <a:endParaRPr sz="1300" b="1" dirty="0"/>
          </a:p>
        </p:txBody>
      </p:sp>
      <p:sp>
        <p:nvSpPr>
          <p:cNvPr id="232" name="Google Shape;232;p20"/>
          <p:cNvSpPr txBox="1"/>
          <p:nvPr/>
        </p:nvSpPr>
        <p:spPr>
          <a:xfrm>
            <a:off x="5877872" y="3817975"/>
            <a:ext cx="1632900" cy="61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t>Calculate accuracy, let's call it acc5...</a:t>
            </a:r>
            <a:endParaRPr sz="1200" b="1" dirty="0"/>
          </a:p>
        </p:txBody>
      </p:sp>
      <p:sp>
        <p:nvSpPr>
          <p:cNvPr id="233" name="Google Shape;233;p20"/>
          <p:cNvSpPr txBox="1"/>
          <p:nvPr/>
        </p:nvSpPr>
        <p:spPr>
          <a:xfrm>
            <a:off x="803250" y="3695825"/>
            <a:ext cx="3633300" cy="51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After all the folds have served as training and testing set we take the average of all the accuracies</a:t>
            </a:r>
            <a:endParaRPr b="1" dirty="0">
              <a:latin typeface="Times New Roman" panose="02020603050405020304" pitchFamily="18" charset="0"/>
              <a:cs typeface="Times New Roman" panose="02020603050405020304" pitchFamily="18" charset="0"/>
            </a:endParaRPr>
          </a:p>
        </p:txBody>
      </p:sp>
      <p:sp>
        <p:nvSpPr>
          <p:cNvPr id="234" name="Google Shape;234;p20"/>
          <p:cNvSpPr txBox="1"/>
          <p:nvPr/>
        </p:nvSpPr>
        <p:spPr>
          <a:xfrm>
            <a:off x="325225" y="1783875"/>
            <a:ext cx="4830900" cy="4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Final accuracy =  (acc1 + acc2 + acc3 + acc4 + acc5) / 5</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par>
                                <p:cTn id="8" presetID="10" presetClass="entr" presetSubtype="0" fill="hold" nodeType="withEffect">
                                  <p:stCondLst>
                                    <p:cond delay="0"/>
                                  </p:stCondLst>
                                  <p:childTnLst>
                                    <p:set>
                                      <p:cBhvr>
                                        <p:cTn id="9" dur="1" fill="hold">
                                          <p:stCondLst>
                                            <p:cond delay="0"/>
                                          </p:stCondLst>
                                        </p:cTn>
                                        <p:tgtEl>
                                          <p:spTgt spid="230"/>
                                        </p:tgtEl>
                                        <p:attrNameLst>
                                          <p:attrName>style.visibility</p:attrName>
                                        </p:attrNameLst>
                                      </p:cBhvr>
                                      <p:to>
                                        <p:strVal val="visible"/>
                                      </p:to>
                                    </p:set>
                                    <p:animEffect transition="in" filter="fade">
                                      <p:cBhvr>
                                        <p:cTn id="10" dur="1000"/>
                                        <p:tgtEl>
                                          <p:spTgt spid="230"/>
                                        </p:tgtEl>
                                      </p:cBhvr>
                                    </p:animEffect>
                                  </p:childTnLst>
                                </p:cTn>
                              </p:par>
                              <p:par>
                                <p:cTn id="11" presetID="10" presetClass="entr" presetSubtype="0" fill="hold" nodeType="withEffect">
                                  <p:stCondLst>
                                    <p:cond delay="0"/>
                                  </p:stCondLst>
                                  <p:childTnLst>
                                    <p:set>
                                      <p:cBhvr>
                                        <p:cTn id="12" dur="1" fill="hold">
                                          <p:stCondLst>
                                            <p:cond delay="0"/>
                                          </p:stCondLst>
                                        </p:cTn>
                                        <p:tgtEl>
                                          <p:spTgt spid="228"/>
                                        </p:tgtEl>
                                        <p:attrNameLst>
                                          <p:attrName>style.visibility</p:attrName>
                                        </p:attrNameLst>
                                      </p:cBhvr>
                                      <p:to>
                                        <p:strVal val="visible"/>
                                      </p:to>
                                    </p:set>
                                    <p:animEffect transition="in" filter="fade">
                                      <p:cBhvr>
                                        <p:cTn id="13" dur="1000"/>
                                        <p:tgtEl>
                                          <p:spTgt spid="2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1"/>
                                        </p:tgtEl>
                                        <p:attrNameLst>
                                          <p:attrName>style.visibility</p:attrName>
                                        </p:attrNameLst>
                                      </p:cBhvr>
                                      <p:to>
                                        <p:strVal val="visible"/>
                                      </p:to>
                                    </p:set>
                                    <p:animEffect transition="in" filter="fade">
                                      <p:cBhvr>
                                        <p:cTn id="18" dur="1000"/>
                                        <p:tgtEl>
                                          <p:spTgt spid="23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2"/>
                                        </p:tgtEl>
                                        <p:attrNameLst>
                                          <p:attrName>style.visibility</p:attrName>
                                        </p:attrNameLst>
                                      </p:cBhvr>
                                      <p:to>
                                        <p:strVal val="visible"/>
                                      </p:to>
                                    </p:set>
                                    <p:animEffect transition="in" filter="fade">
                                      <p:cBhvr>
                                        <p:cTn id="23" dur="1000"/>
                                        <p:tgtEl>
                                          <p:spTgt spid="2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3"/>
                                        </p:tgtEl>
                                        <p:attrNameLst>
                                          <p:attrName>style.visibility</p:attrName>
                                        </p:attrNameLst>
                                      </p:cBhvr>
                                      <p:to>
                                        <p:strVal val="visible"/>
                                      </p:to>
                                    </p:set>
                                    <p:animEffect transition="in" filter="fade">
                                      <p:cBhvr>
                                        <p:cTn id="28" dur="1000"/>
                                        <p:tgtEl>
                                          <p:spTgt spid="23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4"/>
                                        </p:tgtEl>
                                        <p:attrNameLst>
                                          <p:attrName>style.visibility</p:attrName>
                                        </p:attrNameLst>
                                      </p:cBhvr>
                                      <p:to>
                                        <p:strVal val="visible"/>
                                      </p:to>
                                    </p:set>
                                    <p:animEffect transition="in" filter="fade">
                                      <p:cBhvr>
                                        <p:cTn id="33"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5948-3D65-41FD-BEAD-E8673587F383}"/>
              </a:ext>
            </a:extLst>
          </p:cNvPr>
          <p:cNvSpPr>
            <a:spLocks noGrp="1"/>
          </p:cNvSpPr>
          <p:nvPr>
            <p:ph type="title"/>
          </p:nvPr>
        </p:nvSpPr>
        <p:spPr/>
        <p:txBody>
          <a:bodyPr/>
          <a:lstStyle/>
          <a:p>
            <a:r>
              <a:rPr lang="en-IN" dirty="0"/>
              <a:t>Bootstrap Sampling </a:t>
            </a:r>
          </a:p>
        </p:txBody>
      </p:sp>
      <p:sp>
        <p:nvSpPr>
          <p:cNvPr id="3" name="Text Placeholder 2">
            <a:extLst>
              <a:ext uri="{FF2B5EF4-FFF2-40B4-BE49-F238E27FC236}">
                <a16:creationId xmlns:a16="http://schemas.microsoft.com/office/drawing/2014/main" id="{0030DB5E-5DA5-4B79-9B0A-65C7B30F89B8}"/>
              </a:ext>
            </a:extLst>
          </p:cNvPr>
          <p:cNvSpPr>
            <a:spLocks noGrp="1"/>
          </p:cNvSpPr>
          <p:nvPr>
            <p:ph type="body" idx="1"/>
          </p:nvPr>
        </p:nvSpPr>
        <p:spPr>
          <a:xfrm>
            <a:off x="311700" y="1152476"/>
            <a:ext cx="8045491" cy="2749674"/>
          </a:xfrm>
        </p:spPr>
        <p:txBody>
          <a:bodyPr/>
          <a:lstStyle/>
          <a:p>
            <a:pPr algn="just"/>
            <a:r>
              <a:rPr lang="en-US" sz="1600" b="0" i="0" dirty="0">
                <a:solidFill>
                  <a:schemeClr val="tx1"/>
                </a:solidFill>
                <a:effectLst/>
                <a:latin typeface="Times New Roman" panose="02020603050405020304" pitchFamily="18" charset="0"/>
                <a:cs typeface="Times New Roman" panose="02020603050405020304" pitchFamily="18" charset="0"/>
              </a:rPr>
              <a:t>Bootstrap sampling or simply </a:t>
            </a:r>
            <a:r>
              <a:rPr lang="en-US" sz="1600" b="1" i="0" dirty="0">
                <a:solidFill>
                  <a:schemeClr val="tx1"/>
                </a:solidFill>
                <a:effectLst/>
                <a:latin typeface="Times New Roman" panose="02020603050405020304" pitchFamily="18" charset="0"/>
                <a:cs typeface="Times New Roman" panose="02020603050405020304" pitchFamily="18" charset="0"/>
              </a:rPr>
              <a:t>bootstrapping</a:t>
            </a:r>
            <a:r>
              <a:rPr lang="en-US" sz="1600" b="0" i="0" dirty="0">
                <a:solidFill>
                  <a:schemeClr val="tx1"/>
                </a:solidFill>
                <a:effectLst/>
                <a:latin typeface="Times New Roman" panose="02020603050405020304" pitchFamily="18" charset="0"/>
                <a:cs typeface="Times New Roman" panose="02020603050405020304" pitchFamily="18" charset="0"/>
              </a:rPr>
              <a:t> is a popular way to identify training and test data sets from the input data set. It uses the technique of </a:t>
            </a:r>
            <a:r>
              <a:rPr lang="en-US" sz="1600" b="1" i="0" dirty="0">
                <a:solidFill>
                  <a:schemeClr val="tx1"/>
                </a:solidFill>
                <a:effectLst/>
                <a:latin typeface="Times New Roman" panose="02020603050405020304" pitchFamily="18" charset="0"/>
                <a:cs typeface="Times New Roman" panose="02020603050405020304" pitchFamily="18" charset="0"/>
              </a:rPr>
              <a:t>Simple Random Sampling with Replacement (SRSWR), </a:t>
            </a:r>
            <a:r>
              <a:rPr lang="en-US" sz="1600" b="0" i="0" dirty="0">
                <a:solidFill>
                  <a:schemeClr val="tx1"/>
                </a:solidFill>
                <a:effectLst/>
                <a:latin typeface="Times New Roman" panose="02020603050405020304" pitchFamily="18" charset="0"/>
                <a:cs typeface="Times New Roman" panose="02020603050405020304" pitchFamily="18" charset="0"/>
              </a:rPr>
              <a:t>which is a well-known technique in sampling theory for drawing random samples</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dirty="0">
                <a:solidFill>
                  <a:schemeClr val="tx1"/>
                </a:solidFill>
                <a:latin typeface="Times New Roman" panose="02020603050405020304" pitchFamily="18" charset="0"/>
                <a:cs typeface="Times New Roman" panose="02020603050405020304" pitchFamily="18" charset="0"/>
              </a:rPr>
              <a:t>As in </a:t>
            </a:r>
            <a:r>
              <a:rPr lang="en-US" sz="1600" b="1" dirty="0">
                <a:solidFill>
                  <a:schemeClr val="tx1"/>
                </a:solidFill>
                <a:latin typeface="Times New Roman" panose="02020603050405020304" pitchFamily="18" charset="0"/>
                <a:cs typeface="Times New Roman" panose="02020603050405020304" pitchFamily="18" charset="0"/>
              </a:rPr>
              <a:t>K-Fold Cross-Validation </a:t>
            </a:r>
            <a:r>
              <a:rPr lang="en-US" sz="1600" dirty="0">
                <a:solidFill>
                  <a:schemeClr val="tx1"/>
                </a:solidFill>
                <a:latin typeface="Times New Roman" panose="02020603050405020304" pitchFamily="18" charset="0"/>
                <a:cs typeface="Times New Roman" panose="02020603050405020304" pitchFamily="18" charset="0"/>
              </a:rPr>
              <a:t>data instances from </a:t>
            </a:r>
            <a:r>
              <a:rPr lang="en-US" sz="1600" b="0" i="0" dirty="0">
                <a:solidFill>
                  <a:schemeClr val="tx1"/>
                </a:solidFill>
                <a:effectLst/>
                <a:latin typeface="Times New Roman" panose="02020603050405020304" pitchFamily="18" charset="0"/>
                <a:cs typeface="Times New Roman" panose="02020603050405020304" pitchFamily="18" charset="0"/>
              </a:rPr>
              <a:t>partition as test data and the remaining partitions as training data whereas in </a:t>
            </a:r>
            <a:r>
              <a:rPr lang="en-US" sz="1600" b="1" i="0" dirty="0">
                <a:solidFill>
                  <a:schemeClr val="tx1"/>
                </a:solidFill>
                <a:effectLst/>
                <a:latin typeface="Times New Roman" panose="02020603050405020304" pitchFamily="18" charset="0"/>
                <a:cs typeface="Times New Roman" panose="02020603050405020304" pitchFamily="18" charset="0"/>
              </a:rPr>
              <a:t>Bootstrapping</a:t>
            </a:r>
            <a:r>
              <a:rPr lang="en-US" sz="1600" b="0" i="0" dirty="0">
                <a:solidFill>
                  <a:schemeClr val="tx1"/>
                </a:solidFill>
                <a:effectLst/>
                <a:latin typeface="Times New Roman" panose="02020603050405020304" pitchFamily="18" charset="0"/>
                <a:cs typeface="Times New Roman" panose="02020603050405020304" pitchFamily="18" charset="0"/>
              </a:rPr>
              <a:t> it randomly picks data </a:t>
            </a:r>
            <a:r>
              <a:rPr lang="en-US" sz="1600" b="0" i="0" dirty="0" err="1">
                <a:solidFill>
                  <a:schemeClr val="tx1"/>
                </a:solidFill>
                <a:effectLst/>
                <a:latin typeface="Times New Roman" panose="02020603050405020304" pitchFamily="18" charset="0"/>
                <a:cs typeface="Times New Roman" panose="02020603050405020304" pitchFamily="18" charset="0"/>
              </a:rPr>
              <a:t>data</a:t>
            </a:r>
            <a:r>
              <a:rPr lang="en-US" sz="1600" b="0" i="0" dirty="0">
                <a:solidFill>
                  <a:schemeClr val="tx1"/>
                </a:solidFill>
                <a:effectLst/>
                <a:latin typeface="Times New Roman" panose="02020603050405020304" pitchFamily="18" charset="0"/>
                <a:cs typeface="Times New Roman" panose="02020603050405020304" pitchFamily="18" charset="0"/>
              </a:rPr>
              <a:t> instances from the input data set, with the possibility of the same data instance to be picked multiple times</a:t>
            </a:r>
            <a:endParaRPr lang="en-US" sz="1600" dirty="0">
              <a:solidFill>
                <a:schemeClr val="tx1"/>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18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2AB2-5C45-42D2-A970-1891728175D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52CC503-6690-41DE-8446-F6BB5952F700}"/>
              </a:ext>
            </a:extLst>
          </p:cNvPr>
          <p:cNvSpPr>
            <a:spLocks noGrp="1"/>
          </p:cNvSpPr>
          <p:nvPr>
            <p:ph type="body" idx="1"/>
          </p:nvPr>
        </p:nvSpPr>
        <p:spPr/>
        <p:txBody>
          <a:bodyPr/>
          <a:lstStyle/>
          <a:p>
            <a:endParaRPr lang="en-IN" dirty="0"/>
          </a:p>
        </p:txBody>
      </p:sp>
      <p:pic>
        <p:nvPicPr>
          <p:cNvPr id="5" name="Picture 4" descr="Diagram, shape&#10;&#10;Description automatically generated">
            <a:extLst>
              <a:ext uri="{FF2B5EF4-FFF2-40B4-BE49-F238E27FC236}">
                <a16:creationId xmlns:a16="http://schemas.microsoft.com/office/drawing/2014/main" id="{63CD1330-E903-4723-B206-95A7DB0F411E}"/>
              </a:ext>
            </a:extLst>
          </p:cNvPr>
          <p:cNvPicPr>
            <a:picLocks noChangeAspect="1"/>
          </p:cNvPicPr>
          <p:nvPr/>
        </p:nvPicPr>
        <p:blipFill>
          <a:blip r:embed="rId2"/>
          <a:stretch>
            <a:fillRect/>
          </a:stretch>
        </p:blipFill>
        <p:spPr>
          <a:xfrm>
            <a:off x="1190891" y="1380959"/>
            <a:ext cx="6932337" cy="2610066"/>
          </a:xfrm>
          <a:prstGeom prst="rect">
            <a:avLst/>
          </a:prstGeom>
        </p:spPr>
      </p:pic>
    </p:spTree>
    <p:extLst>
      <p:ext uri="{BB962C8B-B14F-4D97-AF65-F5344CB8AC3E}">
        <p14:creationId xmlns:p14="http://schemas.microsoft.com/office/powerpoint/2010/main" val="418903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7232-9949-44E7-9C02-892AB9071B6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58F6A6D-0126-4025-99BD-DFC23C4D49C1}"/>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F8DAF55-5AA2-417C-9269-46BC1B692546}"/>
              </a:ext>
            </a:extLst>
          </p:cNvPr>
          <p:cNvPicPr>
            <a:picLocks noChangeAspect="1"/>
          </p:cNvPicPr>
          <p:nvPr/>
        </p:nvPicPr>
        <p:blipFill>
          <a:blip r:embed="rId2"/>
          <a:stretch>
            <a:fillRect/>
          </a:stretch>
        </p:blipFill>
        <p:spPr>
          <a:xfrm>
            <a:off x="1052622" y="955283"/>
            <a:ext cx="7123815" cy="3613592"/>
          </a:xfrm>
          <a:prstGeom prst="rect">
            <a:avLst/>
          </a:prstGeom>
        </p:spPr>
      </p:pic>
    </p:spTree>
    <p:extLst>
      <p:ext uri="{BB962C8B-B14F-4D97-AF65-F5344CB8AC3E}">
        <p14:creationId xmlns:p14="http://schemas.microsoft.com/office/powerpoint/2010/main" val="33514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A6A2-0F4F-4CBC-8CA5-FA70C609E8F5}"/>
              </a:ext>
            </a:extLst>
          </p:cNvPr>
          <p:cNvSpPr>
            <a:spLocks noGrp="1"/>
          </p:cNvSpPr>
          <p:nvPr>
            <p:ph type="title"/>
          </p:nvPr>
        </p:nvSpPr>
        <p:spPr>
          <a:xfrm>
            <a:off x="191386" y="95693"/>
            <a:ext cx="8793126" cy="4827181"/>
          </a:xfrm>
        </p:spPr>
        <p:txBody>
          <a:bodyPr/>
          <a:lstStyle/>
          <a:p>
            <a:pPr algn="l"/>
            <a:r>
              <a:rPr lang="en-US" sz="1600" dirty="0">
                <a:latin typeface="Times New Roman" panose="02020603050405020304" pitchFamily="18" charset="0"/>
                <a:cs typeface="Times New Roman" panose="02020603050405020304" pitchFamily="18" charset="0"/>
              </a:rPr>
              <a:t>This method of partitioning the input data into two parts – training and test data which is by holding back a part of the input data for validating the trained model is known as </a:t>
            </a:r>
            <a:r>
              <a:rPr lang="en-US" sz="1600" b="1" dirty="0">
                <a:latin typeface="Times New Roman" panose="02020603050405020304" pitchFamily="18" charset="0"/>
                <a:cs typeface="Times New Roman" panose="02020603050405020304" pitchFamily="18" charset="0"/>
              </a:rPr>
              <a:t>holdout method.</a:t>
            </a:r>
            <a:br>
              <a:rPr lang="en-US" sz="20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64577613-AF18-428C-B5AD-7F82ADEA9DC6}"/>
              </a:ext>
            </a:extLst>
          </p:cNvPr>
          <p:cNvPicPr>
            <a:picLocks noChangeAspect="1"/>
          </p:cNvPicPr>
          <p:nvPr/>
        </p:nvPicPr>
        <p:blipFill>
          <a:blip r:embed="rId2"/>
          <a:stretch>
            <a:fillRect/>
          </a:stretch>
        </p:blipFill>
        <p:spPr>
          <a:xfrm>
            <a:off x="1436119" y="1745200"/>
            <a:ext cx="5506218" cy="2886478"/>
          </a:xfrm>
          <a:prstGeom prst="rect">
            <a:avLst/>
          </a:prstGeom>
        </p:spPr>
      </p:pic>
    </p:spTree>
    <p:extLst>
      <p:ext uri="{BB962C8B-B14F-4D97-AF65-F5344CB8AC3E}">
        <p14:creationId xmlns:p14="http://schemas.microsoft.com/office/powerpoint/2010/main" val="42725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566375" y="266625"/>
            <a:ext cx="6321000" cy="52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latin typeface="Times New Roman" panose="02020603050405020304" pitchFamily="18" charset="0"/>
                <a:cs typeface="Times New Roman" panose="02020603050405020304" pitchFamily="18" charset="0"/>
              </a:rPr>
              <a:t>K - FOLD CROSS VALIDATION</a:t>
            </a:r>
            <a:endParaRPr sz="2400" b="1" dirty="0">
              <a:latin typeface="Times New Roman" panose="02020603050405020304" pitchFamily="18" charset="0"/>
              <a:cs typeface="Times New Roman" panose="02020603050405020304" pitchFamily="18" charset="0"/>
            </a:endParaRPr>
          </a:p>
        </p:txBody>
      </p:sp>
      <p:sp>
        <p:nvSpPr>
          <p:cNvPr id="55" name="Google Shape;55;p13"/>
          <p:cNvSpPr/>
          <p:nvPr/>
        </p:nvSpPr>
        <p:spPr>
          <a:xfrm>
            <a:off x="955375" y="1302538"/>
            <a:ext cx="901749" cy="253842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3034464" y="1302538"/>
            <a:ext cx="847500" cy="1548300"/>
          </a:xfrm>
          <a:prstGeom prst="rect">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t>Training set</a:t>
            </a:r>
            <a:endParaRPr sz="1200" b="1" dirty="0"/>
          </a:p>
        </p:txBody>
      </p:sp>
      <p:sp>
        <p:nvSpPr>
          <p:cNvPr id="57" name="Google Shape;57;p13"/>
          <p:cNvSpPr/>
          <p:nvPr/>
        </p:nvSpPr>
        <p:spPr>
          <a:xfrm>
            <a:off x="3034464" y="3179913"/>
            <a:ext cx="847500" cy="6609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endParaRPr>
          </a:p>
          <a:p>
            <a:pPr marL="0" lvl="0" indent="0" algn="ctr" rtl="0">
              <a:spcBef>
                <a:spcPts val="0"/>
              </a:spcBef>
              <a:spcAft>
                <a:spcPts val="0"/>
              </a:spcAft>
              <a:buClr>
                <a:schemeClr val="dk1"/>
              </a:buClr>
              <a:buSzPts val="1100"/>
              <a:buFont typeface="Arial"/>
              <a:buNone/>
            </a:pPr>
            <a:r>
              <a:rPr lang="en-GB" sz="1200" b="1">
                <a:solidFill>
                  <a:schemeClr val="dk1"/>
                </a:solidFill>
              </a:rPr>
              <a:t>Testing set</a:t>
            </a:r>
            <a:endParaRPr sz="1200" b="1">
              <a:solidFill>
                <a:schemeClr val="dk1"/>
              </a:solidFill>
            </a:endParaRPr>
          </a:p>
          <a:p>
            <a:pPr marL="0" lvl="0" indent="0" algn="l" rtl="0">
              <a:spcBef>
                <a:spcPts val="0"/>
              </a:spcBef>
              <a:spcAft>
                <a:spcPts val="0"/>
              </a:spcAft>
              <a:buNone/>
            </a:pPr>
            <a:endParaRPr/>
          </a:p>
        </p:txBody>
      </p:sp>
      <p:sp>
        <p:nvSpPr>
          <p:cNvPr id="58" name="Google Shape;58;p13"/>
          <p:cNvSpPr/>
          <p:nvPr/>
        </p:nvSpPr>
        <p:spPr>
          <a:xfrm>
            <a:off x="4144925" y="1721900"/>
            <a:ext cx="977700" cy="233400"/>
          </a:xfrm>
          <a:prstGeom prst="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363514" y="1452588"/>
            <a:ext cx="847500" cy="6609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t>Model</a:t>
            </a:r>
            <a:endParaRPr sz="1200" b="1"/>
          </a:p>
        </p:txBody>
      </p:sp>
      <p:sp>
        <p:nvSpPr>
          <p:cNvPr id="60" name="Google Shape;60;p13"/>
          <p:cNvSpPr/>
          <p:nvPr/>
        </p:nvSpPr>
        <p:spPr>
          <a:xfrm>
            <a:off x="4144925" y="3329575"/>
            <a:ext cx="977700" cy="233400"/>
          </a:xfrm>
          <a:prstGeom prst="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5363514" y="3038038"/>
            <a:ext cx="847500" cy="6609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t>Evaluate</a:t>
            </a:r>
            <a:endParaRPr sz="1200" b="1"/>
          </a:p>
        </p:txBody>
      </p:sp>
      <p:sp>
        <p:nvSpPr>
          <p:cNvPr id="62" name="Google Shape;62;p13"/>
          <p:cNvSpPr txBox="1"/>
          <p:nvPr/>
        </p:nvSpPr>
        <p:spPr>
          <a:xfrm>
            <a:off x="999750" y="2334475"/>
            <a:ext cx="813000" cy="2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Dataset</a:t>
            </a:r>
            <a:endParaRPr sz="1300" b="1"/>
          </a:p>
        </p:txBody>
      </p:sp>
      <p:sp>
        <p:nvSpPr>
          <p:cNvPr id="63" name="Google Shape;63;p13"/>
          <p:cNvSpPr/>
          <p:nvPr/>
        </p:nvSpPr>
        <p:spPr>
          <a:xfrm>
            <a:off x="1956950" y="1721900"/>
            <a:ext cx="977700" cy="233400"/>
          </a:xfrm>
          <a:prstGeom prst="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1956950" y="3393675"/>
            <a:ext cx="977700" cy="233400"/>
          </a:xfrm>
          <a:prstGeom prst="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p:nvPr/>
        </p:nvSpPr>
        <p:spPr>
          <a:xfrm>
            <a:off x="2115500" y="2571750"/>
            <a:ext cx="813000" cy="2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t>70 : 30 </a:t>
            </a:r>
            <a:endParaRPr sz="1300"/>
          </a:p>
        </p:txBody>
      </p:sp>
      <p:sp>
        <p:nvSpPr>
          <p:cNvPr id="66" name="Google Shape;66;p13"/>
          <p:cNvSpPr txBox="1"/>
          <p:nvPr/>
        </p:nvSpPr>
        <p:spPr>
          <a:xfrm>
            <a:off x="2115500" y="2812375"/>
            <a:ext cx="813000" cy="2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t>75 : 25 </a:t>
            </a:r>
            <a:endParaRPr sz="1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10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1000"/>
                                        <p:tgtEl>
                                          <p:spTgt spid="6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1000"/>
                                        <p:tgtEl>
                                          <p:spTgt spid="6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000"/>
                                          </p:stCondLst>
                                        </p:cTn>
                                        <p:tgtEl>
                                          <p:spTgt spid="6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0"/>
                                        <p:tgtEl>
                                          <p:spTgt spid="63"/>
                                        </p:tgtEl>
                                      </p:cBhvr>
                                    </p:animEffect>
                                  </p:childTnLst>
                                </p:cTn>
                              </p:par>
                              <p:par>
                                <p:cTn id="30" presetID="10" presetClass="entr" presetSubtype="0" fill="hold"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10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0"/>
                                        <p:tgtEl>
                                          <p:spTgt spid="57"/>
                                        </p:tgtEl>
                                      </p:cBhvr>
                                    </p:animEffect>
                                  </p:childTnLst>
                                </p:cTn>
                              </p:par>
                              <p:par>
                                <p:cTn id="38" presetID="10"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fade">
                                      <p:cBhvr>
                                        <p:cTn id="40" dur="10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fade">
                                      <p:cBhvr>
                                        <p:cTn id="45" dur="10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10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10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p:nvPr/>
        </p:nvSpPr>
        <p:spPr>
          <a:xfrm>
            <a:off x="1566375" y="266625"/>
            <a:ext cx="6321000" cy="52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latin typeface="Times New Roman" panose="02020603050405020304" pitchFamily="18" charset="0"/>
                <a:cs typeface="Times New Roman" panose="02020603050405020304" pitchFamily="18" charset="0"/>
              </a:rPr>
              <a:t>K - FOLD CROSS VALIDATION</a:t>
            </a:r>
            <a:endParaRPr sz="2400" b="1" dirty="0">
              <a:latin typeface="Times New Roman" panose="02020603050405020304" pitchFamily="18" charset="0"/>
              <a:cs typeface="Times New Roman" panose="02020603050405020304" pitchFamily="18" charset="0"/>
            </a:endParaRPr>
          </a:p>
        </p:txBody>
      </p:sp>
      <p:sp>
        <p:nvSpPr>
          <p:cNvPr id="72" name="Google Shape;72;p14"/>
          <p:cNvSpPr txBox="1"/>
          <p:nvPr/>
        </p:nvSpPr>
        <p:spPr>
          <a:xfrm>
            <a:off x="1972625" y="1490875"/>
            <a:ext cx="23661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All semester your professor has taught linear algebra.</a:t>
            </a:r>
            <a:endParaRPr b="1" dirty="0">
              <a:latin typeface="Times New Roman" panose="02020603050405020304" pitchFamily="18" charset="0"/>
              <a:cs typeface="Times New Roman" panose="02020603050405020304" pitchFamily="18" charset="0"/>
            </a:endParaRPr>
          </a:p>
        </p:txBody>
      </p:sp>
      <p:pic>
        <p:nvPicPr>
          <p:cNvPr id="73" name="Google Shape;73;p14"/>
          <p:cNvPicPr preferRelativeResize="0"/>
          <p:nvPr/>
        </p:nvPicPr>
        <p:blipFill>
          <a:blip r:embed="rId3">
            <a:alphaModFix/>
          </a:blip>
          <a:stretch>
            <a:fillRect/>
          </a:stretch>
        </p:blipFill>
        <p:spPr>
          <a:xfrm>
            <a:off x="521675" y="1192700"/>
            <a:ext cx="1301624" cy="1736049"/>
          </a:xfrm>
          <a:prstGeom prst="rect">
            <a:avLst/>
          </a:prstGeom>
          <a:noFill/>
          <a:ln>
            <a:noFill/>
          </a:ln>
        </p:spPr>
      </p:pic>
      <p:pic>
        <p:nvPicPr>
          <p:cNvPr id="74" name="Google Shape;74;p14"/>
          <p:cNvPicPr preferRelativeResize="0"/>
          <p:nvPr/>
        </p:nvPicPr>
        <p:blipFill>
          <a:blip r:embed="rId4">
            <a:alphaModFix/>
          </a:blip>
          <a:stretch>
            <a:fillRect/>
          </a:stretch>
        </p:blipFill>
        <p:spPr>
          <a:xfrm>
            <a:off x="1401366" y="2866625"/>
            <a:ext cx="1470108" cy="1387375"/>
          </a:xfrm>
          <a:prstGeom prst="rect">
            <a:avLst/>
          </a:prstGeom>
          <a:noFill/>
          <a:ln>
            <a:noFill/>
          </a:ln>
        </p:spPr>
      </p:pic>
      <p:sp>
        <p:nvSpPr>
          <p:cNvPr id="75" name="Google Shape;75;p14"/>
          <p:cNvSpPr txBox="1"/>
          <p:nvPr/>
        </p:nvSpPr>
        <p:spPr>
          <a:xfrm>
            <a:off x="2820775" y="3262113"/>
            <a:ext cx="23661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ea typeface="Tahoma" panose="020B0604030504040204" pitchFamily="34" charset="0"/>
                <a:cs typeface="Times New Roman" panose="02020603050405020304" pitchFamily="18" charset="0"/>
              </a:rPr>
              <a:t>So you prepare for linear algebra during exam</a:t>
            </a:r>
            <a:r>
              <a:rPr lang="en-GB" sz="1200" b="1" dirty="0"/>
              <a:t>.</a:t>
            </a:r>
            <a:endParaRPr sz="1200" b="1" dirty="0"/>
          </a:p>
        </p:txBody>
      </p:sp>
      <p:sp>
        <p:nvSpPr>
          <p:cNvPr id="76" name="Google Shape;76;p14"/>
          <p:cNvSpPr txBox="1"/>
          <p:nvPr/>
        </p:nvSpPr>
        <p:spPr>
          <a:xfrm>
            <a:off x="4488050" y="1192688"/>
            <a:ext cx="23661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….but in exam you have questions from linear algebra as well as calculus.</a:t>
            </a:r>
            <a:endParaRPr b="1" dirty="0">
              <a:latin typeface="Times New Roman" panose="02020603050405020304" pitchFamily="18" charset="0"/>
              <a:cs typeface="Times New Roman" panose="02020603050405020304" pitchFamily="18" charset="0"/>
            </a:endParaRPr>
          </a:p>
        </p:txBody>
      </p:sp>
      <p:pic>
        <p:nvPicPr>
          <p:cNvPr id="77" name="Google Shape;77;p14"/>
          <p:cNvPicPr preferRelativeResize="0"/>
          <p:nvPr/>
        </p:nvPicPr>
        <p:blipFill rotWithShape="1">
          <a:blip r:embed="rId5">
            <a:alphaModFix/>
          </a:blip>
          <a:srcRect t="46740" r="19788"/>
          <a:stretch/>
        </p:blipFill>
        <p:spPr>
          <a:xfrm>
            <a:off x="6804124" y="1042400"/>
            <a:ext cx="1880200" cy="1198475"/>
          </a:xfrm>
          <a:prstGeom prst="rect">
            <a:avLst/>
          </a:prstGeom>
          <a:noFill/>
          <a:ln>
            <a:noFill/>
          </a:ln>
        </p:spPr>
      </p:pic>
      <p:sp>
        <p:nvSpPr>
          <p:cNvPr id="78" name="Google Shape;78;p14"/>
          <p:cNvSpPr txBox="1"/>
          <p:nvPr/>
        </p:nvSpPr>
        <p:spPr>
          <a:xfrm>
            <a:off x="6038025" y="2240875"/>
            <a:ext cx="2570100" cy="37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your professor should have taught calculus as well</a:t>
            </a:r>
            <a:r>
              <a:rPr lang="en-GB" sz="1200" dirty="0"/>
              <a:t>...</a:t>
            </a:r>
            <a:endParaRPr sz="1200" dirty="0"/>
          </a:p>
        </p:txBody>
      </p:sp>
      <p:pic>
        <p:nvPicPr>
          <p:cNvPr id="79" name="Google Shape;79;p14"/>
          <p:cNvPicPr preferRelativeResize="0"/>
          <p:nvPr/>
        </p:nvPicPr>
        <p:blipFill>
          <a:blip r:embed="rId6">
            <a:alphaModFix/>
          </a:blip>
          <a:stretch>
            <a:fillRect/>
          </a:stretch>
        </p:blipFill>
        <p:spPr>
          <a:xfrm>
            <a:off x="6021450" y="2866625"/>
            <a:ext cx="1301625" cy="15793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par>
                                <p:cTn id="8" presetID="10" presetClass="entr" presetSubtype="0" fill="hold"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1000"/>
                                        <p:tgtEl>
                                          <p:spTgt spid="7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1000"/>
                                        <p:tgtEl>
                                          <p:spTgt spid="75"/>
                                        </p:tgtEl>
                                      </p:cBhvr>
                                    </p:animEffect>
                                  </p:childTnLst>
                                </p:cTn>
                              </p:par>
                              <p:par>
                                <p:cTn id="16" presetID="10" presetClass="entr" presetSubtype="0" fill="hold"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10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1000"/>
                                        <p:tgtEl>
                                          <p:spTgt spid="7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1000"/>
                                        <p:tgtEl>
                                          <p:spTgt spid="7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fade">
                                      <p:cBhvr>
                                        <p:cTn id="33" dur="1000"/>
                                        <p:tgtEl>
                                          <p:spTgt spid="7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p:nvPr/>
        </p:nvSpPr>
        <p:spPr>
          <a:xfrm>
            <a:off x="1257875" y="541975"/>
            <a:ext cx="23661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this is the problem with simple train test split…….</a:t>
            </a:r>
            <a:endParaRPr b="1" dirty="0">
              <a:latin typeface="Times New Roman" panose="02020603050405020304" pitchFamily="18" charset="0"/>
              <a:cs typeface="Times New Roman" panose="02020603050405020304" pitchFamily="18" charset="0"/>
            </a:endParaRPr>
          </a:p>
        </p:txBody>
      </p:sp>
      <p:sp>
        <p:nvSpPr>
          <p:cNvPr id="85" name="Google Shape;85;p15"/>
          <p:cNvSpPr/>
          <p:nvPr/>
        </p:nvSpPr>
        <p:spPr>
          <a:xfrm>
            <a:off x="955375" y="1302547"/>
            <a:ext cx="901750" cy="274850"/>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955375" y="1577397"/>
            <a:ext cx="901750" cy="274850"/>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308425" y="1887184"/>
            <a:ext cx="815375" cy="252811"/>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308425" y="1632591"/>
            <a:ext cx="815375" cy="252811"/>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955375" y="3776197"/>
            <a:ext cx="901750" cy="274850"/>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955375" y="3501347"/>
            <a:ext cx="901750" cy="274850"/>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955375" y="3226497"/>
            <a:ext cx="901750" cy="274850"/>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955375" y="2951647"/>
            <a:ext cx="901750" cy="274850"/>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955375" y="2676797"/>
            <a:ext cx="901750" cy="274850"/>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955375" y="2401947"/>
            <a:ext cx="901750" cy="274850"/>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955375" y="2127097"/>
            <a:ext cx="901750" cy="274850"/>
          </a:xfrm>
          <a:prstGeom prst="flowChartProcess">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955375" y="1852247"/>
            <a:ext cx="901750" cy="274850"/>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308425" y="2141788"/>
            <a:ext cx="815375" cy="252811"/>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308425" y="2392805"/>
            <a:ext cx="815375" cy="252811"/>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08425" y="2650997"/>
            <a:ext cx="815375" cy="252811"/>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308425" y="1377975"/>
            <a:ext cx="815375" cy="252811"/>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308425" y="2909189"/>
            <a:ext cx="815375" cy="252811"/>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308425" y="3292889"/>
            <a:ext cx="815375" cy="252811"/>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308425" y="3545689"/>
            <a:ext cx="815375" cy="252811"/>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308425" y="3774289"/>
            <a:ext cx="815375" cy="252811"/>
          </a:xfrm>
          <a:prstGeom prst="flowChartProcess">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p:nvPr/>
        </p:nvSpPr>
        <p:spPr>
          <a:xfrm>
            <a:off x="659575" y="1785000"/>
            <a:ext cx="295800" cy="19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D</a:t>
            </a:r>
            <a:endParaRPr b="1"/>
          </a:p>
          <a:p>
            <a:pPr marL="0" lvl="0" indent="0" algn="l" rtl="0">
              <a:spcBef>
                <a:spcPts val="0"/>
              </a:spcBef>
              <a:spcAft>
                <a:spcPts val="0"/>
              </a:spcAft>
              <a:buNone/>
            </a:pPr>
            <a:r>
              <a:rPr lang="en-GB" b="1"/>
              <a:t>A</a:t>
            </a:r>
            <a:endParaRPr b="1"/>
          </a:p>
          <a:p>
            <a:pPr marL="0" lvl="0" indent="0" algn="l" rtl="0">
              <a:spcBef>
                <a:spcPts val="0"/>
              </a:spcBef>
              <a:spcAft>
                <a:spcPts val="0"/>
              </a:spcAft>
              <a:buNone/>
            </a:pPr>
            <a:r>
              <a:rPr lang="en-GB" b="1"/>
              <a:t>T</a:t>
            </a:r>
            <a:endParaRPr b="1"/>
          </a:p>
          <a:p>
            <a:pPr marL="0" lvl="0" indent="0" algn="l" rtl="0">
              <a:spcBef>
                <a:spcPts val="0"/>
              </a:spcBef>
              <a:spcAft>
                <a:spcPts val="0"/>
              </a:spcAft>
              <a:buNone/>
            </a:pPr>
            <a:r>
              <a:rPr lang="en-GB" b="1"/>
              <a:t>A</a:t>
            </a:r>
            <a:endParaRPr b="1"/>
          </a:p>
          <a:p>
            <a:pPr marL="0" lvl="0" indent="0" algn="l" rtl="0">
              <a:spcBef>
                <a:spcPts val="0"/>
              </a:spcBef>
              <a:spcAft>
                <a:spcPts val="0"/>
              </a:spcAft>
              <a:buNone/>
            </a:pPr>
            <a:r>
              <a:rPr lang="en-GB" b="1"/>
              <a:t>S</a:t>
            </a:r>
            <a:endParaRPr b="1"/>
          </a:p>
          <a:p>
            <a:pPr marL="0" lvl="0" indent="0" algn="l" rtl="0">
              <a:spcBef>
                <a:spcPts val="0"/>
              </a:spcBef>
              <a:spcAft>
                <a:spcPts val="0"/>
              </a:spcAft>
              <a:buNone/>
            </a:pPr>
            <a:r>
              <a:rPr lang="en-GB" b="1"/>
              <a:t>E</a:t>
            </a:r>
            <a:endParaRPr b="1"/>
          </a:p>
          <a:p>
            <a:pPr marL="0" lvl="0" indent="0" algn="l" rtl="0">
              <a:spcBef>
                <a:spcPts val="0"/>
              </a:spcBef>
              <a:spcAft>
                <a:spcPts val="0"/>
              </a:spcAft>
              <a:buNone/>
            </a:pPr>
            <a:r>
              <a:rPr lang="en-GB" b="1"/>
              <a:t>T</a:t>
            </a:r>
            <a:endParaRPr b="1"/>
          </a:p>
        </p:txBody>
      </p:sp>
      <p:cxnSp>
        <p:nvCxnSpPr>
          <p:cNvPr id="106" name="Google Shape;106;p15"/>
          <p:cNvCxnSpPr>
            <a:endCxn id="97" idx="1"/>
          </p:cNvCxnSpPr>
          <p:nvPr/>
        </p:nvCxnSpPr>
        <p:spPr>
          <a:xfrm rot="10800000" flipH="1">
            <a:off x="1897825" y="2268194"/>
            <a:ext cx="1410600" cy="578400"/>
          </a:xfrm>
          <a:prstGeom prst="straightConnector1">
            <a:avLst/>
          </a:prstGeom>
          <a:noFill/>
          <a:ln w="19050" cap="flat" cmpd="sng">
            <a:solidFill>
              <a:srgbClr val="FF00FF"/>
            </a:solidFill>
            <a:prstDash val="solid"/>
            <a:round/>
            <a:headEnd type="none" w="med" len="med"/>
            <a:tailEnd type="triangle" w="med" len="med"/>
          </a:ln>
        </p:spPr>
      </p:cxnSp>
      <p:cxnSp>
        <p:nvCxnSpPr>
          <p:cNvPr id="107" name="Google Shape;107;p15"/>
          <p:cNvCxnSpPr>
            <a:endCxn id="103" idx="1"/>
          </p:cNvCxnSpPr>
          <p:nvPr/>
        </p:nvCxnSpPr>
        <p:spPr>
          <a:xfrm>
            <a:off x="1897825" y="2878294"/>
            <a:ext cx="1410600" cy="793800"/>
          </a:xfrm>
          <a:prstGeom prst="straightConnector1">
            <a:avLst/>
          </a:prstGeom>
          <a:noFill/>
          <a:ln w="19050" cap="flat" cmpd="sng">
            <a:solidFill>
              <a:srgbClr val="FF00FF"/>
            </a:solidFill>
            <a:prstDash val="solid"/>
            <a:round/>
            <a:headEnd type="none" w="med" len="med"/>
            <a:tailEnd type="triangle" w="med" len="med"/>
          </a:ln>
        </p:spPr>
      </p:cxnSp>
      <p:sp>
        <p:nvSpPr>
          <p:cNvPr id="108" name="Google Shape;108;p15"/>
          <p:cNvSpPr txBox="1"/>
          <p:nvPr/>
        </p:nvSpPr>
        <p:spPr>
          <a:xfrm rot="-1817133">
            <a:off x="2200232" y="2207120"/>
            <a:ext cx="765006" cy="2748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Training</a:t>
            </a:r>
            <a:endParaRPr sz="1100"/>
          </a:p>
        </p:txBody>
      </p:sp>
      <p:sp>
        <p:nvSpPr>
          <p:cNvPr id="109" name="Google Shape;109;p15"/>
          <p:cNvSpPr txBox="1"/>
          <p:nvPr/>
        </p:nvSpPr>
        <p:spPr>
          <a:xfrm rot="1459383">
            <a:off x="2303394" y="2974386"/>
            <a:ext cx="764784" cy="2748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Testing</a:t>
            </a:r>
            <a:endParaRPr sz="1100"/>
          </a:p>
        </p:txBody>
      </p:sp>
      <p:sp>
        <p:nvSpPr>
          <p:cNvPr id="110" name="Google Shape;110;p15"/>
          <p:cNvSpPr/>
          <p:nvPr/>
        </p:nvSpPr>
        <p:spPr>
          <a:xfrm>
            <a:off x="3216425" y="1330925"/>
            <a:ext cx="985875" cy="1836200"/>
          </a:xfrm>
          <a:custGeom>
            <a:avLst/>
            <a:gdLst/>
            <a:ahLst/>
            <a:cxnLst/>
            <a:rect l="l" t="t" r="r" b="b"/>
            <a:pathLst>
              <a:path w="39435" h="73448" extrusionOk="0">
                <a:moveTo>
                  <a:pt x="0" y="0"/>
                </a:moveTo>
                <a:lnTo>
                  <a:pt x="1479" y="73448"/>
                </a:lnTo>
                <a:lnTo>
                  <a:pt x="39435" y="72955"/>
                </a:lnTo>
                <a:lnTo>
                  <a:pt x="37956" y="0"/>
                </a:lnTo>
                <a:close/>
              </a:path>
            </a:pathLst>
          </a:custGeom>
          <a:noFill/>
          <a:ln w="28575" cap="flat" cmpd="sng">
            <a:solidFill>
              <a:srgbClr val="0000FF"/>
            </a:solidFill>
            <a:prstDash val="solid"/>
            <a:round/>
            <a:headEnd type="none" w="med" len="med"/>
            <a:tailEnd type="none" w="med" len="med"/>
          </a:ln>
        </p:spPr>
      </p:sp>
      <p:sp>
        <p:nvSpPr>
          <p:cNvPr id="111" name="Google Shape;111;p15"/>
          <p:cNvSpPr/>
          <p:nvPr/>
        </p:nvSpPr>
        <p:spPr>
          <a:xfrm>
            <a:off x="874975" y="2119625"/>
            <a:ext cx="1109100" cy="308100"/>
          </a:xfrm>
          <a:custGeom>
            <a:avLst/>
            <a:gdLst/>
            <a:ahLst/>
            <a:cxnLst/>
            <a:rect l="l" t="t" r="r" b="b"/>
            <a:pathLst>
              <a:path w="44364" h="12324" extrusionOk="0">
                <a:moveTo>
                  <a:pt x="43871" y="0"/>
                </a:moveTo>
                <a:lnTo>
                  <a:pt x="0" y="0"/>
                </a:lnTo>
                <a:lnTo>
                  <a:pt x="493" y="12324"/>
                </a:lnTo>
                <a:lnTo>
                  <a:pt x="44364" y="11338"/>
                </a:lnTo>
                <a:close/>
              </a:path>
            </a:pathLst>
          </a:custGeom>
          <a:noFill/>
          <a:ln w="28575" cap="flat" cmpd="sng">
            <a:solidFill>
              <a:srgbClr val="0000FF"/>
            </a:solidFill>
            <a:prstDash val="solid"/>
            <a:round/>
            <a:headEnd type="none" w="med" len="med"/>
            <a:tailEnd type="none" w="med" len="med"/>
          </a:ln>
        </p:spPr>
      </p:sp>
      <p:sp>
        <p:nvSpPr>
          <p:cNvPr id="112" name="Google Shape;112;p15"/>
          <p:cNvSpPr/>
          <p:nvPr/>
        </p:nvSpPr>
        <p:spPr>
          <a:xfrm>
            <a:off x="3265725" y="3783300"/>
            <a:ext cx="874950" cy="234150"/>
          </a:xfrm>
          <a:custGeom>
            <a:avLst/>
            <a:gdLst/>
            <a:ahLst/>
            <a:cxnLst/>
            <a:rect l="l" t="t" r="r" b="b"/>
            <a:pathLst>
              <a:path w="34998" h="9366" extrusionOk="0">
                <a:moveTo>
                  <a:pt x="0" y="493"/>
                </a:moveTo>
                <a:lnTo>
                  <a:pt x="0" y="9366"/>
                </a:lnTo>
                <a:lnTo>
                  <a:pt x="34998" y="9366"/>
                </a:lnTo>
                <a:lnTo>
                  <a:pt x="34505" y="0"/>
                </a:lnTo>
                <a:close/>
              </a:path>
            </a:pathLst>
          </a:custGeom>
          <a:noFill/>
          <a:ln w="28575" cap="flat" cmpd="sng">
            <a:solidFill>
              <a:srgbClr val="0000FF"/>
            </a:solidFill>
            <a:prstDash val="solid"/>
            <a:round/>
            <a:headEnd type="none" w="med" len="med"/>
            <a:tailEnd type="none" w="med" len="med"/>
          </a:ln>
        </p:spPr>
      </p:sp>
      <p:sp>
        <p:nvSpPr>
          <p:cNvPr id="113" name="Google Shape;113;p15"/>
          <p:cNvSpPr/>
          <p:nvPr/>
        </p:nvSpPr>
        <p:spPr>
          <a:xfrm>
            <a:off x="4572000" y="2212525"/>
            <a:ext cx="977700" cy="233400"/>
          </a:xfrm>
          <a:prstGeom prst="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5790589" y="1943213"/>
            <a:ext cx="847500" cy="660900"/>
          </a:xfrm>
          <a:prstGeom prst="rect">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t>Model</a:t>
            </a:r>
            <a:endParaRPr sz="1200" b="1"/>
          </a:p>
        </p:txBody>
      </p:sp>
      <p:sp>
        <p:nvSpPr>
          <p:cNvPr id="115" name="Google Shape;115;p15"/>
          <p:cNvSpPr/>
          <p:nvPr/>
        </p:nvSpPr>
        <p:spPr>
          <a:xfrm>
            <a:off x="4572000" y="3453525"/>
            <a:ext cx="977700" cy="233400"/>
          </a:xfrm>
          <a:prstGeom prst="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5790589" y="3161988"/>
            <a:ext cx="847500" cy="6609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t>Evaluate</a:t>
            </a:r>
            <a:endParaRPr sz="1200" b="1"/>
          </a:p>
        </p:txBody>
      </p:sp>
      <p:sp>
        <p:nvSpPr>
          <p:cNvPr id="117" name="Google Shape;117;p15"/>
          <p:cNvSpPr txBox="1"/>
          <p:nvPr/>
        </p:nvSpPr>
        <p:spPr>
          <a:xfrm>
            <a:off x="4572000" y="488950"/>
            <a:ext cx="3851700" cy="8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we don’t have this light green point in our training so when we evaluate our model for this green point it will give false prediction as our model is not trained on this light green point.</a:t>
            </a:r>
            <a:endParaRPr dirty="0">
              <a:latin typeface="Times New Roman" panose="02020603050405020304" pitchFamily="18" charset="0"/>
              <a:cs typeface="Times New Roman" panose="02020603050405020304" pitchFamily="18" charset="0"/>
            </a:endParaRPr>
          </a:p>
        </p:txBody>
      </p:sp>
      <p:sp>
        <p:nvSpPr>
          <p:cNvPr id="118" name="Google Shape;118;p15"/>
          <p:cNvSpPr txBox="1"/>
          <p:nvPr/>
        </p:nvSpPr>
        <p:spPr>
          <a:xfrm>
            <a:off x="5003327" y="4017450"/>
            <a:ext cx="23661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latin typeface="Times New Roman" panose="02020603050405020304" pitchFamily="18" charset="0"/>
                <a:cs typeface="Times New Roman" panose="02020603050405020304" pitchFamily="18" charset="0"/>
              </a:rPr>
              <a:t>K-fold cross validation…...</a:t>
            </a:r>
            <a:endParaRPr sz="1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10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1000"/>
                                        <p:tgtEl>
                                          <p:spTgt spid="89"/>
                                        </p:tgtEl>
                                      </p:cBhvr>
                                    </p:animEffect>
                                  </p:childTnLst>
                                </p:cTn>
                              </p:par>
                              <p:par>
                                <p:cTn id="14" presetID="10" presetClass="entr" presetSubtype="0"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1000"/>
                                        <p:tgtEl>
                                          <p:spTgt spid="90"/>
                                        </p:tgtEl>
                                      </p:cBhvr>
                                    </p:animEffect>
                                  </p:childTnLst>
                                </p:cTn>
                              </p:par>
                              <p:par>
                                <p:cTn id="17" presetID="10"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1000"/>
                                        <p:tgtEl>
                                          <p:spTgt spid="91"/>
                                        </p:tgtEl>
                                      </p:cBhvr>
                                    </p:animEffect>
                                  </p:childTnLst>
                                </p:cTn>
                              </p:par>
                              <p:par>
                                <p:cTn id="20" presetID="10" presetClass="entr" presetSubtype="0" fill="hold"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1000"/>
                                        <p:tgtEl>
                                          <p:spTgt spid="92"/>
                                        </p:tgtEl>
                                      </p:cBhvr>
                                    </p:animEffect>
                                  </p:childTnLst>
                                </p:cTn>
                              </p:par>
                              <p:par>
                                <p:cTn id="23" presetID="10" presetClass="entr" presetSubtype="0" fill="hold" nodeType="with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1000"/>
                                        <p:tgtEl>
                                          <p:spTgt spid="93"/>
                                        </p:tgtEl>
                                      </p:cBhvr>
                                    </p:animEffect>
                                  </p:childTnLst>
                                </p:cTn>
                              </p:par>
                              <p:par>
                                <p:cTn id="26" presetID="10" presetClass="entr" presetSubtype="0" fill="hold"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1000"/>
                                        <p:tgtEl>
                                          <p:spTgt spid="94"/>
                                        </p:tgtEl>
                                      </p:cBhvr>
                                    </p:animEffect>
                                  </p:childTnLst>
                                </p:cTn>
                              </p:par>
                              <p:par>
                                <p:cTn id="29" presetID="10"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1000"/>
                                        <p:tgtEl>
                                          <p:spTgt spid="95"/>
                                        </p:tgtEl>
                                      </p:cBhvr>
                                    </p:animEffect>
                                  </p:childTnLst>
                                </p:cTn>
                              </p:par>
                              <p:par>
                                <p:cTn id="32" presetID="10" presetClass="entr" presetSubtype="0"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fade">
                                      <p:cBhvr>
                                        <p:cTn id="34" dur="1000"/>
                                        <p:tgtEl>
                                          <p:spTgt spid="96"/>
                                        </p:tgtEl>
                                      </p:cBhvr>
                                    </p:animEffect>
                                  </p:childTnLst>
                                </p:cTn>
                              </p:par>
                              <p:par>
                                <p:cTn id="35" presetID="10" presetClass="entr" presetSubtype="0" fill="hold"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fade">
                                      <p:cBhvr>
                                        <p:cTn id="37" dur="10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1000"/>
                                        <p:tgtEl>
                                          <p:spTgt spid="85"/>
                                        </p:tgtEl>
                                      </p:cBhvr>
                                    </p:animEffect>
                                  </p:childTnLst>
                                </p:cTn>
                              </p:par>
                              <p:par>
                                <p:cTn id="43" presetID="10" presetClass="entr" presetSubtype="0" fill="hold" nodeType="with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fade">
                                      <p:cBhvr>
                                        <p:cTn id="45" dur="1000"/>
                                        <p:tgtEl>
                                          <p:spTgt spid="86"/>
                                        </p:tgtEl>
                                      </p:cBhvr>
                                    </p:animEffect>
                                  </p:childTnLst>
                                </p:cTn>
                              </p:par>
                              <p:par>
                                <p:cTn id="46" presetID="10" presetClass="entr" presetSubtype="0" fill="hold" nodeType="with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1000"/>
                                        <p:tgtEl>
                                          <p:spTgt spid="89"/>
                                        </p:tgtEl>
                                      </p:cBhvr>
                                    </p:animEffect>
                                  </p:childTnLst>
                                </p:cTn>
                              </p:par>
                              <p:par>
                                <p:cTn id="49" presetID="10"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fade">
                                      <p:cBhvr>
                                        <p:cTn id="51" dur="1000"/>
                                        <p:tgtEl>
                                          <p:spTgt spid="90"/>
                                        </p:tgtEl>
                                      </p:cBhvr>
                                    </p:animEffect>
                                  </p:childTnLst>
                                </p:cTn>
                              </p:par>
                              <p:par>
                                <p:cTn id="52" presetID="10" presetClass="entr" presetSubtype="0" fill="hold" nodeType="with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fade">
                                      <p:cBhvr>
                                        <p:cTn id="54" dur="1000"/>
                                        <p:tgtEl>
                                          <p:spTgt spid="91"/>
                                        </p:tgtEl>
                                      </p:cBhvr>
                                    </p:animEffect>
                                  </p:childTnLst>
                                </p:cTn>
                              </p:par>
                              <p:par>
                                <p:cTn id="55" presetID="10" presetClass="entr" presetSubtype="0" fill="hold" nodeType="with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10" presetClass="entr" presetSubtype="0" fill="hold" nodeType="with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fade">
                                      <p:cBhvr>
                                        <p:cTn id="60" dur="1000"/>
                                        <p:tgtEl>
                                          <p:spTgt spid="93"/>
                                        </p:tgtEl>
                                      </p:cBhvr>
                                    </p:animEffect>
                                  </p:childTnLst>
                                </p:cTn>
                              </p:par>
                              <p:par>
                                <p:cTn id="61" presetID="10" presetClass="entr" presetSubtype="0" fill="hold" nodeType="with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fade">
                                      <p:cBhvr>
                                        <p:cTn id="63" dur="1000"/>
                                        <p:tgtEl>
                                          <p:spTgt spid="94"/>
                                        </p:tgtEl>
                                      </p:cBhvr>
                                    </p:animEffect>
                                  </p:childTnLst>
                                </p:cTn>
                              </p:par>
                              <p:par>
                                <p:cTn id="64" presetID="10" presetClass="entr" presetSubtype="0" fill="hold" nodeType="with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fade">
                                      <p:cBhvr>
                                        <p:cTn id="66" dur="1000"/>
                                        <p:tgtEl>
                                          <p:spTgt spid="95"/>
                                        </p:tgtEl>
                                      </p:cBhvr>
                                    </p:animEffect>
                                  </p:childTnLst>
                                </p:cTn>
                              </p:par>
                              <p:par>
                                <p:cTn id="67" presetID="10"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1000"/>
                                        <p:tgtEl>
                                          <p:spTgt spid="96"/>
                                        </p:tgtEl>
                                      </p:cBhvr>
                                    </p:animEffect>
                                  </p:childTnLst>
                                </p:cTn>
                              </p:par>
                              <p:par>
                                <p:cTn id="70" presetID="10" presetClass="entr" presetSubtype="0" fill="hold" nodeType="with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fade">
                                      <p:cBhvr>
                                        <p:cTn id="72" dur="1000"/>
                                        <p:tgtEl>
                                          <p:spTgt spid="10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1000"/>
                                        <p:tgtEl>
                                          <p:spTgt spid="87"/>
                                        </p:tgtEl>
                                      </p:cBhvr>
                                    </p:animEffect>
                                  </p:childTnLst>
                                </p:cTn>
                              </p:par>
                              <p:par>
                                <p:cTn id="78" presetID="10" presetClass="entr" presetSubtype="0" fill="hold" nodeType="with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fade">
                                      <p:cBhvr>
                                        <p:cTn id="80" dur="1000"/>
                                        <p:tgtEl>
                                          <p:spTgt spid="88"/>
                                        </p:tgtEl>
                                      </p:cBhvr>
                                    </p:animEffect>
                                  </p:childTnLst>
                                </p:cTn>
                              </p:par>
                              <p:par>
                                <p:cTn id="81" presetID="10" presetClass="entr" presetSubtype="0" fill="hold" nodeType="withEffect">
                                  <p:stCondLst>
                                    <p:cond delay="0"/>
                                  </p:stCondLst>
                                  <p:childTnLst>
                                    <p:set>
                                      <p:cBhvr>
                                        <p:cTn id="82" dur="1" fill="hold">
                                          <p:stCondLst>
                                            <p:cond delay="0"/>
                                          </p:stCondLst>
                                        </p:cTn>
                                        <p:tgtEl>
                                          <p:spTgt spid="97"/>
                                        </p:tgtEl>
                                        <p:attrNameLst>
                                          <p:attrName>style.visibility</p:attrName>
                                        </p:attrNameLst>
                                      </p:cBhvr>
                                      <p:to>
                                        <p:strVal val="visible"/>
                                      </p:to>
                                    </p:set>
                                    <p:animEffect transition="in" filter="fade">
                                      <p:cBhvr>
                                        <p:cTn id="83" dur="1000"/>
                                        <p:tgtEl>
                                          <p:spTgt spid="97"/>
                                        </p:tgtEl>
                                      </p:cBhvr>
                                    </p:animEffect>
                                  </p:childTnLst>
                                </p:cTn>
                              </p:par>
                              <p:par>
                                <p:cTn id="84" presetID="10" presetClass="entr" presetSubtype="0" fill="hold" nodeType="withEffect">
                                  <p:stCondLst>
                                    <p:cond delay="0"/>
                                  </p:stCondLst>
                                  <p:childTnLst>
                                    <p:set>
                                      <p:cBhvr>
                                        <p:cTn id="85" dur="1" fill="hold">
                                          <p:stCondLst>
                                            <p:cond delay="0"/>
                                          </p:stCondLst>
                                        </p:cTn>
                                        <p:tgtEl>
                                          <p:spTgt spid="98"/>
                                        </p:tgtEl>
                                        <p:attrNameLst>
                                          <p:attrName>style.visibility</p:attrName>
                                        </p:attrNameLst>
                                      </p:cBhvr>
                                      <p:to>
                                        <p:strVal val="visible"/>
                                      </p:to>
                                    </p:set>
                                    <p:animEffect transition="in" filter="fade">
                                      <p:cBhvr>
                                        <p:cTn id="86" dur="1000"/>
                                        <p:tgtEl>
                                          <p:spTgt spid="98"/>
                                        </p:tgtEl>
                                      </p:cBhvr>
                                    </p:animEffect>
                                  </p:childTnLst>
                                </p:cTn>
                              </p:par>
                              <p:par>
                                <p:cTn id="87" presetID="10" presetClass="entr" presetSubtype="0" fill="hold" nodeType="withEffect">
                                  <p:stCondLst>
                                    <p:cond delay="0"/>
                                  </p:stCondLst>
                                  <p:childTnLst>
                                    <p:set>
                                      <p:cBhvr>
                                        <p:cTn id="88" dur="1" fill="hold">
                                          <p:stCondLst>
                                            <p:cond delay="0"/>
                                          </p:stCondLst>
                                        </p:cTn>
                                        <p:tgtEl>
                                          <p:spTgt spid="99"/>
                                        </p:tgtEl>
                                        <p:attrNameLst>
                                          <p:attrName>style.visibility</p:attrName>
                                        </p:attrNameLst>
                                      </p:cBhvr>
                                      <p:to>
                                        <p:strVal val="visible"/>
                                      </p:to>
                                    </p:set>
                                    <p:animEffect transition="in" filter="fade">
                                      <p:cBhvr>
                                        <p:cTn id="89" dur="1000"/>
                                        <p:tgtEl>
                                          <p:spTgt spid="99"/>
                                        </p:tgtEl>
                                      </p:cBhvr>
                                    </p:animEffect>
                                  </p:childTnLst>
                                </p:cTn>
                              </p:par>
                              <p:par>
                                <p:cTn id="90" presetID="10" presetClass="entr" presetSubtype="0" fill="hold" nodeType="with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fade">
                                      <p:cBhvr>
                                        <p:cTn id="92" dur="1000"/>
                                        <p:tgtEl>
                                          <p:spTgt spid="100"/>
                                        </p:tgtEl>
                                      </p:cBhvr>
                                    </p:animEffect>
                                  </p:childTnLst>
                                </p:cTn>
                              </p:par>
                              <p:par>
                                <p:cTn id="93" presetID="10" presetClass="entr" presetSubtype="0" fill="hold" nodeType="withEffect">
                                  <p:stCondLst>
                                    <p:cond delay="0"/>
                                  </p:stCondLst>
                                  <p:childTnLst>
                                    <p:set>
                                      <p:cBhvr>
                                        <p:cTn id="94" dur="1" fill="hold">
                                          <p:stCondLst>
                                            <p:cond delay="0"/>
                                          </p:stCondLst>
                                        </p:cTn>
                                        <p:tgtEl>
                                          <p:spTgt spid="106"/>
                                        </p:tgtEl>
                                        <p:attrNameLst>
                                          <p:attrName>style.visibility</p:attrName>
                                        </p:attrNameLst>
                                      </p:cBhvr>
                                      <p:to>
                                        <p:strVal val="visible"/>
                                      </p:to>
                                    </p:set>
                                    <p:animEffect transition="in" filter="fade">
                                      <p:cBhvr>
                                        <p:cTn id="95" dur="1000"/>
                                        <p:tgtEl>
                                          <p:spTgt spid="106"/>
                                        </p:tgtEl>
                                      </p:cBhvr>
                                    </p:animEffect>
                                  </p:childTnLst>
                                </p:cTn>
                              </p:par>
                              <p:par>
                                <p:cTn id="96" presetID="10" presetClass="entr" presetSubtype="0" fill="hold" nodeType="withEffect">
                                  <p:stCondLst>
                                    <p:cond delay="0"/>
                                  </p:stCondLst>
                                  <p:childTnLst>
                                    <p:set>
                                      <p:cBhvr>
                                        <p:cTn id="97" dur="1" fill="hold">
                                          <p:stCondLst>
                                            <p:cond delay="0"/>
                                          </p:stCondLst>
                                        </p:cTn>
                                        <p:tgtEl>
                                          <p:spTgt spid="108"/>
                                        </p:tgtEl>
                                        <p:attrNameLst>
                                          <p:attrName>style.visibility</p:attrName>
                                        </p:attrNameLst>
                                      </p:cBhvr>
                                      <p:to>
                                        <p:strVal val="visible"/>
                                      </p:to>
                                    </p:set>
                                    <p:animEffect transition="in" filter="fade">
                                      <p:cBhvr>
                                        <p:cTn id="98" dur="1000"/>
                                        <p:tgtEl>
                                          <p:spTgt spid="108"/>
                                        </p:tgtEl>
                                      </p:cBhvr>
                                    </p:animEffect>
                                  </p:childTnLst>
                                </p:cTn>
                              </p:par>
                              <p:par>
                                <p:cTn id="99" presetID="10" presetClass="entr" presetSubtype="0" fill="hold" nodeType="withEffect">
                                  <p:stCondLst>
                                    <p:cond delay="0"/>
                                  </p:stCondLst>
                                  <p:childTnLst>
                                    <p:set>
                                      <p:cBhvr>
                                        <p:cTn id="100" dur="1" fill="hold">
                                          <p:stCondLst>
                                            <p:cond delay="0"/>
                                          </p:stCondLst>
                                        </p:cTn>
                                        <p:tgtEl>
                                          <p:spTgt spid="101"/>
                                        </p:tgtEl>
                                        <p:attrNameLst>
                                          <p:attrName>style.visibility</p:attrName>
                                        </p:attrNameLst>
                                      </p:cBhvr>
                                      <p:to>
                                        <p:strVal val="visible"/>
                                      </p:to>
                                    </p:set>
                                    <p:animEffect transition="in" filter="fade">
                                      <p:cBhvr>
                                        <p:cTn id="101" dur="1000"/>
                                        <p:tgtEl>
                                          <p:spTgt spid="10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fade">
                                      <p:cBhvr>
                                        <p:cTn id="106" dur="1000"/>
                                        <p:tgtEl>
                                          <p:spTgt spid="102"/>
                                        </p:tgtEl>
                                      </p:cBhvr>
                                    </p:animEffect>
                                  </p:childTnLst>
                                </p:cTn>
                              </p:par>
                              <p:par>
                                <p:cTn id="107" presetID="10" presetClass="entr" presetSubtype="0" fill="hold" nodeType="withEffect">
                                  <p:stCondLst>
                                    <p:cond delay="0"/>
                                  </p:stCondLst>
                                  <p:childTnLst>
                                    <p:set>
                                      <p:cBhvr>
                                        <p:cTn id="108" dur="1" fill="hold">
                                          <p:stCondLst>
                                            <p:cond delay="0"/>
                                          </p:stCondLst>
                                        </p:cTn>
                                        <p:tgtEl>
                                          <p:spTgt spid="103"/>
                                        </p:tgtEl>
                                        <p:attrNameLst>
                                          <p:attrName>style.visibility</p:attrName>
                                        </p:attrNameLst>
                                      </p:cBhvr>
                                      <p:to>
                                        <p:strVal val="visible"/>
                                      </p:to>
                                    </p:set>
                                    <p:animEffect transition="in" filter="fade">
                                      <p:cBhvr>
                                        <p:cTn id="109" dur="1000"/>
                                        <p:tgtEl>
                                          <p:spTgt spid="103"/>
                                        </p:tgtEl>
                                      </p:cBhvr>
                                    </p:animEffect>
                                  </p:childTnLst>
                                </p:cTn>
                              </p:par>
                              <p:par>
                                <p:cTn id="110" presetID="10" presetClass="entr" presetSubtype="0" fill="hold" nodeType="withEffect">
                                  <p:stCondLst>
                                    <p:cond delay="0"/>
                                  </p:stCondLst>
                                  <p:childTnLst>
                                    <p:set>
                                      <p:cBhvr>
                                        <p:cTn id="111" dur="1" fill="hold">
                                          <p:stCondLst>
                                            <p:cond delay="0"/>
                                          </p:stCondLst>
                                        </p:cTn>
                                        <p:tgtEl>
                                          <p:spTgt spid="107"/>
                                        </p:tgtEl>
                                        <p:attrNameLst>
                                          <p:attrName>style.visibility</p:attrName>
                                        </p:attrNameLst>
                                      </p:cBhvr>
                                      <p:to>
                                        <p:strVal val="visible"/>
                                      </p:to>
                                    </p:set>
                                    <p:animEffect transition="in" filter="fade">
                                      <p:cBhvr>
                                        <p:cTn id="112" dur="1000"/>
                                        <p:tgtEl>
                                          <p:spTgt spid="107"/>
                                        </p:tgtEl>
                                      </p:cBhvr>
                                    </p:animEffect>
                                  </p:childTnLst>
                                </p:cTn>
                              </p:par>
                              <p:par>
                                <p:cTn id="113" presetID="10" presetClass="entr" presetSubtype="0" fill="hold" nodeType="withEffect">
                                  <p:stCondLst>
                                    <p:cond delay="0"/>
                                  </p:stCondLst>
                                  <p:childTnLst>
                                    <p:set>
                                      <p:cBhvr>
                                        <p:cTn id="114" dur="1" fill="hold">
                                          <p:stCondLst>
                                            <p:cond delay="0"/>
                                          </p:stCondLst>
                                        </p:cTn>
                                        <p:tgtEl>
                                          <p:spTgt spid="109"/>
                                        </p:tgtEl>
                                        <p:attrNameLst>
                                          <p:attrName>style.visibility</p:attrName>
                                        </p:attrNameLst>
                                      </p:cBhvr>
                                      <p:to>
                                        <p:strVal val="visible"/>
                                      </p:to>
                                    </p:set>
                                    <p:animEffect transition="in" filter="fade">
                                      <p:cBhvr>
                                        <p:cTn id="115" dur="1000"/>
                                        <p:tgtEl>
                                          <p:spTgt spid="109"/>
                                        </p:tgtEl>
                                      </p:cBhvr>
                                    </p:animEffect>
                                  </p:childTnLst>
                                </p:cTn>
                              </p:par>
                              <p:par>
                                <p:cTn id="116" presetID="10" presetClass="entr" presetSubtype="0" fill="hold" nodeType="withEffect">
                                  <p:stCondLst>
                                    <p:cond delay="0"/>
                                  </p:stCondLst>
                                  <p:childTnLst>
                                    <p:set>
                                      <p:cBhvr>
                                        <p:cTn id="117" dur="1" fill="hold">
                                          <p:stCondLst>
                                            <p:cond delay="0"/>
                                          </p:stCondLst>
                                        </p:cTn>
                                        <p:tgtEl>
                                          <p:spTgt spid="104"/>
                                        </p:tgtEl>
                                        <p:attrNameLst>
                                          <p:attrName>style.visibility</p:attrName>
                                        </p:attrNameLst>
                                      </p:cBhvr>
                                      <p:to>
                                        <p:strVal val="visible"/>
                                      </p:to>
                                    </p:set>
                                    <p:animEffect transition="in" filter="fade">
                                      <p:cBhvr>
                                        <p:cTn id="118" dur="1000"/>
                                        <p:tgtEl>
                                          <p:spTgt spid="104"/>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113"/>
                                        </p:tgtEl>
                                        <p:attrNameLst>
                                          <p:attrName>style.visibility</p:attrName>
                                        </p:attrNameLst>
                                      </p:cBhvr>
                                      <p:to>
                                        <p:strVal val="visible"/>
                                      </p:to>
                                    </p:set>
                                    <p:animEffect transition="in" filter="fade">
                                      <p:cBhvr>
                                        <p:cTn id="123" dur="1000"/>
                                        <p:tgtEl>
                                          <p:spTgt spid="113"/>
                                        </p:tgtEl>
                                      </p:cBhvr>
                                    </p:animEffect>
                                  </p:childTnLst>
                                </p:cTn>
                              </p:par>
                              <p:par>
                                <p:cTn id="124" presetID="10" presetClass="entr" presetSubtype="0" fill="hold" nodeType="withEffect">
                                  <p:stCondLst>
                                    <p:cond delay="0"/>
                                  </p:stCondLst>
                                  <p:childTnLst>
                                    <p:set>
                                      <p:cBhvr>
                                        <p:cTn id="125" dur="1" fill="hold">
                                          <p:stCondLst>
                                            <p:cond delay="0"/>
                                          </p:stCondLst>
                                        </p:cTn>
                                        <p:tgtEl>
                                          <p:spTgt spid="114"/>
                                        </p:tgtEl>
                                        <p:attrNameLst>
                                          <p:attrName>style.visibility</p:attrName>
                                        </p:attrNameLst>
                                      </p:cBhvr>
                                      <p:to>
                                        <p:strVal val="visible"/>
                                      </p:to>
                                    </p:set>
                                    <p:animEffect transition="in" filter="fade">
                                      <p:cBhvr>
                                        <p:cTn id="126" dur="1000"/>
                                        <p:tgtEl>
                                          <p:spTgt spid="11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15"/>
                                        </p:tgtEl>
                                        <p:attrNameLst>
                                          <p:attrName>style.visibility</p:attrName>
                                        </p:attrNameLst>
                                      </p:cBhvr>
                                      <p:to>
                                        <p:strVal val="visible"/>
                                      </p:to>
                                    </p:set>
                                    <p:animEffect transition="in" filter="fade">
                                      <p:cBhvr>
                                        <p:cTn id="131" dur="1000"/>
                                        <p:tgtEl>
                                          <p:spTgt spid="115"/>
                                        </p:tgtEl>
                                      </p:cBhvr>
                                    </p:animEffect>
                                  </p:childTnLst>
                                </p:cTn>
                              </p:par>
                              <p:par>
                                <p:cTn id="132" presetID="10" presetClass="entr" presetSubtype="0" fill="hold" nodeType="withEffect">
                                  <p:stCondLst>
                                    <p:cond delay="0"/>
                                  </p:stCondLst>
                                  <p:childTnLst>
                                    <p:set>
                                      <p:cBhvr>
                                        <p:cTn id="133" dur="1" fill="hold">
                                          <p:stCondLst>
                                            <p:cond delay="0"/>
                                          </p:stCondLst>
                                        </p:cTn>
                                        <p:tgtEl>
                                          <p:spTgt spid="116"/>
                                        </p:tgtEl>
                                        <p:attrNameLst>
                                          <p:attrName>style.visibility</p:attrName>
                                        </p:attrNameLst>
                                      </p:cBhvr>
                                      <p:to>
                                        <p:strVal val="visible"/>
                                      </p:to>
                                    </p:set>
                                    <p:animEffect transition="in" filter="fade">
                                      <p:cBhvr>
                                        <p:cTn id="134" dur="1000"/>
                                        <p:tgtEl>
                                          <p:spTgt spid="11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110"/>
                                        </p:tgtEl>
                                        <p:attrNameLst>
                                          <p:attrName>style.visibility</p:attrName>
                                        </p:attrNameLst>
                                      </p:cBhvr>
                                      <p:to>
                                        <p:strVal val="visible"/>
                                      </p:to>
                                    </p:set>
                                    <p:animEffect transition="in" filter="fade">
                                      <p:cBhvr>
                                        <p:cTn id="139" dur="1000"/>
                                        <p:tgtEl>
                                          <p:spTgt spid="11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112"/>
                                        </p:tgtEl>
                                        <p:attrNameLst>
                                          <p:attrName>style.visibility</p:attrName>
                                        </p:attrNameLst>
                                      </p:cBhvr>
                                      <p:to>
                                        <p:strVal val="visible"/>
                                      </p:to>
                                    </p:set>
                                    <p:animEffect transition="in" filter="fade">
                                      <p:cBhvr>
                                        <p:cTn id="144" dur="1000"/>
                                        <p:tgtEl>
                                          <p:spTgt spid="112"/>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11"/>
                                        </p:tgtEl>
                                        <p:attrNameLst>
                                          <p:attrName>style.visibility</p:attrName>
                                        </p:attrNameLst>
                                      </p:cBhvr>
                                      <p:to>
                                        <p:strVal val="visible"/>
                                      </p:to>
                                    </p:set>
                                    <p:animEffect transition="in" filter="fade">
                                      <p:cBhvr>
                                        <p:cTn id="149" dur="1000"/>
                                        <p:tgtEl>
                                          <p:spTgt spid="111"/>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117"/>
                                        </p:tgtEl>
                                        <p:attrNameLst>
                                          <p:attrName>style.visibility</p:attrName>
                                        </p:attrNameLst>
                                      </p:cBhvr>
                                      <p:to>
                                        <p:strVal val="visible"/>
                                      </p:to>
                                    </p:set>
                                    <p:animEffect transition="in" filter="fade">
                                      <p:cBhvr>
                                        <p:cTn id="154" dur="1000"/>
                                        <p:tgtEl>
                                          <p:spTgt spid="117"/>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118"/>
                                        </p:tgtEl>
                                        <p:attrNameLst>
                                          <p:attrName>style.visibility</p:attrName>
                                        </p:attrNameLst>
                                      </p:cBhvr>
                                      <p:to>
                                        <p:strVal val="visible"/>
                                      </p:to>
                                    </p:set>
                                    <p:animEffect transition="in" filter="fade">
                                      <p:cBhvr>
                                        <p:cTn id="159"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6"/>
          <p:cNvSpPr/>
          <p:nvPr/>
        </p:nvSpPr>
        <p:spPr>
          <a:xfrm>
            <a:off x="218617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2780168"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693809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159218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634410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575011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5156127"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456213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3968147" y="2414638"/>
            <a:ext cx="593990" cy="308075"/>
          </a:xfrm>
          <a:prstGeom prst="flowChartProcess">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3374157"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txBox="1"/>
          <p:nvPr/>
        </p:nvSpPr>
        <p:spPr>
          <a:xfrm>
            <a:off x="924250" y="41900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We divide our dataset in K folds. </a:t>
            </a:r>
            <a:endParaRPr sz="1300" b="1"/>
          </a:p>
        </p:txBody>
      </p:sp>
      <p:sp>
        <p:nvSpPr>
          <p:cNvPr id="134" name="Google Shape;134;p16"/>
          <p:cNvSpPr txBox="1"/>
          <p:nvPr/>
        </p:nvSpPr>
        <p:spPr>
          <a:xfrm>
            <a:off x="2309450" y="104735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the first task is to choose the value of K</a:t>
            </a:r>
            <a:endParaRPr sz="1300" b="1"/>
          </a:p>
        </p:txBody>
      </p:sp>
      <p:sp>
        <p:nvSpPr>
          <p:cNvPr id="135" name="Google Shape;135;p16"/>
          <p:cNvSpPr txBox="1"/>
          <p:nvPr/>
        </p:nvSpPr>
        <p:spPr>
          <a:xfrm>
            <a:off x="5078575" y="1520175"/>
            <a:ext cx="13431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Let’s say K = 5</a:t>
            </a:r>
            <a:endParaRPr sz="1300" b="1"/>
          </a:p>
        </p:txBody>
      </p:sp>
      <p:sp>
        <p:nvSpPr>
          <p:cNvPr id="136" name="Google Shape;136;p16"/>
          <p:cNvSpPr/>
          <p:nvPr/>
        </p:nvSpPr>
        <p:spPr>
          <a:xfrm>
            <a:off x="1592188" y="2353013"/>
            <a:ext cx="1207700" cy="443650"/>
          </a:xfrm>
          <a:custGeom>
            <a:avLst/>
            <a:gdLst/>
            <a:ahLst/>
            <a:cxnLst/>
            <a:rect l="l" t="t" r="r" b="b"/>
            <a:pathLst>
              <a:path w="48308" h="17746" extrusionOk="0">
                <a:moveTo>
                  <a:pt x="0" y="493"/>
                </a:moveTo>
                <a:lnTo>
                  <a:pt x="0" y="17746"/>
                </a:lnTo>
                <a:lnTo>
                  <a:pt x="48308" y="17746"/>
                </a:lnTo>
                <a:lnTo>
                  <a:pt x="47815" y="0"/>
                </a:lnTo>
                <a:close/>
              </a:path>
            </a:pathLst>
          </a:custGeom>
          <a:noFill/>
          <a:ln w="28575" cap="flat" cmpd="sng">
            <a:solidFill>
              <a:srgbClr val="0000FF"/>
            </a:solidFill>
            <a:prstDash val="solid"/>
            <a:round/>
            <a:headEnd type="none" w="med" len="med"/>
            <a:tailEnd type="none" w="med" len="med"/>
          </a:ln>
        </p:spPr>
      </p:sp>
      <p:sp>
        <p:nvSpPr>
          <p:cNvPr id="137" name="Google Shape;137;p16"/>
          <p:cNvSpPr/>
          <p:nvPr/>
        </p:nvSpPr>
        <p:spPr>
          <a:xfrm>
            <a:off x="2770313" y="2346850"/>
            <a:ext cx="1207700" cy="443650"/>
          </a:xfrm>
          <a:custGeom>
            <a:avLst/>
            <a:gdLst/>
            <a:ahLst/>
            <a:cxnLst/>
            <a:rect l="l" t="t" r="r" b="b"/>
            <a:pathLst>
              <a:path w="48308" h="17746" extrusionOk="0">
                <a:moveTo>
                  <a:pt x="0" y="493"/>
                </a:moveTo>
                <a:lnTo>
                  <a:pt x="0" y="17746"/>
                </a:lnTo>
                <a:lnTo>
                  <a:pt x="48308" y="17746"/>
                </a:lnTo>
                <a:lnTo>
                  <a:pt x="47815" y="0"/>
                </a:lnTo>
                <a:close/>
              </a:path>
            </a:pathLst>
          </a:custGeom>
          <a:noFill/>
          <a:ln w="28575" cap="flat" cmpd="sng">
            <a:solidFill>
              <a:srgbClr val="0000FF"/>
            </a:solidFill>
            <a:prstDash val="solid"/>
            <a:round/>
            <a:headEnd type="none" w="med" len="med"/>
            <a:tailEnd type="none" w="med" len="med"/>
          </a:ln>
        </p:spPr>
      </p:sp>
      <p:sp>
        <p:nvSpPr>
          <p:cNvPr id="138" name="Google Shape;138;p16"/>
          <p:cNvSpPr/>
          <p:nvPr/>
        </p:nvSpPr>
        <p:spPr>
          <a:xfrm>
            <a:off x="3958288" y="2346838"/>
            <a:ext cx="1207700" cy="443650"/>
          </a:xfrm>
          <a:custGeom>
            <a:avLst/>
            <a:gdLst/>
            <a:ahLst/>
            <a:cxnLst/>
            <a:rect l="l" t="t" r="r" b="b"/>
            <a:pathLst>
              <a:path w="48308" h="17746" extrusionOk="0">
                <a:moveTo>
                  <a:pt x="0" y="493"/>
                </a:moveTo>
                <a:lnTo>
                  <a:pt x="0" y="17746"/>
                </a:lnTo>
                <a:lnTo>
                  <a:pt x="48308" y="17746"/>
                </a:lnTo>
                <a:lnTo>
                  <a:pt x="47815" y="0"/>
                </a:lnTo>
                <a:close/>
              </a:path>
            </a:pathLst>
          </a:custGeom>
          <a:noFill/>
          <a:ln w="28575" cap="flat" cmpd="sng">
            <a:solidFill>
              <a:srgbClr val="0000FF"/>
            </a:solidFill>
            <a:prstDash val="solid"/>
            <a:round/>
            <a:headEnd type="none" w="med" len="med"/>
            <a:tailEnd type="none" w="med" len="med"/>
          </a:ln>
        </p:spPr>
      </p:sp>
      <p:sp>
        <p:nvSpPr>
          <p:cNvPr id="139" name="Google Shape;139;p16"/>
          <p:cNvSpPr/>
          <p:nvPr/>
        </p:nvSpPr>
        <p:spPr>
          <a:xfrm>
            <a:off x="5146263" y="2346825"/>
            <a:ext cx="1207700" cy="443650"/>
          </a:xfrm>
          <a:custGeom>
            <a:avLst/>
            <a:gdLst/>
            <a:ahLst/>
            <a:cxnLst/>
            <a:rect l="l" t="t" r="r" b="b"/>
            <a:pathLst>
              <a:path w="48308" h="17746" extrusionOk="0">
                <a:moveTo>
                  <a:pt x="0" y="493"/>
                </a:moveTo>
                <a:lnTo>
                  <a:pt x="0" y="17746"/>
                </a:lnTo>
                <a:lnTo>
                  <a:pt x="48308" y="17746"/>
                </a:lnTo>
                <a:lnTo>
                  <a:pt x="47815" y="0"/>
                </a:lnTo>
                <a:close/>
              </a:path>
            </a:pathLst>
          </a:custGeom>
          <a:noFill/>
          <a:ln w="28575" cap="flat" cmpd="sng">
            <a:solidFill>
              <a:srgbClr val="0000FF"/>
            </a:solidFill>
            <a:prstDash val="solid"/>
            <a:round/>
            <a:headEnd type="none" w="med" len="med"/>
            <a:tailEnd type="none" w="med" len="med"/>
          </a:ln>
        </p:spPr>
      </p:sp>
      <p:sp>
        <p:nvSpPr>
          <p:cNvPr id="140" name="Google Shape;140;p16"/>
          <p:cNvSpPr/>
          <p:nvPr/>
        </p:nvSpPr>
        <p:spPr>
          <a:xfrm>
            <a:off x="6344113" y="2353000"/>
            <a:ext cx="1207700" cy="443650"/>
          </a:xfrm>
          <a:custGeom>
            <a:avLst/>
            <a:gdLst/>
            <a:ahLst/>
            <a:cxnLst/>
            <a:rect l="l" t="t" r="r" b="b"/>
            <a:pathLst>
              <a:path w="48308" h="17746" extrusionOk="0">
                <a:moveTo>
                  <a:pt x="0" y="493"/>
                </a:moveTo>
                <a:lnTo>
                  <a:pt x="0" y="17746"/>
                </a:lnTo>
                <a:lnTo>
                  <a:pt x="48308" y="17746"/>
                </a:lnTo>
                <a:lnTo>
                  <a:pt x="47815" y="0"/>
                </a:lnTo>
                <a:close/>
              </a:path>
            </a:pathLst>
          </a:custGeom>
          <a:noFill/>
          <a:ln w="28575" cap="flat" cmpd="sng">
            <a:solidFill>
              <a:srgbClr val="0000FF"/>
            </a:solidFill>
            <a:prstDash val="solid"/>
            <a:round/>
            <a:headEnd type="none" w="med" len="med"/>
            <a:tailEnd type="none" w="med" len="med"/>
          </a:ln>
        </p:spPr>
      </p:sp>
      <p:sp>
        <p:nvSpPr>
          <p:cNvPr id="141" name="Google Shape;141;p16"/>
          <p:cNvSpPr/>
          <p:nvPr/>
        </p:nvSpPr>
        <p:spPr>
          <a:xfrm>
            <a:off x="2809750" y="2255200"/>
            <a:ext cx="4769175" cy="616175"/>
          </a:xfrm>
          <a:custGeom>
            <a:avLst/>
            <a:gdLst/>
            <a:ahLst/>
            <a:cxnLst/>
            <a:rect l="l" t="t" r="r" b="b"/>
            <a:pathLst>
              <a:path w="190767" h="24647" extrusionOk="0">
                <a:moveTo>
                  <a:pt x="493" y="2957"/>
                </a:moveTo>
                <a:lnTo>
                  <a:pt x="0" y="24647"/>
                </a:lnTo>
                <a:lnTo>
                  <a:pt x="190767" y="23661"/>
                </a:lnTo>
                <a:lnTo>
                  <a:pt x="190767" y="0"/>
                </a:lnTo>
                <a:close/>
              </a:path>
            </a:pathLst>
          </a:custGeom>
          <a:noFill/>
          <a:ln w="28575" cap="flat" cmpd="sng">
            <a:solidFill>
              <a:srgbClr val="FF0000"/>
            </a:solidFill>
            <a:prstDash val="solid"/>
            <a:round/>
            <a:headEnd type="none" w="med" len="med"/>
            <a:tailEnd type="none" w="med" len="med"/>
          </a:ln>
        </p:spPr>
      </p:sp>
      <p:sp>
        <p:nvSpPr>
          <p:cNvPr id="142" name="Google Shape;142;p16"/>
          <p:cNvSpPr txBox="1"/>
          <p:nvPr/>
        </p:nvSpPr>
        <p:spPr>
          <a:xfrm>
            <a:off x="1684700" y="2871375"/>
            <a:ext cx="10227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t>Testing set</a:t>
            </a:r>
            <a:endParaRPr sz="1200" b="1"/>
          </a:p>
        </p:txBody>
      </p:sp>
      <p:sp>
        <p:nvSpPr>
          <p:cNvPr id="143" name="Google Shape;143;p16"/>
          <p:cNvSpPr txBox="1"/>
          <p:nvPr/>
        </p:nvSpPr>
        <p:spPr>
          <a:xfrm>
            <a:off x="4626275" y="2932975"/>
            <a:ext cx="11361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t>Training set</a:t>
            </a:r>
            <a:endParaRPr sz="1200" b="1"/>
          </a:p>
        </p:txBody>
      </p:sp>
      <p:sp>
        <p:nvSpPr>
          <p:cNvPr id="144" name="Google Shape;144;p16"/>
          <p:cNvSpPr txBox="1"/>
          <p:nvPr/>
        </p:nvSpPr>
        <p:spPr>
          <a:xfrm>
            <a:off x="5428550" y="3553675"/>
            <a:ext cx="1632900" cy="61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t>Calculate accuracy, let's call it acc1...</a:t>
            </a:r>
            <a:endParaRPr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10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10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000"/>
                                          </p:stCondLst>
                                        </p:cTn>
                                        <p:tgtEl>
                                          <p:spTgt spid="13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1000"/>
                                        <p:tgtEl>
                                          <p:spTgt spid="13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1000"/>
                                          </p:stCondLst>
                                        </p:cTn>
                                        <p:tgtEl>
                                          <p:spTgt spid="13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fade">
                                      <p:cBhvr>
                                        <p:cTn id="40" dur="10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1000"/>
                                          </p:stCondLst>
                                        </p:cTn>
                                        <p:tgtEl>
                                          <p:spTgt spid="13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39"/>
                                        </p:tgtEl>
                                        <p:attrNameLst>
                                          <p:attrName>style.visibility</p:attrName>
                                        </p:attrNameLst>
                                      </p:cBhvr>
                                      <p:to>
                                        <p:strVal val="visible"/>
                                      </p:to>
                                    </p:set>
                                    <p:animEffect transition="in" filter="fade">
                                      <p:cBhvr>
                                        <p:cTn id="49" dur="1000"/>
                                        <p:tgtEl>
                                          <p:spTgt spid="13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1000"/>
                                          </p:stCondLst>
                                        </p:cTn>
                                        <p:tgtEl>
                                          <p:spTgt spid="13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40"/>
                                        </p:tgtEl>
                                        <p:attrNameLst>
                                          <p:attrName>style.visibility</p:attrName>
                                        </p:attrNameLst>
                                      </p:cBhvr>
                                      <p:to>
                                        <p:strVal val="visible"/>
                                      </p:to>
                                    </p:set>
                                    <p:animEffect transition="in" filter="fade">
                                      <p:cBhvr>
                                        <p:cTn id="58" dur="1000"/>
                                        <p:tgtEl>
                                          <p:spTgt spid="140"/>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1000"/>
                                          </p:stCondLst>
                                        </p:cTn>
                                        <p:tgtEl>
                                          <p:spTgt spid="1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6"/>
                                        </p:tgtEl>
                                        <p:attrNameLst>
                                          <p:attrName>style.visibility</p:attrName>
                                        </p:attrNameLst>
                                      </p:cBhvr>
                                      <p:to>
                                        <p:strVal val="visible"/>
                                      </p:to>
                                    </p:set>
                                    <p:animEffect transition="in" filter="fade">
                                      <p:cBhvr>
                                        <p:cTn id="67" dur="1000"/>
                                        <p:tgtEl>
                                          <p:spTgt spid="13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1"/>
                                        </p:tgtEl>
                                        <p:attrNameLst>
                                          <p:attrName>style.visibility</p:attrName>
                                        </p:attrNameLst>
                                      </p:cBhvr>
                                      <p:to>
                                        <p:strVal val="visible"/>
                                      </p:to>
                                    </p:set>
                                    <p:animEffect transition="in" filter="fade">
                                      <p:cBhvr>
                                        <p:cTn id="72" dur="1000"/>
                                        <p:tgtEl>
                                          <p:spTgt spid="14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43"/>
                                        </p:tgtEl>
                                        <p:attrNameLst>
                                          <p:attrName>style.visibility</p:attrName>
                                        </p:attrNameLst>
                                      </p:cBhvr>
                                      <p:to>
                                        <p:strVal val="visible"/>
                                      </p:to>
                                    </p:set>
                                    <p:animEffect transition="in" filter="fade">
                                      <p:cBhvr>
                                        <p:cTn id="77" dur="1000"/>
                                        <p:tgtEl>
                                          <p:spTgt spid="143"/>
                                        </p:tgtEl>
                                      </p:cBhvr>
                                    </p:animEffect>
                                  </p:childTnLst>
                                </p:cTn>
                              </p:par>
                              <p:par>
                                <p:cTn id="78" presetID="10" presetClass="entr" presetSubtype="0" fill="hold"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fade">
                                      <p:cBhvr>
                                        <p:cTn id="80" dur="1000"/>
                                        <p:tgtEl>
                                          <p:spTgt spid="14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fade">
                                      <p:cBhvr>
                                        <p:cTn id="85" dur="1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p:nvPr/>
        </p:nvSpPr>
        <p:spPr>
          <a:xfrm>
            <a:off x="218617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2780168"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693809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159218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634410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575011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5156127"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456213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3968147" y="2414638"/>
            <a:ext cx="593990" cy="308075"/>
          </a:xfrm>
          <a:prstGeom prst="flowChartProcess">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3374157"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p:nvPr/>
        </p:nvSpPr>
        <p:spPr>
          <a:xfrm>
            <a:off x="924250" y="41900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We divide our dataset in K folds. </a:t>
            </a:r>
            <a:endParaRPr sz="1300" b="1"/>
          </a:p>
        </p:txBody>
      </p:sp>
      <p:sp>
        <p:nvSpPr>
          <p:cNvPr id="160" name="Google Shape;160;p17"/>
          <p:cNvSpPr txBox="1"/>
          <p:nvPr/>
        </p:nvSpPr>
        <p:spPr>
          <a:xfrm>
            <a:off x="2309450" y="104735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the first task is to choose the value of K</a:t>
            </a:r>
            <a:endParaRPr sz="1300" b="1"/>
          </a:p>
        </p:txBody>
      </p:sp>
      <p:sp>
        <p:nvSpPr>
          <p:cNvPr id="161" name="Google Shape;161;p17"/>
          <p:cNvSpPr txBox="1"/>
          <p:nvPr/>
        </p:nvSpPr>
        <p:spPr>
          <a:xfrm>
            <a:off x="5078575" y="1520175"/>
            <a:ext cx="13431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Let’s say K = 5</a:t>
            </a:r>
            <a:endParaRPr sz="1300" b="1"/>
          </a:p>
        </p:txBody>
      </p:sp>
      <p:sp>
        <p:nvSpPr>
          <p:cNvPr id="162" name="Google Shape;162;p17"/>
          <p:cNvSpPr txBox="1"/>
          <p:nvPr/>
        </p:nvSpPr>
        <p:spPr>
          <a:xfrm>
            <a:off x="3290438" y="3518100"/>
            <a:ext cx="10227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t>Testing set</a:t>
            </a:r>
            <a:endParaRPr sz="1200" b="1"/>
          </a:p>
        </p:txBody>
      </p:sp>
      <p:sp>
        <p:nvSpPr>
          <p:cNvPr id="163" name="Google Shape;163;p17"/>
          <p:cNvSpPr/>
          <p:nvPr/>
        </p:nvSpPr>
        <p:spPr>
          <a:xfrm>
            <a:off x="2809750" y="2403075"/>
            <a:ext cx="1195375" cy="345050"/>
          </a:xfrm>
          <a:custGeom>
            <a:avLst/>
            <a:gdLst/>
            <a:ahLst/>
            <a:cxnLst/>
            <a:rect l="l" t="t" r="r" b="b"/>
            <a:pathLst>
              <a:path w="47815" h="13802" extrusionOk="0">
                <a:moveTo>
                  <a:pt x="0" y="493"/>
                </a:moveTo>
                <a:lnTo>
                  <a:pt x="0" y="13802"/>
                </a:lnTo>
                <a:lnTo>
                  <a:pt x="47815" y="12323"/>
                </a:lnTo>
                <a:lnTo>
                  <a:pt x="47322" y="0"/>
                </a:lnTo>
                <a:close/>
              </a:path>
            </a:pathLst>
          </a:custGeom>
          <a:noFill/>
          <a:ln w="28575" cap="flat" cmpd="sng">
            <a:solidFill>
              <a:srgbClr val="0000FF"/>
            </a:solidFill>
            <a:prstDash val="solid"/>
            <a:round/>
            <a:headEnd type="none" w="med" len="med"/>
            <a:tailEnd type="none" w="med" len="med"/>
          </a:ln>
        </p:spPr>
      </p:sp>
      <p:cxnSp>
        <p:nvCxnSpPr>
          <p:cNvPr id="164" name="Google Shape;164;p17"/>
          <p:cNvCxnSpPr/>
          <p:nvPr/>
        </p:nvCxnSpPr>
        <p:spPr>
          <a:xfrm>
            <a:off x="3374138" y="2790888"/>
            <a:ext cx="363600" cy="727200"/>
          </a:xfrm>
          <a:prstGeom prst="straightConnector1">
            <a:avLst/>
          </a:prstGeom>
          <a:noFill/>
          <a:ln w="9525" cap="flat" cmpd="sng">
            <a:solidFill>
              <a:schemeClr val="dk2"/>
            </a:solidFill>
            <a:prstDash val="solid"/>
            <a:round/>
            <a:headEnd type="none" w="med" len="med"/>
            <a:tailEnd type="triangle" w="med" len="med"/>
          </a:ln>
        </p:spPr>
      </p:cxnSp>
      <p:sp>
        <p:nvSpPr>
          <p:cNvPr id="165" name="Google Shape;165;p17"/>
          <p:cNvSpPr txBox="1"/>
          <p:nvPr/>
        </p:nvSpPr>
        <p:spPr>
          <a:xfrm>
            <a:off x="4859950" y="3208625"/>
            <a:ext cx="20781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And rest are training set.</a:t>
            </a:r>
            <a:endParaRPr sz="1300" b="1"/>
          </a:p>
        </p:txBody>
      </p:sp>
      <p:sp>
        <p:nvSpPr>
          <p:cNvPr id="166" name="Google Shape;166;p17"/>
          <p:cNvSpPr txBox="1"/>
          <p:nvPr/>
        </p:nvSpPr>
        <p:spPr>
          <a:xfrm>
            <a:off x="5605225" y="3708863"/>
            <a:ext cx="1632900" cy="61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t>Calculate accuracy, let's call it acc2...</a:t>
            </a:r>
            <a:endParaRPr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1000"/>
                                        <p:tgtEl>
                                          <p:spTgt spid="163"/>
                                        </p:tgtEl>
                                      </p:cBhvr>
                                    </p:animEffect>
                                  </p:childTnLst>
                                </p:cTn>
                              </p:par>
                              <p:par>
                                <p:cTn id="8" presetID="10" presetClass="entr" presetSubtype="0" fill="hold" nodeType="withEffect">
                                  <p:stCondLst>
                                    <p:cond delay="0"/>
                                  </p:stCondLst>
                                  <p:childTnLst>
                                    <p:set>
                                      <p:cBhvr>
                                        <p:cTn id="9" dur="1" fill="hold">
                                          <p:stCondLst>
                                            <p:cond delay="0"/>
                                          </p:stCondLst>
                                        </p:cTn>
                                        <p:tgtEl>
                                          <p:spTgt spid="164"/>
                                        </p:tgtEl>
                                        <p:attrNameLst>
                                          <p:attrName>style.visibility</p:attrName>
                                        </p:attrNameLst>
                                      </p:cBhvr>
                                      <p:to>
                                        <p:strVal val="visible"/>
                                      </p:to>
                                    </p:set>
                                    <p:animEffect transition="in" filter="fade">
                                      <p:cBhvr>
                                        <p:cTn id="10" dur="1000"/>
                                        <p:tgtEl>
                                          <p:spTgt spid="164"/>
                                        </p:tgtEl>
                                      </p:cBhvr>
                                    </p:animEffect>
                                  </p:childTnLst>
                                </p:cTn>
                              </p:par>
                              <p:par>
                                <p:cTn id="11" presetID="10" presetClass="entr" presetSubtype="0" fill="hold" nodeType="withEffect">
                                  <p:stCondLst>
                                    <p:cond delay="0"/>
                                  </p:stCondLst>
                                  <p:childTnLst>
                                    <p:set>
                                      <p:cBhvr>
                                        <p:cTn id="12" dur="1" fill="hold">
                                          <p:stCondLst>
                                            <p:cond delay="0"/>
                                          </p:stCondLst>
                                        </p:cTn>
                                        <p:tgtEl>
                                          <p:spTgt spid="162"/>
                                        </p:tgtEl>
                                        <p:attrNameLst>
                                          <p:attrName>style.visibility</p:attrName>
                                        </p:attrNameLst>
                                      </p:cBhvr>
                                      <p:to>
                                        <p:strVal val="visible"/>
                                      </p:to>
                                    </p:set>
                                    <p:animEffect transition="in" filter="fade">
                                      <p:cBhvr>
                                        <p:cTn id="13" dur="1000"/>
                                        <p:tgtEl>
                                          <p:spTgt spid="16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animEffect transition="in" filter="fade">
                                      <p:cBhvr>
                                        <p:cTn id="18" dur="1000"/>
                                        <p:tgtEl>
                                          <p:spTgt spid="16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6"/>
                                        </p:tgtEl>
                                        <p:attrNameLst>
                                          <p:attrName>style.visibility</p:attrName>
                                        </p:attrNameLst>
                                      </p:cBhvr>
                                      <p:to>
                                        <p:strVal val="visible"/>
                                      </p:to>
                                    </p:set>
                                    <p:animEffect transition="in" filter="fade">
                                      <p:cBhvr>
                                        <p:cTn id="23" dur="10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p:nvPr/>
        </p:nvSpPr>
        <p:spPr>
          <a:xfrm>
            <a:off x="218617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2780168"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693809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159218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634410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575011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a:off x="5156127"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8"/>
          <p:cNvSpPr/>
          <p:nvPr/>
        </p:nvSpPr>
        <p:spPr>
          <a:xfrm>
            <a:off x="456213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3968147" y="2414638"/>
            <a:ext cx="593990" cy="308075"/>
          </a:xfrm>
          <a:prstGeom prst="flowChartProcess">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3374157"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txBox="1"/>
          <p:nvPr/>
        </p:nvSpPr>
        <p:spPr>
          <a:xfrm>
            <a:off x="924250" y="41900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We divide our dataset in K folds. </a:t>
            </a:r>
            <a:endParaRPr sz="1300" b="1"/>
          </a:p>
        </p:txBody>
      </p:sp>
      <p:sp>
        <p:nvSpPr>
          <p:cNvPr id="182" name="Google Shape;182;p18"/>
          <p:cNvSpPr txBox="1"/>
          <p:nvPr/>
        </p:nvSpPr>
        <p:spPr>
          <a:xfrm>
            <a:off x="2309450" y="104735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the first task is to choose the value of K</a:t>
            </a:r>
            <a:endParaRPr sz="1300" b="1"/>
          </a:p>
        </p:txBody>
      </p:sp>
      <p:sp>
        <p:nvSpPr>
          <p:cNvPr id="183" name="Google Shape;183;p18"/>
          <p:cNvSpPr txBox="1"/>
          <p:nvPr/>
        </p:nvSpPr>
        <p:spPr>
          <a:xfrm>
            <a:off x="5078575" y="1520175"/>
            <a:ext cx="13431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Let’s say K = 5</a:t>
            </a:r>
            <a:endParaRPr sz="1300" b="1"/>
          </a:p>
        </p:txBody>
      </p:sp>
      <p:sp>
        <p:nvSpPr>
          <p:cNvPr id="184" name="Google Shape;184;p18"/>
          <p:cNvSpPr txBox="1"/>
          <p:nvPr/>
        </p:nvSpPr>
        <p:spPr>
          <a:xfrm>
            <a:off x="3290438" y="3518100"/>
            <a:ext cx="10227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t>Testing set</a:t>
            </a:r>
            <a:endParaRPr sz="1200" b="1"/>
          </a:p>
        </p:txBody>
      </p:sp>
      <p:sp>
        <p:nvSpPr>
          <p:cNvPr id="185" name="Google Shape;185;p18"/>
          <p:cNvSpPr/>
          <p:nvPr/>
        </p:nvSpPr>
        <p:spPr>
          <a:xfrm>
            <a:off x="3964450" y="2388975"/>
            <a:ext cx="1195375" cy="345050"/>
          </a:xfrm>
          <a:custGeom>
            <a:avLst/>
            <a:gdLst/>
            <a:ahLst/>
            <a:cxnLst/>
            <a:rect l="l" t="t" r="r" b="b"/>
            <a:pathLst>
              <a:path w="47815" h="13802" extrusionOk="0">
                <a:moveTo>
                  <a:pt x="0" y="493"/>
                </a:moveTo>
                <a:lnTo>
                  <a:pt x="0" y="13802"/>
                </a:lnTo>
                <a:lnTo>
                  <a:pt x="47815" y="12323"/>
                </a:lnTo>
                <a:lnTo>
                  <a:pt x="47322" y="0"/>
                </a:lnTo>
                <a:close/>
              </a:path>
            </a:pathLst>
          </a:custGeom>
          <a:noFill/>
          <a:ln w="28575" cap="flat" cmpd="sng">
            <a:solidFill>
              <a:srgbClr val="0000FF"/>
            </a:solidFill>
            <a:prstDash val="solid"/>
            <a:round/>
            <a:headEnd type="none" w="med" len="med"/>
            <a:tailEnd type="none" w="med" len="med"/>
          </a:ln>
        </p:spPr>
      </p:sp>
      <p:cxnSp>
        <p:nvCxnSpPr>
          <p:cNvPr id="186" name="Google Shape;186;p18"/>
          <p:cNvCxnSpPr/>
          <p:nvPr/>
        </p:nvCxnSpPr>
        <p:spPr>
          <a:xfrm flipH="1">
            <a:off x="4011200" y="2822075"/>
            <a:ext cx="511500" cy="7806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18"/>
          <p:cNvSpPr txBox="1"/>
          <p:nvPr/>
        </p:nvSpPr>
        <p:spPr>
          <a:xfrm>
            <a:off x="4859950" y="3208625"/>
            <a:ext cx="20781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And rest are training set.</a:t>
            </a:r>
            <a:endParaRPr sz="1300" b="1"/>
          </a:p>
        </p:txBody>
      </p:sp>
      <p:sp>
        <p:nvSpPr>
          <p:cNvPr id="188" name="Google Shape;188;p18"/>
          <p:cNvSpPr txBox="1"/>
          <p:nvPr/>
        </p:nvSpPr>
        <p:spPr>
          <a:xfrm>
            <a:off x="5605225" y="3760884"/>
            <a:ext cx="1632900" cy="61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t>Calculate accuracy, let's call it acc3...</a:t>
            </a:r>
            <a:endParaRPr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par>
                                <p:cTn id="8" presetID="10" presetClass="entr" presetSubtype="0" fill="hold" nodeType="withEffect">
                                  <p:stCondLst>
                                    <p:cond delay="0"/>
                                  </p:stCondLst>
                                  <p:childTnLst>
                                    <p:set>
                                      <p:cBhvr>
                                        <p:cTn id="9" dur="1" fill="hold">
                                          <p:stCondLst>
                                            <p:cond delay="0"/>
                                          </p:stCondLst>
                                        </p:cTn>
                                        <p:tgtEl>
                                          <p:spTgt spid="186"/>
                                        </p:tgtEl>
                                        <p:attrNameLst>
                                          <p:attrName>style.visibility</p:attrName>
                                        </p:attrNameLst>
                                      </p:cBhvr>
                                      <p:to>
                                        <p:strVal val="visible"/>
                                      </p:to>
                                    </p:set>
                                    <p:animEffect transition="in" filter="fade">
                                      <p:cBhvr>
                                        <p:cTn id="10" dur="1000"/>
                                        <p:tgtEl>
                                          <p:spTgt spid="186"/>
                                        </p:tgtEl>
                                      </p:cBhvr>
                                    </p:animEffect>
                                  </p:childTnLst>
                                </p:cTn>
                              </p:par>
                              <p:par>
                                <p:cTn id="11" presetID="10" presetClass="entr" presetSubtype="0" fill="hold" nodeType="withEffect">
                                  <p:stCondLst>
                                    <p:cond delay="0"/>
                                  </p:stCondLst>
                                  <p:childTnLst>
                                    <p:set>
                                      <p:cBhvr>
                                        <p:cTn id="12" dur="1" fill="hold">
                                          <p:stCondLst>
                                            <p:cond delay="0"/>
                                          </p:stCondLst>
                                        </p:cTn>
                                        <p:tgtEl>
                                          <p:spTgt spid="184"/>
                                        </p:tgtEl>
                                        <p:attrNameLst>
                                          <p:attrName>style.visibility</p:attrName>
                                        </p:attrNameLst>
                                      </p:cBhvr>
                                      <p:to>
                                        <p:strVal val="visible"/>
                                      </p:to>
                                    </p:set>
                                    <p:animEffect transition="in" filter="fade">
                                      <p:cBhvr>
                                        <p:cTn id="13" dur="1000"/>
                                        <p:tgtEl>
                                          <p:spTgt spid="18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7"/>
                                        </p:tgtEl>
                                        <p:attrNameLst>
                                          <p:attrName>style.visibility</p:attrName>
                                        </p:attrNameLst>
                                      </p:cBhvr>
                                      <p:to>
                                        <p:strVal val="visible"/>
                                      </p:to>
                                    </p:set>
                                    <p:animEffect transition="in" filter="fade">
                                      <p:cBhvr>
                                        <p:cTn id="18" dur="1000"/>
                                        <p:tgtEl>
                                          <p:spTgt spid="18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5"/>
                                        </p:tgtEl>
                                        <p:attrNameLst>
                                          <p:attrName>style.visibility</p:attrName>
                                        </p:attrNameLst>
                                      </p:cBhvr>
                                      <p:to>
                                        <p:strVal val="visible"/>
                                      </p:to>
                                    </p:set>
                                    <p:animEffect transition="in" filter="fade">
                                      <p:cBhvr>
                                        <p:cTn id="23" dur="1000"/>
                                        <p:tgtEl>
                                          <p:spTgt spid="185"/>
                                        </p:tgtEl>
                                      </p:cBhvr>
                                    </p:animEffect>
                                  </p:childTnLst>
                                </p:cTn>
                              </p:par>
                              <p:par>
                                <p:cTn id="24" presetID="10" presetClass="entr" presetSubtype="0" fill="hold" nodeType="withEffect">
                                  <p:stCondLst>
                                    <p:cond delay="0"/>
                                  </p:stCondLst>
                                  <p:childTnLst>
                                    <p:set>
                                      <p:cBhvr>
                                        <p:cTn id="25" dur="1" fill="hold">
                                          <p:stCondLst>
                                            <p:cond delay="0"/>
                                          </p:stCondLst>
                                        </p:cTn>
                                        <p:tgtEl>
                                          <p:spTgt spid="186"/>
                                        </p:tgtEl>
                                        <p:attrNameLst>
                                          <p:attrName>style.visibility</p:attrName>
                                        </p:attrNameLst>
                                      </p:cBhvr>
                                      <p:to>
                                        <p:strVal val="visible"/>
                                      </p:to>
                                    </p:set>
                                    <p:animEffect transition="in" filter="fade">
                                      <p:cBhvr>
                                        <p:cTn id="26" dur="1000"/>
                                        <p:tgtEl>
                                          <p:spTgt spid="186"/>
                                        </p:tgtEl>
                                      </p:cBhvr>
                                    </p:animEffect>
                                  </p:childTnLst>
                                </p:cTn>
                              </p:par>
                              <p:par>
                                <p:cTn id="27" presetID="10" presetClass="entr" presetSubtype="0" fill="hold" nodeType="withEffect">
                                  <p:stCondLst>
                                    <p:cond delay="0"/>
                                  </p:stCondLst>
                                  <p:childTnLst>
                                    <p:set>
                                      <p:cBhvr>
                                        <p:cTn id="28" dur="1" fill="hold">
                                          <p:stCondLst>
                                            <p:cond delay="0"/>
                                          </p:stCondLst>
                                        </p:cTn>
                                        <p:tgtEl>
                                          <p:spTgt spid="184"/>
                                        </p:tgtEl>
                                        <p:attrNameLst>
                                          <p:attrName>style.visibility</p:attrName>
                                        </p:attrNameLst>
                                      </p:cBhvr>
                                      <p:to>
                                        <p:strVal val="visible"/>
                                      </p:to>
                                    </p:set>
                                    <p:animEffect transition="in" filter="fade">
                                      <p:cBhvr>
                                        <p:cTn id="29" dur="1000"/>
                                        <p:tgtEl>
                                          <p:spTgt spid="18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7"/>
                                        </p:tgtEl>
                                        <p:attrNameLst>
                                          <p:attrName>style.visibility</p:attrName>
                                        </p:attrNameLst>
                                      </p:cBhvr>
                                      <p:to>
                                        <p:strVal val="visible"/>
                                      </p:to>
                                    </p:set>
                                    <p:animEffect transition="in" filter="fade">
                                      <p:cBhvr>
                                        <p:cTn id="34" dur="1000"/>
                                        <p:tgtEl>
                                          <p:spTgt spid="18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8"/>
                                        </p:tgtEl>
                                        <p:attrNameLst>
                                          <p:attrName>style.visibility</p:attrName>
                                        </p:attrNameLst>
                                      </p:cBhvr>
                                      <p:to>
                                        <p:strVal val="visible"/>
                                      </p:to>
                                    </p:set>
                                    <p:animEffect transition="in" filter="fade">
                                      <p:cBhvr>
                                        <p:cTn id="39" dur="10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p:nvPr/>
        </p:nvSpPr>
        <p:spPr>
          <a:xfrm>
            <a:off x="218617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2780168"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693809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1592188" y="2414638"/>
            <a:ext cx="593990" cy="308075"/>
          </a:xfrm>
          <a:prstGeom prst="flowChartProcess">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a:off x="634410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575011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5156127" y="2414638"/>
            <a:ext cx="593990" cy="308075"/>
          </a:xfrm>
          <a:prstGeom prst="flowChartProcess">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4562138"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3968147" y="2414638"/>
            <a:ext cx="593990" cy="308075"/>
          </a:xfrm>
          <a:prstGeom prst="flowChartProcess">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3374157" y="2414638"/>
            <a:ext cx="593990" cy="308075"/>
          </a:xfrm>
          <a:prstGeom prst="flowChartProcess">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txBox="1"/>
          <p:nvPr/>
        </p:nvSpPr>
        <p:spPr>
          <a:xfrm>
            <a:off x="924250" y="41900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We divide our dataset in K folds. </a:t>
            </a:r>
            <a:endParaRPr sz="1300" b="1"/>
          </a:p>
        </p:txBody>
      </p:sp>
      <p:sp>
        <p:nvSpPr>
          <p:cNvPr id="204" name="Google Shape;204;p19"/>
          <p:cNvSpPr txBox="1"/>
          <p:nvPr/>
        </p:nvSpPr>
        <p:spPr>
          <a:xfrm>
            <a:off x="2309450" y="1047350"/>
            <a:ext cx="27234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the first task is to choose the value of K</a:t>
            </a:r>
            <a:endParaRPr sz="1300" b="1"/>
          </a:p>
        </p:txBody>
      </p:sp>
      <p:sp>
        <p:nvSpPr>
          <p:cNvPr id="205" name="Google Shape;205;p19"/>
          <p:cNvSpPr txBox="1"/>
          <p:nvPr/>
        </p:nvSpPr>
        <p:spPr>
          <a:xfrm>
            <a:off x="5078575" y="1520175"/>
            <a:ext cx="13431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Let’s say K = 5</a:t>
            </a:r>
            <a:endParaRPr sz="1300" b="1"/>
          </a:p>
        </p:txBody>
      </p:sp>
      <p:sp>
        <p:nvSpPr>
          <p:cNvPr id="206" name="Google Shape;206;p19"/>
          <p:cNvSpPr txBox="1"/>
          <p:nvPr/>
        </p:nvSpPr>
        <p:spPr>
          <a:xfrm>
            <a:off x="4532188" y="3430050"/>
            <a:ext cx="10227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t>Testing set</a:t>
            </a:r>
            <a:endParaRPr sz="1200" b="1"/>
          </a:p>
        </p:txBody>
      </p:sp>
      <p:sp>
        <p:nvSpPr>
          <p:cNvPr id="207" name="Google Shape;207;p19"/>
          <p:cNvSpPr/>
          <p:nvPr/>
        </p:nvSpPr>
        <p:spPr>
          <a:xfrm>
            <a:off x="5152438" y="2388975"/>
            <a:ext cx="1195375" cy="345050"/>
          </a:xfrm>
          <a:custGeom>
            <a:avLst/>
            <a:gdLst/>
            <a:ahLst/>
            <a:cxnLst/>
            <a:rect l="l" t="t" r="r" b="b"/>
            <a:pathLst>
              <a:path w="47815" h="13802" extrusionOk="0">
                <a:moveTo>
                  <a:pt x="0" y="493"/>
                </a:moveTo>
                <a:lnTo>
                  <a:pt x="0" y="13802"/>
                </a:lnTo>
                <a:lnTo>
                  <a:pt x="47815" y="12323"/>
                </a:lnTo>
                <a:lnTo>
                  <a:pt x="47322" y="0"/>
                </a:lnTo>
                <a:close/>
              </a:path>
            </a:pathLst>
          </a:custGeom>
          <a:noFill/>
          <a:ln w="28575" cap="flat" cmpd="sng">
            <a:solidFill>
              <a:srgbClr val="0000FF"/>
            </a:solidFill>
            <a:prstDash val="solid"/>
            <a:round/>
            <a:headEnd type="none" w="med" len="med"/>
            <a:tailEnd type="none" w="med" len="med"/>
          </a:ln>
        </p:spPr>
      </p:sp>
      <p:cxnSp>
        <p:nvCxnSpPr>
          <p:cNvPr id="208" name="Google Shape;208;p19"/>
          <p:cNvCxnSpPr/>
          <p:nvPr/>
        </p:nvCxnSpPr>
        <p:spPr>
          <a:xfrm flipH="1">
            <a:off x="5252950" y="2734025"/>
            <a:ext cx="511500" cy="780600"/>
          </a:xfrm>
          <a:prstGeom prst="straightConnector1">
            <a:avLst/>
          </a:prstGeom>
          <a:noFill/>
          <a:ln w="9525" cap="flat" cmpd="sng">
            <a:solidFill>
              <a:schemeClr val="dk2"/>
            </a:solidFill>
            <a:prstDash val="solid"/>
            <a:round/>
            <a:headEnd type="none" w="med" len="med"/>
            <a:tailEnd type="triangle" w="med" len="med"/>
          </a:ln>
        </p:spPr>
      </p:cxnSp>
      <p:sp>
        <p:nvSpPr>
          <p:cNvPr id="209" name="Google Shape;209;p19"/>
          <p:cNvSpPr txBox="1"/>
          <p:nvPr/>
        </p:nvSpPr>
        <p:spPr>
          <a:xfrm>
            <a:off x="1742125" y="3015275"/>
            <a:ext cx="2078100" cy="3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b="1"/>
              <a:t>And rest are training set.</a:t>
            </a:r>
            <a:endParaRPr sz="1300" b="1"/>
          </a:p>
        </p:txBody>
      </p:sp>
      <p:sp>
        <p:nvSpPr>
          <p:cNvPr id="210" name="Google Shape;210;p19"/>
          <p:cNvSpPr txBox="1"/>
          <p:nvPr/>
        </p:nvSpPr>
        <p:spPr>
          <a:xfrm>
            <a:off x="5750117" y="3859675"/>
            <a:ext cx="1632900" cy="61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t>Calculate accuracy, let's call it acc4...</a:t>
            </a:r>
            <a:endParaRPr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par>
                                <p:cTn id="8" presetID="10" presetClass="entr" presetSubtype="0"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Effect transition="in" filter="fade">
                                      <p:cBhvr>
                                        <p:cTn id="10" dur="1000"/>
                                        <p:tgtEl>
                                          <p:spTgt spid="208"/>
                                        </p:tgtEl>
                                      </p:cBhvr>
                                    </p:animEffect>
                                  </p:childTnLst>
                                </p:cTn>
                              </p:par>
                              <p:par>
                                <p:cTn id="11" presetID="10" presetClass="entr" presetSubtype="0" fill="hold" nodeType="withEffect">
                                  <p:stCondLst>
                                    <p:cond delay="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1000"/>
                                        <p:tgtEl>
                                          <p:spTgt spid="20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9"/>
                                        </p:tgtEl>
                                        <p:attrNameLst>
                                          <p:attrName>style.visibility</p:attrName>
                                        </p:attrNameLst>
                                      </p:cBhvr>
                                      <p:to>
                                        <p:strVal val="visible"/>
                                      </p:to>
                                    </p:set>
                                    <p:animEffect transition="in" filter="fade">
                                      <p:cBhvr>
                                        <p:cTn id="18" dur="1000"/>
                                        <p:tgtEl>
                                          <p:spTgt spid="20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0"/>
                                        </p:tgtEl>
                                        <p:attrNameLst>
                                          <p:attrName>style.visibility</p:attrName>
                                        </p:attrNameLst>
                                      </p:cBhvr>
                                      <p:to>
                                        <p:strVal val="visible"/>
                                      </p:to>
                                    </p:set>
                                    <p:animEffect transition="in" filter="fade">
                                      <p:cBhvr>
                                        <p:cTn id="23"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594</Words>
  <Application>Microsoft Office PowerPoint</Application>
  <PresentationFormat>On-screen Show (16:9)</PresentationFormat>
  <Paragraphs>66</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         Training a Model :   1. In case of supervised learning, a model is trained using the labelled input data. However, how can we understand the performance of the model? The test data may not be available immediately.  2. That is the reason why a part of the input data is held back (that is how the name holdout originates) for evaluation of the model.         </vt:lpstr>
      <vt:lpstr>This method of partitioning the input data into two parts – training and test data which is by holding back a part of the input data for validating the trained model is known as holdout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Bootstrap Sampling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Training a Model :   1.      </dc:title>
  <cp:lastModifiedBy>Saikiran tarigopula</cp:lastModifiedBy>
  <cp:revision>20</cp:revision>
  <dcterms:modified xsi:type="dcterms:W3CDTF">2020-10-04T11:43:14Z</dcterms:modified>
</cp:coreProperties>
</file>