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3" r:id="rId2"/>
    <p:sldId id="300" r:id="rId3"/>
    <p:sldId id="301" r:id="rId4"/>
    <p:sldId id="302" r:id="rId5"/>
    <p:sldId id="304" r:id="rId6"/>
    <p:sldId id="299" r:id="rId7"/>
    <p:sldId id="296" r:id="rId8"/>
    <p:sldId id="305" r:id="rId9"/>
    <p:sldId id="294" r:id="rId10"/>
    <p:sldId id="306"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52509F-907A-4295-A847-545D32509F82}"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6B87EDA2-AC2D-4B63-8A7E-D0558E016C18}">
      <dgm:prSet custT="1"/>
      <dgm:spPr/>
      <dgm:t>
        <a:bodyPr/>
        <a:lstStyle/>
        <a:p>
          <a:pPr algn="just"/>
          <a:r>
            <a:rPr lang="en-IN" sz="1800" dirty="0">
              <a:latin typeface="Times New Roman" panose="02020603050405020304" pitchFamily="18" charset="0"/>
              <a:cs typeface="Times New Roman" panose="02020603050405020304" pitchFamily="18" charset="0"/>
            </a:rPr>
            <a:t>It comprises of two parts which is Naive (showing a lack of experience, as it assumes that one feature in a model is independent of existence of another feature).</a:t>
          </a:r>
          <a:endParaRPr lang="en-US" sz="1800" dirty="0">
            <a:latin typeface="Times New Roman" panose="02020603050405020304" pitchFamily="18" charset="0"/>
            <a:cs typeface="Times New Roman" panose="02020603050405020304" pitchFamily="18" charset="0"/>
          </a:endParaRPr>
        </a:p>
      </dgm:t>
    </dgm:pt>
    <dgm:pt modelId="{44DDEDF2-61A9-4B54-959F-D2AABA510E40}" type="parTrans" cxnId="{B93220FE-06E8-44C0-929D-804FBE4A8541}">
      <dgm:prSet/>
      <dgm:spPr/>
      <dgm:t>
        <a:bodyPr/>
        <a:lstStyle/>
        <a:p>
          <a:endParaRPr lang="en-US"/>
        </a:p>
      </dgm:t>
    </dgm:pt>
    <dgm:pt modelId="{67B9711A-D9D3-4676-9907-CAFE44E9EAC0}" type="sibTrans" cxnId="{B93220FE-06E8-44C0-929D-804FBE4A8541}">
      <dgm:prSet/>
      <dgm:spPr/>
      <dgm:t>
        <a:bodyPr/>
        <a:lstStyle/>
        <a:p>
          <a:endParaRPr lang="en-US"/>
        </a:p>
      </dgm:t>
    </dgm:pt>
    <dgm:pt modelId="{07AAB861-77D3-423B-997B-5DBB74BD978A}">
      <dgm:prSet custT="1"/>
      <dgm:spPr/>
      <dgm:t>
        <a:bodyPr/>
        <a:lstStyle/>
        <a:p>
          <a:pPr algn="just"/>
          <a:r>
            <a:rPr lang="en-IN" sz="1800" dirty="0">
              <a:latin typeface="Times New Roman" panose="02020603050405020304" pitchFamily="18" charset="0"/>
              <a:cs typeface="Times New Roman" panose="02020603050405020304" pitchFamily="18" charset="0"/>
            </a:rPr>
            <a:t>Bayes, in simple terms Naive Bayes Classifier assumes that the presence of a particular feature in a class is unrelated to the presence of any other feature, even if this features depend on each other or upon the existence of the other features all of these properties independently contribute to the Probability</a:t>
          </a:r>
          <a:endParaRPr lang="en-US" sz="1800" dirty="0">
            <a:latin typeface="Times New Roman" panose="02020603050405020304" pitchFamily="18" charset="0"/>
            <a:cs typeface="Times New Roman" panose="02020603050405020304" pitchFamily="18" charset="0"/>
          </a:endParaRPr>
        </a:p>
      </dgm:t>
    </dgm:pt>
    <dgm:pt modelId="{F7341EA5-EADA-4669-8A7A-711B64649C98}" type="parTrans" cxnId="{379DDFBE-87E0-47A3-8015-6111CE869373}">
      <dgm:prSet/>
      <dgm:spPr/>
      <dgm:t>
        <a:bodyPr/>
        <a:lstStyle/>
        <a:p>
          <a:endParaRPr lang="en-US"/>
        </a:p>
      </dgm:t>
    </dgm:pt>
    <dgm:pt modelId="{C466BDE4-AD64-439A-B250-C34AB41F0E5C}" type="sibTrans" cxnId="{379DDFBE-87E0-47A3-8015-6111CE869373}">
      <dgm:prSet/>
      <dgm:spPr/>
      <dgm:t>
        <a:bodyPr/>
        <a:lstStyle/>
        <a:p>
          <a:endParaRPr lang="en-US"/>
        </a:p>
      </dgm:t>
    </dgm:pt>
    <dgm:pt modelId="{B1AA15E3-354B-498E-BD17-22CEED77B59B}" type="pres">
      <dgm:prSet presAssocID="{B352509F-907A-4295-A847-545D32509F82}" presName="hierChild1" presStyleCnt="0">
        <dgm:presLayoutVars>
          <dgm:chPref val="1"/>
          <dgm:dir/>
          <dgm:animOne val="branch"/>
          <dgm:animLvl val="lvl"/>
          <dgm:resizeHandles/>
        </dgm:presLayoutVars>
      </dgm:prSet>
      <dgm:spPr/>
    </dgm:pt>
    <dgm:pt modelId="{0BB49614-4DBA-4071-BBFC-78EDFD232A69}" type="pres">
      <dgm:prSet presAssocID="{6B87EDA2-AC2D-4B63-8A7E-D0558E016C18}" presName="hierRoot1" presStyleCnt="0"/>
      <dgm:spPr/>
    </dgm:pt>
    <dgm:pt modelId="{34124E43-17F2-4D27-987C-B7773332C892}" type="pres">
      <dgm:prSet presAssocID="{6B87EDA2-AC2D-4B63-8A7E-D0558E016C18}" presName="composite" presStyleCnt="0"/>
      <dgm:spPr/>
    </dgm:pt>
    <dgm:pt modelId="{F3809FDB-1CF5-484E-9CB3-B90D841F3D39}" type="pres">
      <dgm:prSet presAssocID="{6B87EDA2-AC2D-4B63-8A7E-D0558E016C18}" presName="background" presStyleLbl="node0" presStyleIdx="0" presStyleCnt="2"/>
      <dgm:spPr/>
    </dgm:pt>
    <dgm:pt modelId="{1229D646-6969-41A7-90F0-4E2F1914C9EB}" type="pres">
      <dgm:prSet presAssocID="{6B87EDA2-AC2D-4B63-8A7E-D0558E016C18}" presName="text" presStyleLbl="fgAcc0" presStyleIdx="0" presStyleCnt="2" custLinFactNeighborX="-6013" custLinFactNeighborY="-8111">
        <dgm:presLayoutVars>
          <dgm:chPref val="3"/>
        </dgm:presLayoutVars>
      </dgm:prSet>
      <dgm:spPr/>
    </dgm:pt>
    <dgm:pt modelId="{349A98BD-717A-43F9-9E83-AF71A24E6ADB}" type="pres">
      <dgm:prSet presAssocID="{6B87EDA2-AC2D-4B63-8A7E-D0558E016C18}" presName="hierChild2" presStyleCnt="0"/>
      <dgm:spPr/>
    </dgm:pt>
    <dgm:pt modelId="{6C47AE6A-07CE-4E1A-AAF2-E3D8F46E7769}" type="pres">
      <dgm:prSet presAssocID="{07AAB861-77D3-423B-997B-5DBB74BD978A}" presName="hierRoot1" presStyleCnt="0"/>
      <dgm:spPr/>
    </dgm:pt>
    <dgm:pt modelId="{0C4F3E18-FDC0-4333-8747-E3911F2821EF}" type="pres">
      <dgm:prSet presAssocID="{07AAB861-77D3-423B-997B-5DBB74BD978A}" presName="composite" presStyleCnt="0"/>
      <dgm:spPr/>
    </dgm:pt>
    <dgm:pt modelId="{78522659-FC37-4528-8E1B-A18C10D5CBB5}" type="pres">
      <dgm:prSet presAssocID="{07AAB861-77D3-423B-997B-5DBB74BD978A}" presName="background" presStyleLbl="node0" presStyleIdx="1" presStyleCnt="2"/>
      <dgm:spPr/>
    </dgm:pt>
    <dgm:pt modelId="{24CBB7B9-E690-4825-A604-28B6C32650D4}" type="pres">
      <dgm:prSet presAssocID="{07AAB861-77D3-423B-997B-5DBB74BD978A}" presName="text" presStyleLbl="fgAcc0" presStyleIdx="1" presStyleCnt="2" custLinFactNeighborX="-5506" custLinFactNeighborY="-9640">
        <dgm:presLayoutVars>
          <dgm:chPref val="3"/>
        </dgm:presLayoutVars>
      </dgm:prSet>
      <dgm:spPr/>
    </dgm:pt>
    <dgm:pt modelId="{84339A4F-1669-4E06-BCBA-78466B9ED379}" type="pres">
      <dgm:prSet presAssocID="{07AAB861-77D3-423B-997B-5DBB74BD978A}" presName="hierChild2" presStyleCnt="0"/>
      <dgm:spPr/>
    </dgm:pt>
  </dgm:ptLst>
  <dgm:cxnLst>
    <dgm:cxn modelId="{379DDFBE-87E0-47A3-8015-6111CE869373}" srcId="{B352509F-907A-4295-A847-545D32509F82}" destId="{07AAB861-77D3-423B-997B-5DBB74BD978A}" srcOrd="1" destOrd="0" parTransId="{F7341EA5-EADA-4669-8A7A-711B64649C98}" sibTransId="{C466BDE4-AD64-439A-B250-C34AB41F0E5C}"/>
    <dgm:cxn modelId="{3B3361D0-6C36-4BF1-B65E-98D1CF0DE765}" type="presOf" srcId="{6B87EDA2-AC2D-4B63-8A7E-D0558E016C18}" destId="{1229D646-6969-41A7-90F0-4E2F1914C9EB}" srcOrd="0" destOrd="0" presId="urn:microsoft.com/office/officeart/2005/8/layout/hierarchy1"/>
    <dgm:cxn modelId="{05F958E6-E741-44CF-AFB8-967545CC364C}" type="presOf" srcId="{B352509F-907A-4295-A847-545D32509F82}" destId="{B1AA15E3-354B-498E-BD17-22CEED77B59B}" srcOrd="0" destOrd="0" presId="urn:microsoft.com/office/officeart/2005/8/layout/hierarchy1"/>
    <dgm:cxn modelId="{92649BF7-01ED-4A9A-B88E-2F4D2075D726}" type="presOf" srcId="{07AAB861-77D3-423B-997B-5DBB74BD978A}" destId="{24CBB7B9-E690-4825-A604-28B6C32650D4}" srcOrd="0" destOrd="0" presId="urn:microsoft.com/office/officeart/2005/8/layout/hierarchy1"/>
    <dgm:cxn modelId="{B93220FE-06E8-44C0-929D-804FBE4A8541}" srcId="{B352509F-907A-4295-A847-545D32509F82}" destId="{6B87EDA2-AC2D-4B63-8A7E-D0558E016C18}" srcOrd="0" destOrd="0" parTransId="{44DDEDF2-61A9-4B54-959F-D2AABA510E40}" sibTransId="{67B9711A-D9D3-4676-9907-CAFE44E9EAC0}"/>
    <dgm:cxn modelId="{0F836D9C-98E8-4465-A85A-C75E86AF8550}" type="presParOf" srcId="{B1AA15E3-354B-498E-BD17-22CEED77B59B}" destId="{0BB49614-4DBA-4071-BBFC-78EDFD232A69}" srcOrd="0" destOrd="0" presId="urn:microsoft.com/office/officeart/2005/8/layout/hierarchy1"/>
    <dgm:cxn modelId="{5391B21B-E462-451B-B3AC-725F37F085D6}" type="presParOf" srcId="{0BB49614-4DBA-4071-BBFC-78EDFD232A69}" destId="{34124E43-17F2-4D27-987C-B7773332C892}" srcOrd="0" destOrd="0" presId="urn:microsoft.com/office/officeart/2005/8/layout/hierarchy1"/>
    <dgm:cxn modelId="{5F064347-27A4-4A8F-9381-E24BC141B2F7}" type="presParOf" srcId="{34124E43-17F2-4D27-987C-B7773332C892}" destId="{F3809FDB-1CF5-484E-9CB3-B90D841F3D39}" srcOrd="0" destOrd="0" presId="urn:microsoft.com/office/officeart/2005/8/layout/hierarchy1"/>
    <dgm:cxn modelId="{71904389-2BC8-4741-A293-E451467CD190}" type="presParOf" srcId="{34124E43-17F2-4D27-987C-B7773332C892}" destId="{1229D646-6969-41A7-90F0-4E2F1914C9EB}" srcOrd="1" destOrd="0" presId="urn:microsoft.com/office/officeart/2005/8/layout/hierarchy1"/>
    <dgm:cxn modelId="{79B28D30-A42B-44C9-95DC-DA33C959E646}" type="presParOf" srcId="{0BB49614-4DBA-4071-BBFC-78EDFD232A69}" destId="{349A98BD-717A-43F9-9E83-AF71A24E6ADB}" srcOrd="1" destOrd="0" presId="urn:microsoft.com/office/officeart/2005/8/layout/hierarchy1"/>
    <dgm:cxn modelId="{CE89AEB3-A767-4A3A-8341-0480555DBBA7}" type="presParOf" srcId="{B1AA15E3-354B-498E-BD17-22CEED77B59B}" destId="{6C47AE6A-07CE-4E1A-AAF2-E3D8F46E7769}" srcOrd="1" destOrd="0" presId="urn:microsoft.com/office/officeart/2005/8/layout/hierarchy1"/>
    <dgm:cxn modelId="{F70D6457-EB4C-40B6-B0B4-A492DB333CA0}" type="presParOf" srcId="{6C47AE6A-07CE-4E1A-AAF2-E3D8F46E7769}" destId="{0C4F3E18-FDC0-4333-8747-E3911F2821EF}" srcOrd="0" destOrd="0" presId="urn:microsoft.com/office/officeart/2005/8/layout/hierarchy1"/>
    <dgm:cxn modelId="{799204DB-850A-475A-A1AD-EA19238970AF}" type="presParOf" srcId="{0C4F3E18-FDC0-4333-8747-E3911F2821EF}" destId="{78522659-FC37-4528-8E1B-A18C10D5CBB5}" srcOrd="0" destOrd="0" presId="urn:microsoft.com/office/officeart/2005/8/layout/hierarchy1"/>
    <dgm:cxn modelId="{D4B682EF-554F-4875-8EC5-DDB1FA36D65C}" type="presParOf" srcId="{0C4F3E18-FDC0-4333-8747-E3911F2821EF}" destId="{24CBB7B9-E690-4825-A604-28B6C32650D4}" srcOrd="1" destOrd="0" presId="urn:microsoft.com/office/officeart/2005/8/layout/hierarchy1"/>
    <dgm:cxn modelId="{619313F4-F7A2-4D84-9DDA-337301365121}" type="presParOf" srcId="{6C47AE6A-07CE-4E1A-AAF2-E3D8F46E7769}" destId="{84339A4F-1669-4E06-BCBA-78466B9ED379}"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809FDB-1CF5-484E-9CB3-B90D841F3D39}">
      <dsp:nvSpPr>
        <dsp:cNvPr id="0" name=""/>
        <dsp:cNvSpPr/>
      </dsp:nvSpPr>
      <dsp:spPr>
        <a:xfrm>
          <a:off x="295179" y="-183915"/>
          <a:ext cx="3577987" cy="2272022"/>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29D646-6969-41A7-90F0-4E2F1914C9EB}">
      <dsp:nvSpPr>
        <dsp:cNvPr id="0" name=""/>
        <dsp:cNvSpPr/>
      </dsp:nvSpPr>
      <dsp:spPr>
        <a:xfrm>
          <a:off x="692734" y="193760"/>
          <a:ext cx="3577987" cy="227202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It comprises of two parts which is Naive (showing a lack of experience, as it assumes that one feature in a model is independent of existence of another feature).</a:t>
          </a:r>
          <a:endParaRPr lang="en-US" sz="1800" kern="1200" dirty="0">
            <a:latin typeface="Times New Roman" panose="02020603050405020304" pitchFamily="18" charset="0"/>
            <a:cs typeface="Times New Roman" panose="02020603050405020304" pitchFamily="18" charset="0"/>
          </a:endParaRPr>
        </a:p>
      </dsp:txBody>
      <dsp:txXfrm>
        <a:off x="759279" y="260305"/>
        <a:ext cx="3444897" cy="2138932"/>
      </dsp:txXfrm>
    </dsp:sp>
    <dsp:sp modelId="{78522659-FC37-4528-8E1B-A18C10D5CBB5}">
      <dsp:nvSpPr>
        <dsp:cNvPr id="0" name=""/>
        <dsp:cNvSpPr/>
      </dsp:nvSpPr>
      <dsp:spPr>
        <a:xfrm>
          <a:off x="4686416" y="-218654"/>
          <a:ext cx="3577987" cy="2272022"/>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CBB7B9-E690-4825-A604-28B6C32650D4}">
      <dsp:nvSpPr>
        <dsp:cNvPr id="0" name=""/>
        <dsp:cNvSpPr/>
      </dsp:nvSpPr>
      <dsp:spPr>
        <a:xfrm>
          <a:off x="5083970" y="159021"/>
          <a:ext cx="3577987" cy="227202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Bayes, in simple terms Naive Bayes Classifier assumes that the presence of a particular feature in a class is unrelated to the presence of any other feature, even if this features depend on each other or upon the existence of the other features all of these properties independently contribute to the Probability</a:t>
          </a:r>
          <a:endParaRPr lang="en-US" sz="1800" kern="1200" dirty="0">
            <a:latin typeface="Times New Roman" panose="02020603050405020304" pitchFamily="18" charset="0"/>
            <a:cs typeface="Times New Roman" panose="02020603050405020304" pitchFamily="18" charset="0"/>
          </a:endParaRPr>
        </a:p>
      </dsp:txBody>
      <dsp:txXfrm>
        <a:off x="5150515" y="225566"/>
        <a:ext cx="3444897" cy="213893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39E9E0-396D-4347-9882-37D9975286E2}" type="datetimeFigureOut">
              <a:rPr lang="en-IN" smtClean="0"/>
              <a:t>17-10-2020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51E52E-89D8-4E3D-BA65-00AD1262AB66}" type="slidenum">
              <a:rPr lang="en-IN" smtClean="0"/>
              <a:t>‹#›</a:t>
            </a:fld>
            <a:endParaRPr lang="en-IN"/>
          </a:p>
        </p:txBody>
      </p:sp>
    </p:spTree>
    <p:extLst>
      <p:ext uri="{BB962C8B-B14F-4D97-AF65-F5344CB8AC3E}">
        <p14:creationId xmlns:p14="http://schemas.microsoft.com/office/powerpoint/2010/main" val="3063887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39E9E0-396D-4347-9882-37D9975286E2}" type="datetimeFigureOut">
              <a:rPr lang="en-IN" smtClean="0"/>
              <a:t>17-10-2020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51E52E-89D8-4E3D-BA65-00AD1262AB66}" type="slidenum">
              <a:rPr lang="en-IN" smtClean="0"/>
              <a:t>‹#›</a:t>
            </a:fld>
            <a:endParaRPr lang="en-IN"/>
          </a:p>
        </p:txBody>
      </p:sp>
    </p:spTree>
    <p:extLst>
      <p:ext uri="{BB962C8B-B14F-4D97-AF65-F5344CB8AC3E}">
        <p14:creationId xmlns:p14="http://schemas.microsoft.com/office/powerpoint/2010/main" val="3684234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39E9E0-396D-4347-9882-37D9975286E2}" type="datetimeFigureOut">
              <a:rPr lang="en-IN" smtClean="0"/>
              <a:t>17-10-2020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51E52E-89D8-4E3D-BA65-00AD1262AB66}" type="slidenum">
              <a:rPr lang="en-IN" smtClean="0"/>
              <a:t>‹#›</a:t>
            </a:fld>
            <a:endParaRPr lang="en-IN"/>
          </a:p>
        </p:txBody>
      </p:sp>
    </p:spTree>
    <p:extLst>
      <p:ext uri="{BB962C8B-B14F-4D97-AF65-F5344CB8AC3E}">
        <p14:creationId xmlns:p14="http://schemas.microsoft.com/office/powerpoint/2010/main" val="772259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39E9E0-396D-4347-9882-37D9975286E2}" type="datetimeFigureOut">
              <a:rPr lang="en-IN" smtClean="0"/>
              <a:t>17-10-2020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51E52E-89D8-4E3D-BA65-00AD1262AB66}" type="slidenum">
              <a:rPr lang="en-IN" smtClean="0"/>
              <a:t>‹#›</a:t>
            </a:fld>
            <a:endParaRPr lang="en-IN"/>
          </a:p>
        </p:txBody>
      </p:sp>
    </p:spTree>
    <p:extLst>
      <p:ext uri="{BB962C8B-B14F-4D97-AF65-F5344CB8AC3E}">
        <p14:creationId xmlns:p14="http://schemas.microsoft.com/office/powerpoint/2010/main" val="2316319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39E9E0-396D-4347-9882-37D9975286E2}" type="datetimeFigureOut">
              <a:rPr lang="en-IN" smtClean="0"/>
              <a:t>17-10-2020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51E52E-89D8-4E3D-BA65-00AD1262AB66}" type="slidenum">
              <a:rPr lang="en-IN" smtClean="0"/>
              <a:t>‹#›</a:t>
            </a:fld>
            <a:endParaRPr lang="en-IN"/>
          </a:p>
        </p:txBody>
      </p:sp>
    </p:spTree>
    <p:extLst>
      <p:ext uri="{BB962C8B-B14F-4D97-AF65-F5344CB8AC3E}">
        <p14:creationId xmlns:p14="http://schemas.microsoft.com/office/powerpoint/2010/main" val="4112380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39E9E0-396D-4347-9882-37D9975286E2}" type="datetimeFigureOut">
              <a:rPr lang="en-IN" smtClean="0"/>
              <a:t>17-10-2020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51E52E-89D8-4E3D-BA65-00AD1262AB66}" type="slidenum">
              <a:rPr lang="en-IN" smtClean="0"/>
              <a:t>‹#›</a:t>
            </a:fld>
            <a:endParaRPr lang="en-IN"/>
          </a:p>
        </p:txBody>
      </p:sp>
    </p:spTree>
    <p:extLst>
      <p:ext uri="{BB962C8B-B14F-4D97-AF65-F5344CB8AC3E}">
        <p14:creationId xmlns:p14="http://schemas.microsoft.com/office/powerpoint/2010/main" val="3906836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39E9E0-396D-4347-9882-37D9975286E2}" type="datetimeFigureOut">
              <a:rPr lang="en-IN" smtClean="0"/>
              <a:t>17-10-2020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51E52E-89D8-4E3D-BA65-00AD1262AB66}" type="slidenum">
              <a:rPr lang="en-IN" smtClean="0"/>
              <a:t>‹#›</a:t>
            </a:fld>
            <a:endParaRPr lang="en-IN"/>
          </a:p>
        </p:txBody>
      </p:sp>
    </p:spTree>
    <p:extLst>
      <p:ext uri="{BB962C8B-B14F-4D97-AF65-F5344CB8AC3E}">
        <p14:creationId xmlns:p14="http://schemas.microsoft.com/office/powerpoint/2010/main" val="1824689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39E9E0-396D-4347-9882-37D9975286E2}" type="datetimeFigureOut">
              <a:rPr lang="en-IN" smtClean="0"/>
              <a:t>17-10-2020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51E52E-89D8-4E3D-BA65-00AD1262AB66}" type="slidenum">
              <a:rPr lang="en-IN" smtClean="0"/>
              <a:t>‹#›</a:t>
            </a:fld>
            <a:endParaRPr lang="en-IN"/>
          </a:p>
        </p:txBody>
      </p:sp>
    </p:spTree>
    <p:extLst>
      <p:ext uri="{BB962C8B-B14F-4D97-AF65-F5344CB8AC3E}">
        <p14:creationId xmlns:p14="http://schemas.microsoft.com/office/powerpoint/2010/main" val="260133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39E9E0-396D-4347-9882-37D9975286E2}" type="datetimeFigureOut">
              <a:rPr lang="en-IN" smtClean="0"/>
              <a:t>17-10-2020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51E52E-89D8-4E3D-BA65-00AD1262AB66}" type="slidenum">
              <a:rPr lang="en-IN" smtClean="0"/>
              <a:t>‹#›</a:t>
            </a:fld>
            <a:endParaRPr lang="en-IN"/>
          </a:p>
        </p:txBody>
      </p:sp>
    </p:spTree>
    <p:extLst>
      <p:ext uri="{BB962C8B-B14F-4D97-AF65-F5344CB8AC3E}">
        <p14:creationId xmlns:p14="http://schemas.microsoft.com/office/powerpoint/2010/main" val="1623747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39E9E0-396D-4347-9882-37D9975286E2}" type="datetimeFigureOut">
              <a:rPr lang="en-IN" smtClean="0"/>
              <a:t>17-10-2020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51E52E-89D8-4E3D-BA65-00AD1262AB66}" type="slidenum">
              <a:rPr lang="en-IN" smtClean="0"/>
              <a:t>‹#›</a:t>
            </a:fld>
            <a:endParaRPr lang="en-IN"/>
          </a:p>
        </p:txBody>
      </p:sp>
    </p:spTree>
    <p:extLst>
      <p:ext uri="{BB962C8B-B14F-4D97-AF65-F5344CB8AC3E}">
        <p14:creationId xmlns:p14="http://schemas.microsoft.com/office/powerpoint/2010/main" val="3100205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39E9E0-396D-4347-9882-37D9975286E2}" type="datetimeFigureOut">
              <a:rPr lang="en-IN" smtClean="0"/>
              <a:t>17-10-2020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51E52E-89D8-4E3D-BA65-00AD1262AB66}" type="slidenum">
              <a:rPr lang="en-IN" smtClean="0"/>
              <a:t>‹#›</a:t>
            </a:fld>
            <a:endParaRPr lang="en-IN"/>
          </a:p>
        </p:txBody>
      </p:sp>
    </p:spTree>
    <p:extLst>
      <p:ext uri="{BB962C8B-B14F-4D97-AF65-F5344CB8AC3E}">
        <p14:creationId xmlns:p14="http://schemas.microsoft.com/office/powerpoint/2010/main" val="3823644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39E9E0-396D-4347-9882-37D9975286E2}" type="datetimeFigureOut">
              <a:rPr lang="en-IN" smtClean="0"/>
              <a:t>17-10-2020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51E52E-89D8-4E3D-BA65-00AD1262AB66}" type="slidenum">
              <a:rPr lang="en-IN" smtClean="0"/>
              <a:t>‹#›</a:t>
            </a:fld>
            <a:endParaRPr lang="en-IN"/>
          </a:p>
        </p:txBody>
      </p:sp>
    </p:spTree>
    <p:extLst>
      <p:ext uri="{BB962C8B-B14F-4D97-AF65-F5344CB8AC3E}">
        <p14:creationId xmlns:p14="http://schemas.microsoft.com/office/powerpoint/2010/main" val="916705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BC17E9C-1552-4646-ADBF-C68FD7366137}"/>
              </a:ext>
            </a:extLst>
          </p:cNvPr>
          <p:cNvSpPr>
            <a:spLocks noGrp="1"/>
          </p:cNvSpPr>
          <p:nvPr>
            <p:ph type="title"/>
          </p:nvPr>
        </p:nvSpPr>
        <p:spPr>
          <a:xfrm>
            <a:off x="6194716" y="739978"/>
            <a:ext cx="5334930" cy="3004145"/>
          </a:xfrm>
        </p:spPr>
        <p:txBody>
          <a:bodyPr vert="horz" lIns="91440" tIns="45720" rIns="91440" bIns="45720" rtlCol="0" anchor="b">
            <a:normAutofit fontScale="90000"/>
          </a:bodyPr>
          <a:lstStyle/>
          <a:p>
            <a:pPr algn="ctr"/>
            <a:r>
              <a:rPr lang="en-US" sz="2400" b="1" i="1" dirty="0"/>
              <a:t>“AI is akin to building a rocket ship. You need a huge engine and a lot of fuel. If you have a large engine and a tiny amount of fuel, you won’t make it to orbit. If you have a tiny engine and a ton of fuel, you can’t even lift off. To build a rocket you need a huge engine and a lot of fuel.</a:t>
            </a:r>
            <a:br>
              <a:rPr lang="en-US" sz="2400" b="1" i="1" dirty="0"/>
            </a:br>
            <a:r>
              <a:rPr lang="en-US" sz="2400" b="1" i="1" dirty="0"/>
              <a:t>The rocket engine is the learning algorithms, but the fuel is the huge amounts of data we can feed to these algorithms”</a:t>
            </a:r>
            <a:endParaRPr lang="en-US" sz="2400" dirty="0">
              <a:latin typeface="Times New Roman" panose="02020603050405020304" pitchFamily="18" charset="0"/>
              <a:cs typeface="Times New Roman" panose="02020603050405020304" pitchFamily="18" charset="0"/>
            </a:endParaRPr>
          </a:p>
        </p:txBody>
      </p:sp>
      <p:sp>
        <p:nvSpPr>
          <p:cNvPr id="11" name="Freeform: Shape 10">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Content Placeholder 3" descr="A picture containing device&#10;&#10;Description automatically generated">
            <a:extLst>
              <a:ext uri="{FF2B5EF4-FFF2-40B4-BE49-F238E27FC236}">
                <a16:creationId xmlns:a16="http://schemas.microsoft.com/office/drawing/2014/main" id="{0F5A22E7-9EBB-41C8-B10C-007FBB3A32A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790" b="210"/>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1" name="Freeform: Shape 20">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1418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20708-685C-4350-9904-4E7198E607C2}"/>
              </a:ext>
            </a:extLst>
          </p:cNvPr>
          <p:cNvSpPr>
            <a:spLocks noGrp="1"/>
          </p:cNvSpPr>
          <p:nvPr>
            <p:ph type="title"/>
          </p:nvPr>
        </p:nvSpPr>
        <p:spPr/>
        <p:txBody>
          <a:bodyPr>
            <a:normAutofit/>
          </a:bodyPr>
          <a:lstStyle/>
          <a:p>
            <a:r>
              <a:rPr lang="en-IN" sz="3200" dirty="0">
                <a:solidFill>
                  <a:srgbClr val="FF0000"/>
                </a:solidFill>
                <a:latin typeface="Times New Roman" panose="02020603050405020304" pitchFamily="18" charset="0"/>
                <a:cs typeface="Times New Roman" panose="02020603050405020304" pitchFamily="18" charset="0"/>
              </a:rPr>
              <a:t>Types of Naïve Bayes </a:t>
            </a:r>
          </a:p>
        </p:txBody>
      </p:sp>
      <p:sp>
        <p:nvSpPr>
          <p:cNvPr id="3" name="Content Placeholder 2">
            <a:extLst>
              <a:ext uri="{FF2B5EF4-FFF2-40B4-BE49-F238E27FC236}">
                <a16:creationId xmlns:a16="http://schemas.microsoft.com/office/drawing/2014/main" id="{56EEB7A1-7109-4385-9B5D-F9273B8E1EB0}"/>
              </a:ext>
            </a:extLst>
          </p:cNvPr>
          <p:cNvSpPr>
            <a:spLocks noGrp="1"/>
          </p:cNvSpPr>
          <p:nvPr>
            <p:ph idx="1"/>
          </p:nvPr>
        </p:nvSpPr>
        <p:spPr/>
        <p:txBody>
          <a:body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Gaussian Naïve Bayes : </a:t>
            </a: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It is used in Classification and it assumes that the feature follow our Normal  Distribution.</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 Gaussian distribution is also called Normal distribution. When plotted, it gives a bell shaped curve which is symmetric about the mean of the feature values.</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Multinomial : </a:t>
            </a: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It is used for Discrete Counts for </a:t>
            </a:r>
            <a:r>
              <a:rPr kumimoji="0" lang="en-IN" sz="20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eg</a:t>
            </a: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We have a Text Classification Problem where we consider trials and checking the word occurring in the document we have count how often the word occurs in the document.</a:t>
            </a:r>
          </a:p>
          <a:p>
            <a:endParaRPr lang="en-IN" dirty="0"/>
          </a:p>
        </p:txBody>
      </p:sp>
      <p:pic>
        <p:nvPicPr>
          <p:cNvPr id="6" name="image2.jpg">
            <a:extLst>
              <a:ext uri="{FF2B5EF4-FFF2-40B4-BE49-F238E27FC236}">
                <a16:creationId xmlns:a16="http://schemas.microsoft.com/office/drawing/2014/main" id="{51F5B752-698D-4F00-8E55-B7BB6B82771C}"/>
              </a:ext>
            </a:extLst>
          </p:cNvPr>
          <p:cNvPicPr/>
          <p:nvPr/>
        </p:nvPicPr>
        <p:blipFill>
          <a:blip r:embed="rId2"/>
          <a:srcRect/>
          <a:stretch>
            <a:fillRect/>
          </a:stretch>
        </p:blipFill>
        <p:spPr>
          <a:xfrm>
            <a:off x="3565917" y="3024590"/>
            <a:ext cx="5810250" cy="600075"/>
          </a:xfrm>
          <a:prstGeom prst="rect">
            <a:avLst/>
          </a:prstGeom>
          <a:ln/>
        </p:spPr>
      </p:pic>
    </p:spTree>
    <p:extLst>
      <p:ext uri="{BB962C8B-B14F-4D97-AF65-F5344CB8AC3E}">
        <p14:creationId xmlns:p14="http://schemas.microsoft.com/office/powerpoint/2010/main" val="3571370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2509F26-B5DC-4BA7-B476-4CB044237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sp>
        <p:nvSpPr>
          <p:cNvPr id="11" name="Rectangle 10">
            <a:extLst>
              <a:ext uri="{FF2B5EF4-FFF2-40B4-BE49-F238E27FC236}">
                <a16:creationId xmlns:a16="http://schemas.microsoft.com/office/drawing/2014/main" id="{DB103EB1-B135-4526-B883-33228FC27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815340" y="683404"/>
            <a:ext cx="10561320" cy="5404104"/>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pic>
        <p:nvPicPr>
          <p:cNvPr id="4" name="Content Placeholder 3">
            <a:extLst>
              <a:ext uri="{FF2B5EF4-FFF2-40B4-BE49-F238E27FC236}">
                <a16:creationId xmlns:a16="http://schemas.microsoft.com/office/drawing/2014/main" id="{411AC6BF-67C4-407C-AD7B-9FB3FA1F1FF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253" r="1811" b="1"/>
          <a:stretch/>
        </p:blipFill>
        <p:spPr>
          <a:xfrm rot="21480000">
            <a:off x="1137837" y="1003258"/>
            <a:ext cx="9916327" cy="4764396"/>
          </a:xfrm>
          <a:prstGeom prst="rect">
            <a:avLst/>
          </a:prstGeom>
        </p:spPr>
      </p:pic>
    </p:spTree>
    <p:extLst>
      <p:ext uri="{BB962C8B-B14F-4D97-AF65-F5344CB8AC3E}">
        <p14:creationId xmlns:p14="http://schemas.microsoft.com/office/powerpoint/2010/main" val="1778408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descr="A picture containing graphical user interface, text&#10;&#10;Description automatically generated">
            <a:extLst>
              <a:ext uri="{FF2B5EF4-FFF2-40B4-BE49-F238E27FC236}">
                <a16:creationId xmlns:a16="http://schemas.microsoft.com/office/drawing/2014/main" id="{4F07ACD4-F51B-48B3-B322-6050C042F4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2555" y="3094892"/>
            <a:ext cx="5822950" cy="1662113"/>
          </a:xfrm>
          <a:prstGeom prst="rect">
            <a:avLst/>
          </a:prstGeom>
        </p:spPr>
      </p:pic>
      <p:sp>
        <p:nvSpPr>
          <p:cNvPr id="2" name="Title 1">
            <a:extLst>
              <a:ext uri="{FF2B5EF4-FFF2-40B4-BE49-F238E27FC236}">
                <a16:creationId xmlns:a16="http://schemas.microsoft.com/office/drawing/2014/main" id="{0BC92AF2-FFF3-4977-B0E7-B4764D89CD0C}"/>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latin typeface="Times New Roman" panose="02020603050405020304" pitchFamily="18" charset="0"/>
                <a:cs typeface="Times New Roman" panose="02020603050405020304" pitchFamily="18" charset="0"/>
              </a:rPr>
              <a:t>Probability</a:t>
            </a:r>
            <a:endParaRPr lang="en-IN" sz="400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4EB2BF-60CB-4052-B6FD-785E2D2D8D9A}"/>
              </a:ext>
            </a:extLst>
          </p:cNvPr>
          <p:cNvSpPr>
            <a:spLocks noGrp="1"/>
          </p:cNvSpPr>
          <p:nvPr>
            <p:ph idx="1"/>
          </p:nvPr>
        </p:nvSpPr>
        <p:spPr>
          <a:xfrm>
            <a:off x="1077912" y="3094892"/>
            <a:ext cx="5018088" cy="3052690"/>
          </a:xfrm>
        </p:spPr>
        <p:txBody>
          <a:bodyPr wrap="square" anchor="t">
            <a:normAutofit fontScale="85000" lnSpcReduction="20000"/>
          </a:bodyPr>
          <a:lstStyle/>
          <a:p>
            <a:pPr algn="just">
              <a:lnSpc>
                <a:spcPct val="140000"/>
              </a:lnSpc>
            </a:pPr>
            <a:r>
              <a:rPr lang="en-US" sz="2200" dirty="0">
                <a:latin typeface="Times New Roman" panose="02020603050405020304" pitchFamily="18" charset="0"/>
                <a:cs typeface="Times New Roman" panose="02020603050405020304" pitchFamily="18" charset="0"/>
              </a:rPr>
              <a:t>Probability is the branch of mathematics concerning numerical descriptions of how likely an event is to occur, or how likely it is that a proposition is True.</a:t>
            </a:r>
          </a:p>
          <a:p>
            <a:pPr algn="just">
              <a:lnSpc>
                <a:spcPct val="140000"/>
              </a:lnSpc>
            </a:pPr>
            <a:r>
              <a:rPr lang="en-US" sz="2200" dirty="0">
                <a:latin typeface="Times New Roman" panose="02020603050405020304" pitchFamily="18" charset="0"/>
                <a:cs typeface="Times New Roman" panose="02020603050405020304" pitchFamily="18" charset="0"/>
              </a:rPr>
              <a:t>The principles of Machine Learning are largely dependent on effectively handling the uncertainty in data and predicting the outcome based on data in hand.</a:t>
            </a:r>
          </a:p>
          <a:p>
            <a:pPr algn="just">
              <a:lnSpc>
                <a:spcPct val="140000"/>
              </a:lnSpc>
            </a:pPr>
            <a:endParaRPr lang="en-IN"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5012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01AEA-70B6-4496-8C72-7C62CC9E89EA}"/>
              </a:ext>
            </a:extLst>
          </p:cNvPr>
          <p:cNvSpPr>
            <a:spLocks noGrp="1"/>
          </p:cNvSpPr>
          <p:nvPr>
            <p:ph type="title"/>
          </p:nvPr>
        </p:nvSpPr>
        <p:spPr/>
        <p:txBody>
          <a:bodyPr>
            <a:normAutofit/>
          </a:bodyPr>
          <a:lstStyle/>
          <a:p>
            <a:r>
              <a:rPr lang="en-US" sz="3200" dirty="0">
                <a:solidFill>
                  <a:srgbClr val="FF0000"/>
                </a:solidFill>
                <a:latin typeface="Times New Roman" panose="02020603050405020304" pitchFamily="18" charset="0"/>
                <a:cs typeface="Times New Roman" panose="02020603050405020304" pitchFamily="18" charset="0"/>
              </a:rPr>
              <a:t>Conditional Probability</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E68CBF8-71ED-4F7B-9AF0-154CE3D899C7}"/>
              </a:ext>
            </a:extLst>
          </p:cNvPr>
          <p:cNvSpPr>
            <a:spLocks noGrp="1"/>
          </p:cNvSpPr>
          <p:nvPr>
            <p:ph idx="1"/>
          </p:nvPr>
        </p:nvSpPr>
        <p:spPr>
          <a:xfrm>
            <a:off x="838200" y="1519311"/>
            <a:ext cx="10515600" cy="4657652"/>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Conditional probability is a measure of the probability of an event occurring, given that another event (by assumption, presumption, assertion or evidence) has already occurred</a:t>
            </a:r>
          </a:p>
          <a:p>
            <a:pPr algn="just">
              <a:lnSpc>
                <a:spcPct val="150000"/>
              </a:lnSpc>
            </a:pPr>
            <a:r>
              <a:rPr lang="en-US" sz="2000" dirty="0">
                <a:latin typeface="Times New Roman" panose="02020603050405020304" pitchFamily="18" charset="0"/>
                <a:cs typeface="Times New Roman" panose="02020603050405020304" pitchFamily="18" charset="0"/>
              </a:rPr>
              <a:t>If the event of interest is A and the event B is known or assumed to have occurred, "the conditional probability of A given B", or </a:t>
            </a:r>
            <a:r>
              <a:rPr lang="en-US" sz="2000" b="1" dirty="0">
                <a:latin typeface="Times New Roman" panose="02020603050405020304" pitchFamily="18" charset="0"/>
                <a:cs typeface="Times New Roman" panose="02020603050405020304" pitchFamily="18" charset="0"/>
              </a:rPr>
              <a:t>"the probability of A under the condition B", </a:t>
            </a:r>
            <a:r>
              <a:rPr lang="en-US" sz="2000" dirty="0">
                <a:latin typeface="Times New Roman" panose="02020603050405020304" pitchFamily="18" charset="0"/>
                <a:cs typeface="Times New Roman" panose="02020603050405020304" pitchFamily="18" charset="0"/>
              </a:rPr>
              <a:t>is usually written as </a:t>
            </a:r>
            <a:r>
              <a:rPr lang="en-US" sz="2000" b="1" dirty="0">
                <a:latin typeface="Times New Roman" panose="02020603050405020304" pitchFamily="18" charset="0"/>
                <a:cs typeface="Times New Roman" panose="02020603050405020304" pitchFamily="18" charset="0"/>
              </a:rPr>
              <a:t>P(A|B).</a:t>
            </a:r>
          </a:p>
          <a:p>
            <a:pPr marL="0" indent="0" algn="just">
              <a:lnSpc>
                <a:spcPct val="150000"/>
              </a:lnSpc>
              <a:buNone/>
            </a:pPr>
            <a:endParaRPr lang="en-IN" sz="2000" dirty="0">
              <a:latin typeface="Times New Roman" panose="02020603050405020304" pitchFamily="18" charset="0"/>
              <a:cs typeface="Times New Roman" panose="02020603050405020304" pitchFamily="18" charset="0"/>
            </a:endParaRPr>
          </a:p>
          <a:p>
            <a:pPr marL="0" indent="0" algn="just">
              <a:lnSpc>
                <a:spcPct val="150000"/>
              </a:lnSpc>
              <a:buNone/>
            </a:pPr>
            <a:r>
              <a:rPr lang="en-IN" sz="2000" b="1" dirty="0">
                <a:latin typeface="Times New Roman" panose="02020603050405020304" pitchFamily="18" charset="0"/>
                <a:cs typeface="Times New Roman" panose="02020603050405020304" pitchFamily="18" charset="0"/>
              </a:rPr>
              <a:t>  P(A </a:t>
            </a:r>
            <a:r>
              <a:rPr lang="en-IN" sz="2400" b="1" dirty="0">
                <a:latin typeface="Times New Roman" panose="02020603050405020304" pitchFamily="18" charset="0"/>
                <a:cs typeface="Times New Roman" panose="02020603050405020304" pitchFamily="18" charset="0"/>
              </a:rPr>
              <a:t>n </a:t>
            </a:r>
            <a:r>
              <a:rPr lang="en-IN" sz="2000" b="1" dirty="0">
                <a:latin typeface="Times New Roman" panose="02020603050405020304" pitchFamily="18" charset="0"/>
                <a:cs typeface="Times New Roman" panose="02020603050405020304" pitchFamily="18" charset="0"/>
              </a:rPr>
              <a:t>B) </a:t>
            </a:r>
            <a:r>
              <a:rPr lang="en-US" sz="2000" dirty="0">
                <a:latin typeface="Times New Roman" panose="02020603050405020304" pitchFamily="18" charset="0"/>
                <a:cs typeface="Times New Roman" panose="02020603050405020304" pitchFamily="18" charset="0"/>
              </a:rPr>
              <a:t>is the probability that both events A and B occur.</a:t>
            </a:r>
          </a:p>
          <a:p>
            <a:pPr marL="0" indent="0" algn="just">
              <a:lnSpc>
                <a:spcPct val="150000"/>
              </a:lnSpc>
              <a:buNone/>
            </a:pPr>
            <a:endParaRPr lang="en-IN" sz="2000" dirty="0">
              <a:latin typeface="Times New Roman" panose="02020603050405020304" pitchFamily="18" charset="0"/>
              <a:cs typeface="Times New Roman" panose="02020603050405020304" pitchFamily="18" charset="0"/>
            </a:endParaRPr>
          </a:p>
        </p:txBody>
      </p:sp>
      <p:pic>
        <p:nvPicPr>
          <p:cNvPr id="5" name="Picture 4" descr="Text&#10;&#10;Description automatically generated">
            <a:extLst>
              <a:ext uri="{FF2B5EF4-FFF2-40B4-BE49-F238E27FC236}">
                <a16:creationId xmlns:a16="http://schemas.microsoft.com/office/drawing/2014/main" id="{5217C2A9-53F1-4AD1-99E6-B3DFADA741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4410" y="3832481"/>
            <a:ext cx="2957744" cy="671085"/>
          </a:xfrm>
          <a:prstGeom prst="rect">
            <a:avLst/>
          </a:prstGeom>
        </p:spPr>
      </p:pic>
    </p:spTree>
    <p:extLst>
      <p:ext uri="{BB962C8B-B14F-4D97-AF65-F5344CB8AC3E}">
        <p14:creationId xmlns:p14="http://schemas.microsoft.com/office/powerpoint/2010/main" val="3681959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18CC0-603B-4600-A152-74A3856682A7}"/>
              </a:ext>
            </a:extLst>
          </p:cNvPr>
          <p:cNvSpPr>
            <a:spLocks noGrp="1"/>
          </p:cNvSpPr>
          <p:nvPr>
            <p:ph type="title"/>
          </p:nvPr>
        </p:nvSpPr>
        <p:spPr/>
        <p:txBody>
          <a:bodyPr>
            <a:normAutofit/>
          </a:bodyPr>
          <a:lstStyle/>
          <a:p>
            <a:r>
              <a:rPr lang="en-US" sz="3200" dirty="0">
                <a:solidFill>
                  <a:srgbClr val="FF0000"/>
                </a:solidFill>
                <a:latin typeface="Times New Roman" panose="02020603050405020304" pitchFamily="18" charset="0"/>
                <a:cs typeface="Times New Roman" panose="02020603050405020304" pitchFamily="18" charset="0"/>
              </a:rPr>
              <a:t>Example</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7A5E5DE-ADE6-4717-B3D4-398846CAF992}"/>
              </a:ext>
            </a:extLst>
          </p:cNvPr>
          <p:cNvSpPr>
            <a:spLocks noGrp="1"/>
          </p:cNvSpPr>
          <p:nvPr>
            <p:ph idx="1"/>
          </p:nvPr>
        </p:nvSpPr>
        <p:spPr/>
        <p:txBody>
          <a:bodyPr/>
          <a:lstStyle/>
          <a:p>
            <a:pPr algn="just">
              <a:lnSpc>
                <a:spcPct val="115000"/>
              </a:lnSpc>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If you pick a card from the deck of cards, can you guess the probability of getting a queen fro</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m the deck of cards?</a:t>
            </a:r>
            <a:endParaRPr lang="en-IN"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lgn="just">
              <a:lnSpc>
                <a:spcPct val="115000"/>
              </a:lnSpc>
              <a:buNone/>
            </a:pPr>
            <a:endParaRPr lang="en-IN" sz="20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Well, we have already set a condition that the card is a club. So, the denominator (eligible population) is 13 and not 52. And since there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are</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only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four queens in deck of cards</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the probability it is a queen is 1/13 = 0.077</a:t>
            </a:r>
            <a:endParaRPr lang="en-IN" sz="20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00448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6DBC8-25C9-4B96-9DA7-98FD8D89D2F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IN" sz="2400" b="1" dirty="0">
                <a:latin typeface="Times New Roman" panose="02020603050405020304" pitchFamily="18" charset="0"/>
                <a:cs typeface="Times New Roman" panose="02020603050405020304" pitchFamily="18" charset="0"/>
              </a:rPr>
              <a:t>Bayes Theorem</a:t>
            </a:r>
          </a:p>
        </p:txBody>
      </p:sp>
      <p:sp>
        <p:nvSpPr>
          <p:cNvPr id="3" name="Content Placeholder 2">
            <a:extLst>
              <a:ext uri="{FF2B5EF4-FFF2-40B4-BE49-F238E27FC236}">
                <a16:creationId xmlns:a16="http://schemas.microsoft.com/office/drawing/2014/main" id="{C24FB2FE-A5C8-4C2D-928E-B95627334516}"/>
              </a:ext>
            </a:extLst>
          </p:cNvPr>
          <p:cNvSpPr>
            <a:spLocks noGrp="1"/>
          </p:cNvSpPr>
          <p:nvPr>
            <p:ph idx="1"/>
          </p:nvPr>
        </p:nvSpPr>
        <p:spPr>
          <a:xfrm>
            <a:off x="643468" y="2638043"/>
            <a:ext cx="3363974" cy="3415623"/>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Bayes Theorem is a way to figure out Conditional Probability where Conditional Probability is Probability of an event happening given that it has some relationship to one or more other events.</a:t>
            </a:r>
          </a:p>
          <a:p>
            <a:endParaRPr lang="en-US" sz="2000" dirty="0"/>
          </a:p>
          <a:p>
            <a:endParaRPr lang="en-IN" sz="2000" dirty="0"/>
          </a:p>
        </p:txBody>
      </p:sp>
      <p:pic>
        <p:nvPicPr>
          <p:cNvPr id="4" name="image4.jpg">
            <a:extLst>
              <a:ext uri="{FF2B5EF4-FFF2-40B4-BE49-F238E27FC236}">
                <a16:creationId xmlns:a16="http://schemas.microsoft.com/office/drawing/2014/main" id="{928887FD-0304-4730-B5F0-0D6B10C8BBE4}"/>
              </a:ext>
            </a:extLst>
          </p:cNvPr>
          <p:cNvPicPr/>
          <p:nvPr/>
        </p:nvPicPr>
        <p:blipFill>
          <a:blip r:embed="rId2"/>
          <a:stretch>
            <a:fillRect/>
          </a:stretch>
        </p:blipFill>
        <p:spPr>
          <a:xfrm>
            <a:off x="5724420" y="-185616"/>
            <a:ext cx="6250769" cy="3406669"/>
          </a:xfrm>
          <a:prstGeom prst="rect">
            <a:avLst/>
          </a:prstGeom>
        </p:spPr>
      </p:pic>
      <p:pic>
        <p:nvPicPr>
          <p:cNvPr id="17" name="image12.jpg">
            <a:extLst>
              <a:ext uri="{FF2B5EF4-FFF2-40B4-BE49-F238E27FC236}">
                <a16:creationId xmlns:a16="http://schemas.microsoft.com/office/drawing/2014/main" id="{991E14E4-3D8D-4DEF-981F-4862501D2524}"/>
              </a:ext>
            </a:extLst>
          </p:cNvPr>
          <p:cNvPicPr/>
          <p:nvPr/>
        </p:nvPicPr>
        <p:blipFill>
          <a:blip r:embed="rId3"/>
          <a:srcRect/>
          <a:stretch>
            <a:fillRect/>
          </a:stretch>
        </p:blipFill>
        <p:spPr>
          <a:xfrm>
            <a:off x="4136529" y="3137453"/>
            <a:ext cx="5943600" cy="2768600"/>
          </a:xfrm>
          <a:prstGeom prst="rect">
            <a:avLst/>
          </a:prstGeom>
          <a:ln/>
        </p:spPr>
      </p:pic>
    </p:spTree>
    <p:extLst>
      <p:ext uri="{BB962C8B-B14F-4D97-AF65-F5344CB8AC3E}">
        <p14:creationId xmlns:p14="http://schemas.microsoft.com/office/powerpoint/2010/main" val="3477631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AE75F-5E12-446E-9234-80358F224FFD}"/>
              </a:ext>
            </a:extLst>
          </p:cNvPr>
          <p:cNvSpPr>
            <a:spLocks noGrp="1"/>
          </p:cNvSpPr>
          <p:nvPr>
            <p:ph type="title"/>
          </p:nvPr>
        </p:nvSpPr>
        <p:spPr/>
        <p:txBody>
          <a:bodyPr/>
          <a:lstStyle/>
          <a:p>
            <a:endParaRPr lang="en-IN"/>
          </a:p>
        </p:txBody>
      </p:sp>
      <p:pic>
        <p:nvPicPr>
          <p:cNvPr id="6" name="image11.jpg">
            <a:extLst>
              <a:ext uri="{FF2B5EF4-FFF2-40B4-BE49-F238E27FC236}">
                <a16:creationId xmlns:a16="http://schemas.microsoft.com/office/drawing/2014/main" id="{03F4C34E-FE03-43F8-80ED-A1995F1785CB}"/>
              </a:ext>
            </a:extLst>
          </p:cNvPr>
          <p:cNvPicPr>
            <a:picLocks noGrp="1"/>
          </p:cNvPicPr>
          <p:nvPr>
            <p:ph idx="1"/>
          </p:nvPr>
        </p:nvPicPr>
        <p:blipFill>
          <a:blip r:embed="rId2"/>
          <a:srcRect/>
          <a:stretch>
            <a:fillRect/>
          </a:stretch>
        </p:blipFill>
        <p:spPr>
          <a:xfrm>
            <a:off x="1745270" y="652122"/>
            <a:ext cx="9409748" cy="4549866"/>
          </a:xfrm>
          <a:prstGeom prst="rect">
            <a:avLst/>
          </a:prstGeom>
          <a:ln/>
        </p:spPr>
      </p:pic>
    </p:spTree>
    <p:extLst>
      <p:ext uri="{BB962C8B-B14F-4D97-AF65-F5344CB8AC3E}">
        <p14:creationId xmlns:p14="http://schemas.microsoft.com/office/powerpoint/2010/main" val="31383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9FFB601-82D4-474A-8D51-79B5B2409708}"/>
              </a:ext>
            </a:extLst>
          </p:cNvPr>
          <p:cNvSpPr>
            <a:spLocks noGrp="1"/>
          </p:cNvSpPr>
          <p:nvPr>
            <p:ph type="title"/>
          </p:nvPr>
        </p:nvSpPr>
        <p:spPr>
          <a:xfrm>
            <a:off x="1179226" y="826680"/>
            <a:ext cx="9833548" cy="1325563"/>
          </a:xfrm>
        </p:spPr>
        <p:txBody>
          <a:bodyPr>
            <a:normAutofit/>
          </a:bodyPr>
          <a:lstStyle/>
          <a:p>
            <a:pPr algn="ctr"/>
            <a:r>
              <a:rPr lang="en-IN" sz="4000">
                <a:solidFill>
                  <a:srgbClr val="FFFFFF"/>
                </a:solidFill>
              </a:rPr>
              <a:t>What is Naïve Bayes?</a:t>
            </a:r>
          </a:p>
        </p:txBody>
      </p:sp>
      <p:graphicFrame>
        <p:nvGraphicFramePr>
          <p:cNvPr id="5" name="Content Placeholder 2">
            <a:extLst>
              <a:ext uri="{FF2B5EF4-FFF2-40B4-BE49-F238E27FC236}">
                <a16:creationId xmlns:a16="http://schemas.microsoft.com/office/drawing/2014/main" id="{31DCC680-ED93-42FB-873A-1148CDC87ACC}"/>
              </a:ext>
            </a:extLst>
          </p:cNvPr>
          <p:cNvGraphicFramePr>
            <a:graphicFrameLocks noGrp="1"/>
          </p:cNvGraphicFramePr>
          <p:nvPr>
            <p:ph idx="1"/>
            <p:extLst>
              <p:ext uri="{D42A27DB-BD31-4B8C-83A1-F6EECF244321}">
                <p14:modId xmlns:p14="http://schemas.microsoft.com/office/powerpoint/2010/main" val="226395366"/>
              </p:ext>
            </p:extLst>
          </p:nvPr>
        </p:nvGraphicFramePr>
        <p:xfrm>
          <a:off x="1271991" y="2978923"/>
          <a:ext cx="9369287" cy="26504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2783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30CCB-696A-4708-B159-9419D8F29D2F}"/>
              </a:ext>
            </a:extLst>
          </p:cNvPr>
          <p:cNvSpPr>
            <a:spLocks noGrp="1"/>
          </p:cNvSpPr>
          <p:nvPr>
            <p:ph type="title"/>
          </p:nvPr>
        </p:nvSpPr>
        <p:spPr/>
        <p:txBody>
          <a:bodyPr/>
          <a:lstStyle/>
          <a:p>
            <a:endParaRPr lang="en-IN" dirty="0"/>
          </a:p>
        </p:txBody>
      </p:sp>
      <p:pic>
        <p:nvPicPr>
          <p:cNvPr id="4" name="Content Placeholder 5">
            <a:extLst>
              <a:ext uri="{FF2B5EF4-FFF2-40B4-BE49-F238E27FC236}">
                <a16:creationId xmlns:a16="http://schemas.microsoft.com/office/drawing/2014/main" id="{F288FF96-F207-4BF1-8475-B5D434D3E6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2648" y="927653"/>
            <a:ext cx="9167097" cy="4626458"/>
          </a:xfrm>
        </p:spPr>
      </p:pic>
    </p:spTree>
    <p:extLst>
      <p:ext uri="{BB962C8B-B14F-4D97-AF65-F5344CB8AC3E}">
        <p14:creationId xmlns:p14="http://schemas.microsoft.com/office/powerpoint/2010/main" val="1256505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9BBAAD21-466E-4DE4-8409-32D9DA85F3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8318" y="636106"/>
            <a:ext cx="9004065" cy="4382850"/>
          </a:xfrm>
        </p:spPr>
      </p:pic>
    </p:spTree>
    <p:extLst>
      <p:ext uri="{BB962C8B-B14F-4D97-AF65-F5344CB8AC3E}">
        <p14:creationId xmlns:p14="http://schemas.microsoft.com/office/powerpoint/2010/main" val="2808185518"/>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TotalTime>
  <Words>550</Words>
  <Application>Microsoft Office PowerPoint</Application>
  <PresentationFormat>Widescreen</PresentationFormat>
  <Paragraphs>24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Impact</vt:lpstr>
      <vt:lpstr>Times New Roman</vt:lpstr>
      <vt:lpstr>1_Office Theme</vt:lpstr>
      <vt:lpstr>“AI is akin to building a rocket ship. You need a huge engine and a lot of fuel. If you have a large engine and a tiny amount of fuel, you won’t make it to orbit. If you have a tiny engine and a ton of fuel, you can’t even lift off. To build a rocket you need a huge engine and a lot of fuel. The rocket engine is the learning algorithms, but the fuel is the huge amounts of data we can feed to these algorithms”</vt:lpstr>
      <vt:lpstr>Probability</vt:lpstr>
      <vt:lpstr>Conditional Probability</vt:lpstr>
      <vt:lpstr>Example</vt:lpstr>
      <vt:lpstr>Bayes Theorem</vt:lpstr>
      <vt:lpstr>PowerPoint Presentation</vt:lpstr>
      <vt:lpstr>What is Naïve Bayes?</vt:lpstr>
      <vt:lpstr>PowerPoint Presentation</vt:lpstr>
      <vt:lpstr>PowerPoint Presentation</vt:lpstr>
      <vt:lpstr>Types of Naïve Bayes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is akin to building a rocket ship. You need a huge engine and a lot of fuel. If you have a large engine and a tiny amount of fuel, you won’t make it to orbit. If you have a tiny engine and a ton of fuel, you can’t even lift off. To build a rocket you need a huge engine and a lot of fuel. The rocket engine is the learning algorithms, but the fuel is the huge amounts of data we can feed to these algorithms”</dc:title>
  <dc:creator>Saikiran tarigopula</dc:creator>
  <cp:lastModifiedBy>Saikiran tarigopula</cp:lastModifiedBy>
  <cp:revision>16</cp:revision>
  <dcterms:created xsi:type="dcterms:W3CDTF">2020-10-17T14:06:54Z</dcterms:created>
  <dcterms:modified xsi:type="dcterms:W3CDTF">2020-10-17T15:41:05Z</dcterms:modified>
</cp:coreProperties>
</file>