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4"/>
  </p:notesMasterIdLst>
  <p:sldIdLst>
    <p:sldId id="318" r:id="rId3"/>
    <p:sldId id="263" r:id="rId4"/>
    <p:sldId id="309" r:id="rId5"/>
    <p:sldId id="313" r:id="rId6"/>
    <p:sldId id="268" r:id="rId7"/>
    <p:sldId id="282" r:id="rId8"/>
    <p:sldId id="324" r:id="rId9"/>
    <p:sldId id="308" r:id="rId10"/>
    <p:sldId id="312" r:id="rId11"/>
    <p:sldId id="325" r:id="rId12"/>
    <p:sldId id="314" r:id="rId13"/>
    <p:sldId id="326" r:id="rId14"/>
    <p:sldId id="310" r:id="rId15"/>
    <p:sldId id="311" r:id="rId16"/>
    <p:sldId id="327" r:id="rId17"/>
    <p:sldId id="328" r:id="rId18"/>
    <p:sldId id="329" r:id="rId19"/>
    <p:sldId id="298" r:id="rId20"/>
    <p:sldId id="331" r:id="rId21"/>
    <p:sldId id="33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05E1DDD-C3CC-46D6-B2E1-E0CE86C1A82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855DC9-F18D-48CA-A9BB-203D37765168}">
      <dgm:prSet/>
      <dgm:spPr/>
      <dgm:t>
        <a:bodyPr/>
        <a:lstStyle/>
        <a:p>
          <a:r>
            <a:rPr lang="en-IN" b="1"/>
            <a:t>Handling data  - We load the data from csv file and spread it into training and tested assets  </a:t>
          </a:r>
          <a:endParaRPr lang="en-US"/>
        </a:p>
      </dgm:t>
    </dgm:pt>
    <dgm:pt modelId="{985C54D6-4BEA-4B60-A4A3-04FD21AD36C9}" type="parTrans" cxnId="{E05BEF79-2ADB-4D2D-914D-7E09ED3B9392}">
      <dgm:prSet/>
      <dgm:spPr/>
      <dgm:t>
        <a:bodyPr/>
        <a:lstStyle/>
        <a:p>
          <a:endParaRPr lang="en-US"/>
        </a:p>
      </dgm:t>
    </dgm:pt>
    <dgm:pt modelId="{8A1E68DB-05F8-4F4D-9252-0C35D2D7CDAB}" type="sibTrans" cxnId="{E05BEF79-2ADB-4D2D-914D-7E09ED3B9392}">
      <dgm:prSet/>
      <dgm:spPr/>
      <dgm:t>
        <a:bodyPr/>
        <a:lstStyle/>
        <a:p>
          <a:endParaRPr lang="en-US"/>
        </a:p>
      </dgm:t>
    </dgm:pt>
    <dgm:pt modelId="{4EE3E814-5E0E-4F79-BB21-61E2616FE5BC}">
      <dgm:prSet/>
      <dgm:spPr/>
      <dgm:t>
        <a:bodyPr/>
        <a:lstStyle/>
        <a:p>
          <a:r>
            <a:rPr lang="en-IN" b="1"/>
            <a:t>Summarizing data - We summarize the properties in the training dataset so that we can calculate the probabilities and make predictions</a:t>
          </a:r>
          <a:endParaRPr lang="en-US"/>
        </a:p>
      </dgm:t>
    </dgm:pt>
    <dgm:pt modelId="{B79603B5-CF96-41E8-ABEA-C1CBD072F01C}" type="parTrans" cxnId="{6762A464-6B38-4A3D-BEB4-C3363496F61A}">
      <dgm:prSet/>
      <dgm:spPr/>
      <dgm:t>
        <a:bodyPr/>
        <a:lstStyle/>
        <a:p>
          <a:endParaRPr lang="en-US"/>
        </a:p>
      </dgm:t>
    </dgm:pt>
    <dgm:pt modelId="{B2ED1DF8-470A-4C7B-B316-712E6B2233CE}" type="sibTrans" cxnId="{6762A464-6B38-4A3D-BEB4-C3363496F61A}">
      <dgm:prSet/>
      <dgm:spPr/>
      <dgm:t>
        <a:bodyPr/>
        <a:lstStyle/>
        <a:p>
          <a:endParaRPr lang="en-US"/>
        </a:p>
      </dgm:t>
    </dgm:pt>
    <dgm:pt modelId="{6C9365FC-F876-4CC6-8F5E-5E5AD1D60464}">
      <dgm:prSet/>
      <dgm:spPr/>
      <dgm:t>
        <a:bodyPr/>
        <a:lstStyle/>
        <a:p>
          <a:r>
            <a:rPr lang="en-IN" b="1"/>
            <a:t>Making a Prediction - Making a particular prediction, where we use the summaries of generate a single prediction and after that we generate predictions given a test dataset and a summarized training dataset.</a:t>
          </a:r>
          <a:endParaRPr lang="en-US"/>
        </a:p>
      </dgm:t>
    </dgm:pt>
    <dgm:pt modelId="{CF2D4819-F8DA-448C-A7D8-C578CDBAA6F7}" type="parTrans" cxnId="{6A2D599D-B2E4-446B-830D-804AB609B0FA}">
      <dgm:prSet/>
      <dgm:spPr/>
      <dgm:t>
        <a:bodyPr/>
        <a:lstStyle/>
        <a:p>
          <a:endParaRPr lang="en-US"/>
        </a:p>
      </dgm:t>
    </dgm:pt>
    <dgm:pt modelId="{072DA629-8B43-4464-BB58-73AC5C02C442}" type="sibTrans" cxnId="{6A2D599D-B2E4-446B-830D-804AB609B0FA}">
      <dgm:prSet/>
      <dgm:spPr/>
      <dgm:t>
        <a:bodyPr/>
        <a:lstStyle/>
        <a:p>
          <a:endParaRPr lang="en-US"/>
        </a:p>
      </dgm:t>
    </dgm:pt>
    <dgm:pt modelId="{6C148220-6697-45E2-8E79-1CCA2C8D5738}">
      <dgm:prSet/>
      <dgm:spPr/>
      <dgm:t>
        <a:bodyPr/>
        <a:lstStyle/>
        <a:p>
          <a:r>
            <a:rPr lang="en-IN" b="1"/>
            <a:t>Evaluate Accuracy - We evaluate the accuracy of the predictions made for a test dataset as a percentage correct out of all the predictions made and finally we tie together and form our own model.</a:t>
          </a:r>
          <a:endParaRPr lang="en-US"/>
        </a:p>
      </dgm:t>
    </dgm:pt>
    <dgm:pt modelId="{B8BDBD9E-0CB1-40CA-9F16-101DAABA846D}" type="parTrans" cxnId="{7816EE59-E2F2-4A09-841F-B0D6A65AB7F1}">
      <dgm:prSet/>
      <dgm:spPr/>
      <dgm:t>
        <a:bodyPr/>
        <a:lstStyle/>
        <a:p>
          <a:endParaRPr lang="en-US"/>
        </a:p>
      </dgm:t>
    </dgm:pt>
    <dgm:pt modelId="{92001BAE-5450-4AD9-812C-B5060BA28744}" type="sibTrans" cxnId="{7816EE59-E2F2-4A09-841F-B0D6A65AB7F1}">
      <dgm:prSet/>
      <dgm:spPr/>
      <dgm:t>
        <a:bodyPr/>
        <a:lstStyle/>
        <a:p>
          <a:endParaRPr lang="en-US"/>
        </a:p>
      </dgm:t>
    </dgm:pt>
    <dgm:pt modelId="{A1919B18-3C95-4902-89E4-F35BBE25AC80}" type="pres">
      <dgm:prSet presAssocID="{E05E1DDD-C3CC-46D6-B2E1-E0CE86C1A823}" presName="root" presStyleCnt="0">
        <dgm:presLayoutVars>
          <dgm:dir/>
          <dgm:resizeHandles val="exact"/>
        </dgm:presLayoutVars>
      </dgm:prSet>
      <dgm:spPr/>
    </dgm:pt>
    <dgm:pt modelId="{8FDB89E9-9F00-4E38-8DE5-9250FE2E4D2C}" type="pres">
      <dgm:prSet presAssocID="{5E855DC9-F18D-48CA-A9BB-203D37765168}" presName="compNode" presStyleCnt="0"/>
      <dgm:spPr/>
    </dgm:pt>
    <dgm:pt modelId="{80D4232C-3A53-499C-9326-B162E8E3FD29}" type="pres">
      <dgm:prSet presAssocID="{5E855DC9-F18D-48CA-A9BB-203D37765168}" presName="bgRect" presStyleLbl="bgShp" presStyleIdx="0" presStyleCnt="4"/>
      <dgm:spPr/>
    </dgm:pt>
    <dgm:pt modelId="{DC1E5EE5-6419-4F4D-88AA-AF5B790C9144}" type="pres">
      <dgm:prSet presAssocID="{5E855DC9-F18D-48CA-A9BB-203D377651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15369AB-BAAA-4BB0-A253-BF303E878301}" type="pres">
      <dgm:prSet presAssocID="{5E855DC9-F18D-48CA-A9BB-203D37765168}" presName="spaceRect" presStyleCnt="0"/>
      <dgm:spPr/>
    </dgm:pt>
    <dgm:pt modelId="{97DE86B1-66DF-4E35-85CA-A70F83E10201}" type="pres">
      <dgm:prSet presAssocID="{5E855DC9-F18D-48CA-A9BB-203D37765168}" presName="parTx" presStyleLbl="revTx" presStyleIdx="0" presStyleCnt="4">
        <dgm:presLayoutVars>
          <dgm:chMax val="0"/>
          <dgm:chPref val="0"/>
        </dgm:presLayoutVars>
      </dgm:prSet>
      <dgm:spPr/>
    </dgm:pt>
    <dgm:pt modelId="{4423E16A-9810-466A-93DB-02C620C785B6}" type="pres">
      <dgm:prSet presAssocID="{8A1E68DB-05F8-4F4D-9252-0C35D2D7CDAB}" presName="sibTrans" presStyleCnt="0"/>
      <dgm:spPr/>
    </dgm:pt>
    <dgm:pt modelId="{C1F4C3DD-3456-4193-BFDC-CE051BC15F41}" type="pres">
      <dgm:prSet presAssocID="{4EE3E814-5E0E-4F79-BB21-61E2616FE5BC}" presName="compNode" presStyleCnt="0"/>
      <dgm:spPr/>
    </dgm:pt>
    <dgm:pt modelId="{505BA078-6966-47AC-BA5E-26B9B4736EF1}" type="pres">
      <dgm:prSet presAssocID="{4EE3E814-5E0E-4F79-BB21-61E2616FE5BC}" presName="bgRect" presStyleLbl="bgShp" presStyleIdx="1" presStyleCnt="4"/>
      <dgm:spPr/>
    </dgm:pt>
    <dgm:pt modelId="{AA9BAEDC-4449-4C8A-A622-F0B8847D8984}" type="pres">
      <dgm:prSet presAssocID="{4EE3E814-5E0E-4F79-BB21-61E2616FE5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753A2AB-2081-4305-8F4B-7EE4E7F98111}" type="pres">
      <dgm:prSet presAssocID="{4EE3E814-5E0E-4F79-BB21-61E2616FE5BC}" presName="spaceRect" presStyleCnt="0"/>
      <dgm:spPr/>
    </dgm:pt>
    <dgm:pt modelId="{AB54FC45-470F-4146-AE74-08AF248EBB08}" type="pres">
      <dgm:prSet presAssocID="{4EE3E814-5E0E-4F79-BB21-61E2616FE5BC}" presName="parTx" presStyleLbl="revTx" presStyleIdx="1" presStyleCnt="4">
        <dgm:presLayoutVars>
          <dgm:chMax val="0"/>
          <dgm:chPref val="0"/>
        </dgm:presLayoutVars>
      </dgm:prSet>
      <dgm:spPr/>
    </dgm:pt>
    <dgm:pt modelId="{0E521D88-27C8-4352-BAE8-142539EC9831}" type="pres">
      <dgm:prSet presAssocID="{B2ED1DF8-470A-4C7B-B316-712E6B2233CE}" presName="sibTrans" presStyleCnt="0"/>
      <dgm:spPr/>
    </dgm:pt>
    <dgm:pt modelId="{496F1331-DA97-4B92-8D31-E0006CA1E9E8}" type="pres">
      <dgm:prSet presAssocID="{6C9365FC-F876-4CC6-8F5E-5E5AD1D60464}" presName="compNode" presStyleCnt="0"/>
      <dgm:spPr/>
    </dgm:pt>
    <dgm:pt modelId="{F0332DE6-6D10-4D46-855E-1DBBBE2B18B4}" type="pres">
      <dgm:prSet presAssocID="{6C9365FC-F876-4CC6-8F5E-5E5AD1D60464}" presName="bgRect" presStyleLbl="bgShp" presStyleIdx="2" presStyleCnt="4"/>
      <dgm:spPr/>
    </dgm:pt>
    <dgm:pt modelId="{30A93F3B-0806-4A12-B53A-A62CFFF374A4}" type="pres">
      <dgm:prSet presAssocID="{6C9365FC-F876-4CC6-8F5E-5E5AD1D604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1466B56-7370-40F6-8F6A-D0CEF83837B4}" type="pres">
      <dgm:prSet presAssocID="{6C9365FC-F876-4CC6-8F5E-5E5AD1D60464}" presName="spaceRect" presStyleCnt="0"/>
      <dgm:spPr/>
    </dgm:pt>
    <dgm:pt modelId="{D8116377-A037-4546-8D65-DCCE4DE0AB74}" type="pres">
      <dgm:prSet presAssocID="{6C9365FC-F876-4CC6-8F5E-5E5AD1D60464}" presName="parTx" presStyleLbl="revTx" presStyleIdx="2" presStyleCnt="4">
        <dgm:presLayoutVars>
          <dgm:chMax val="0"/>
          <dgm:chPref val="0"/>
        </dgm:presLayoutVars>
      </dgm:prSet>
      <dgm:spPr/>
    </dgm:pt>
    <dgm:pt modelId="{62AFA960-6DE8-4E27-AA80-91DAA257B182}" type="pres">
      <dgm:prSet presAssocID="{072DA629-8B43-4464-BB58-73AC5C02C442}" presName="sibTrans" presStyleCnt="0"/>
      <dgm:spPr/>
    </dgm:pt>
    <dgm:pt modelId="{13F7C94B-0B98-433F-AC9C-E4B5AA1800DB}" type="pres">
      <dgm:prSet presAssocID="{6C148220-6697-45E2-8E79-1CCA2C8D5738}" presName="compNode" presStyleCnt="0"/>
      <dgm:spPr/>
    </dgm:pt>
    <dgm:pt modelId="{655046F2-B771-47C8-AE35-DAB19E2DC841}" type="pres">
      <dgm:prSet presAssocID="{6C148220-6697-45E2-8E79-1CCA2C8D5738}" presName="bgRect" presStyleLbl="bgShp" presStyleIdx="3" presStyleCnt="4"/>
      <dgm:spPr/>
    </dgm:pt>
    <dgm:pt modelId="{C28C8285-6263-4500-A5E1-EFF7EA7DD810}" type="pres">
      <dgm:prSet presAssocID="{6C148220-6697-45E2-8E79-1CCA2C8D57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F4AAD38C-3B92-4838-AE29-2850CE686CB2}" type="pres">
      <dgm:prSet presAssocID="{6C148220-6697-45E2-8E79-1CCA2C8D5738}" presName="spaceRect" presStyleCnt="0"/>
      <dgm:spPr/>
    </dgm:pt>
    <dgm:pt modelId="{DF4DE3AF-2422-4709-9BC2-31529994028E}" type="pres">
      <dgm:prSet presAssocID="{6C148220-6697-45E2-8E79-1CCA2C8D5738}" presName="parTx" presStyleLbl="revTx" presStyleIdx="3" presStyleCnt="4">
        <dgm:presLayoutVars>
          <dgm:chMax val="0"/>
          <dgm:chPref val="0"/>
        </dgm:presLayoutVars>
      </dgm:prSet>
      <dgm:spPr/>
    </dgm:pt>
  </dgm:ptLst>
  <dgm:cxnLst>
    <dgm:cxn modelId="{3D6B0F20-A3E6-430C-91E1-BDFF9A133E1B}" type="presOf" srcId="{5E855DC9-F18D-48CA-A9BB-203D37765168}" destId="{97DE86B1-66DF-4E35-85CA-A70F83E10201}" srcOrd="0" destOrd="0" presId="urn:microsoft.com/office/officeart/2018/2/layout/IconVerticalSolidList"/>
    <dgm:cxn modelId="{E9E9BF3E-BFB8-46DE-A9F8-3B07DF461FD0}" type="presOf" srcId="{E05E1DDD-C3CC-46D6-B2E1-E0CE86C1A823}" destId="{A1919B18-3C95-4902-89E4-F35BBE25AC80}" srcOrd="0" destOrd="0" presId="urn:microsoft.com/office/officeart/2018/2/layout/IconVerticalSolidList"/>
    <dgm:cxn modelId="{6762A464-6B38-4A3D-BEB4-C3363496F61A}" srcId="{E05E1DDD-C3CC-46D6-B2E1-E0CE86C1A823}" destId="{4EE3E814-5E0E-4F79-BB21-61E2616FE5BC}" srcOrd="1" destOrd="0" parTransId="{B79603B5-CF96-41E8-ABEA-C1CBD072F01C}" sibTransId="{B2ED1DF8-470A-4C7B-B316-712E6B2233CE}"/>
    <dgm:cxn modelId="{7816EE59-E2F2-4A09-841F-B0D6A65AB7F1}" srcId="{E05E1DDD-C3CC-46D6-B2E1-E0CE86C1A823}" destId="{6C148220-6697-45E2-8E79-1CCA2C8D5738}" srcOrd="3" destOrd="0" parTransId="{B8BDBD9E-0CB1-40CA-9F16-101DAABA846D}" sibTransId="{92001BAE-5450-4AD9-812C-B5060BA28744}"/>
    <dgm:cxn modelId="{E05BEF79-2ADB-4D2D-914D-7E09ED3B9392}" srcId="{E05E1DDD-C3CC-46D6-B2E1-E0CE86C1A823}" destId="{5E855DC9-F18D-48CA-A9BB-203D37765168}" srcOrd="0" destOrd="0" parTransId="{985C54D6-4BEA-4B60-A4A3-04FD21AD36C9}" sibTransId="{8A1E68DB-05F8-4F4D-9252-0C35D2D7CDAB}"/>
    <dgm:cxn modelId="{444AA996-9FD4-430C-8E10-86DF3F25ACCE}" type="presOf" srcId="{4EE3E814-5E0E-4F79-BB21-61E2616FE5BC}" destId="{AB54FC45-470F-4146-AE74-08AF248EBB08}" srcOrd="0" destOrd="0" presId="urn:microsoft.com/office/officeart/2018/2/layout/IconVerticalSolidList"/>
    <dgm:cxn modelId="{6A2D599D-B2E4-446B-830D-804AB609B0FA}" srcId="{E05E1DDD-C3CC-46D6-B2E1-E0CE86C1A823}" destId="{6C9365FC-F876-4CC6-8F5E-5E5AD1D60464}" srcOrd="2" destOrd="0" parTransId="{CF2D4819-F8DA-448C-A7D8-C578CDBAA6F7}" sibTransId="{072DA629-8B43-4464-BB58-73AC5C02C442}"/>
    <dgm:cxn modelId="{C11992B6-CD09-41F3-A3C4-584C36147692}" type="presOf" srcId="{6C148220-6697-45E2-8E79-1CCA2C8D5738}" destId="{DF4DE3AF-2422-4709-9BC2-31529994028E}" srcOrd="0" destOrd="0" presId="urn:microsoft.com/office/officeart/2018/2/layout/IconVerticalSolidList"/>
    <dgm:cxn modelId="{2138E9C0-2C27-480F-8737-E7C24B1F02C9}" type="presOf" srcId="{6C9365FC-F876-4CC6-8F5E-5E5AD1D60464}" destId="{D8116377-A037-4546-8D65-DCCE4DE0AB74}" srcOrd="0" destOrd="0" presId="urn:microsoft.com/office/officeart/2018/2/layout/IconVerticalSolidList"/>
    <dgm:cxn modelId="{C5C4BE54-4472-40A5-B2D7-CBB39BBCFA22}" type="presParOf" srcId="{A1919B18-3C95-4902-89E4-F35BBE25AC80}" destId="{8FDB89E9-9F00-4E38-8DE5-9250FE2E4D2C}" srcOrd="0" destOrd="0" presId="urn:microsoft.com/office/officeart/2018/2/layout/IconVerticalSolidList"/>
    <dgm:cxn modelId="{15677971-966E-466F-AB59-81AB7D3D16D8}" type="presParOf" srcId="{8FDB89E9-9F00-4E38-8DE5-9250FE2E4D2C}" destId="{80D4232C-3A53-499C-9326-B162E8E3FD29}" srcOrd="0" destOrd="0" presId="urn:microsoft.com/office/officeart/2018/2/layout/IconVerticalSolidList"/>
    <dgm:cxn modelId="{285946A1-46E7-4E28-AA29-B6154E8D7FD6}" type="presParOf" srcId="{8FDB89E9-9F00-4E38-8DE5-9250FE2E4D2C}" destId="{DC1E5EE5-6419-4F4D-88AA-AF5B790C9144}" srcOrd="1" destOrd="0" presId="urn:microsoft.com/office/officeart/2018/2/layout/IconVerticalSolidList"/>
    <dgm:cxn modelId="{9718BF7A-90E0-42A4-8E44-2BC2625DE345}" type="presParOf" srcId="{8FDB89E9-9F00-4E38-8DE5-9250FE2E4D2C}" destId="{115369AB-BAAA-4BB0-A253-BF303E878301}" srcOrd="2" destOrd="0" presId="urn:microsoft.com/office/officeart/2018/2/layout/IconVerticalSolidList"/>
    <dgm:cxn modelId="{9058A4FC-2CA9-4F45-9533-B06240C248A0}" type="presParOf" srcId="{8FDB89E9-9F00-4E38-8DE5-9250FE2E4D2C}" destId="{97DE86B1-66DF-4E35-85CA-A70F83E10201}" srcOrd="3" destOrd="0" presId="urn:microsoft.com/office/officeart/2018/2/layout/IconVerticalSolidList"/>
    <dgm:cxn modelId="{FECEEEB4-3359-4921-9811-C573A9B6C9D4}" type="presParOf" srcId="{A1919B18-3C95-4902-89E4-F35BBE25AC80}" destId="{4423E16A-9810-466A-93DB-02C620C785B6}" srcOrd="1" destOrd="0" presId="urn:microsoft.com/office/officeart/2018/2/layout/IconVerticalSolidList"/>
    <dgm:cxn modelId="{12C213BF-586C-4F5B-8355-CFDE41568D78}" type="presParOf" srcId="{A1919B18-3C95-4902-89E4-F35BBE25AC80}" destId="{C1F4C3DD-3456-4193-BFDC-CE051BC15F41}" srcOrd="2" destOrd="0" presId="urn:microsoft.com/office/officeart/2018/2/layout/IconVerticalSolidList"/>
    <dgm:cxn modelId="{3BF60772-AC86-4957-B0F3-EDEB258C7C91}" type="presParOf" srcId="{C1F4C3DD-3456-4193-BFDC-CE051BC15F41}" destId="{505BA078-6966-47AC-BA5E-26B9B4736EF1}" srcOrd="0" destOrd="0" presId="urn:microsoft.com/office/officeart/2018/2/layout/IconVerticalSolidList"/>
    <dgm:cxn modelId="{A6561647-D631-4042-B249-217B5B837FD0}" type="presParOf" srcId="{C1F4C3DD-3456-4193-BFDC-CE051BC15F41}" destId="{AA9BAEDC-4449-4C8A-A622-F0B8847D8984}" srcOrd="1" destOrd="0" presId="urn:microsoft.com/office/officeart/2018/2/layout/IconVerticalSolidList"/>
    <dgm:cxn modelId="{F8B6AAD4-9CA3-4FC7-B367-E8864A48B7C8}" type="presParOf" srcId="{C1F4C3DD-3456-4193-BFDC-CE051BC15F41}" destId="{6753A2AB-2081-4305-8F4B-7EE4E7F98111}" srcOrd="2" destOrd="0" presId="urn:microsoft.com/office/officeart/2018/2/layout/IconVerticalSolidList"/>
    <dgm:cxn modelId="{EBB47CEF-4BE7-4A2A-AFDC-76A67928CDB0}" type="presParOf" srcId="{C1F4C3DD-3456-4193-BFDC-CE051BC15F41}" destId="{AB54FC45-470F-4146-AE74-08AF248EBB08}" srcOrd="3" destOrd="0" presId="urn:microsoft.com/office/officeart/2018/2/layout/IconVerticalSolidList"/>
    <dgm:cxn modelId="{34F065B8-A24D-490D-B417-535478FE482B}" type="presParOf" srcId="{A1919B18-3C95-4902-89E4-F35BBE25AC80}" destId="{0E521D88-27C8-4352-BAE8-142539EC9831}" srcOrd="3" destOrd="0" presId="urn:microsoft.com/office/officeart/2018/2/layout/IconVerticalSolidList"/>
    <dgm:cxn modelId="{659DD75B-01EB-4094-8E16-8C1B1BA01C79}" type="presParOf" srcId="{A1919B18-3C95-4902-89E4-F35BBE25AC80}" destId="{496F1331-DA97-4B92-8D31-E0006CA1E9E8}" srcOrd="4" destOrd="0" presId="urn:microsoft.com/office/officeart/2018/2/layout/IconVerticalSolidList"/>
    <dgm:cxn modelId="{485CD913-C845-43A1-87CA-0493FB3032D6}" type="presParOf" srcId="{496F1331-DA97-4B92-8D31-E0006CA1E9E8}" destId="{F0332DE6-6D10-4D46-855E-1DBBBE2B18B4}" srcOrd="0" destOrd="0" presId="urn:microsoft.com/office/officeart/2018/2/layout/IconVerticalSolidList"/>
    <dgm:cxn modelId="{08AA369C-2565-494D-B059-EE85F250C80D}" type="presParOf" srcId="{496F1331-DA97-4B92-8D31-E0006CA1E9E8}" destId="{30A93F3B-0806-4A12-B53A-A62CFFF374A4}" srcOrd="1" destOrd="0" presId="urn:microsoft.com/office/officeart/2018/2/layout/IconVerticalSolidList"/>
    <dgm:cxn modelId="{6C1A6CAD-99DC-4765-B72C-62E40BC43C6C}" type="presParOf" srcId="{496F1331-DA97-4B92-8D31-E0006CA1E9E8}" destId="{B1466B56-7370-40F6-8F6A-D0CEF83837B4}" srcOrd="2" destOrd="0" presId="urn:microsoft.com/office/officeart/2018/2/layout/IconVerticalSolidList"/>
    <dgm:cxn modelId="{86FD6138-8965-4933-A645-FA5F708C7E53}" type="presParOf" srcId="{496F1331-DA97-4B92-8D31-E0006CA1E9E8}" destId="{D8116377-A037-4546-8D65-DCCE4DE0AB74}" srcOrd="3" destOrd="0" presId="urn:microsoft.com/office/officeart/2018/2/layout/IconVerticalSolidList"/>
    <dgm:cxn modelId="{E02FF407-4A7F-48A1-AB1A-D2E3167315CE}" type="presParOf" srcId="{A1919B18-3C95-4902-89E4-F35BBE25AC80}" destId="{62AFA960-6DE8-4E27-AA80-91DAA257B182}" srcOrd="5" destOrd="0" presId="urn:microsoft.com/office/officeart/2018/2/layout/IconVerticalSolidList"/>
    <dgm:cxn modelId="{8F1380B4-3511-4845-B8F3-507E9A82F39E}" type="presParOf" srcId="{A1919B18-3C95-4902-89E4-F35BBE25AC80}" destId="{13F7C94B-0B98-433F-AC9C-E4B5AA1800DB}" srcOrd="6" destOrd="0" presId="urn:microsoft.com/office/officeart/2018/2/layout/IconVerticalSolidList"/>
    <dgm:cxn modelId="{FCC235BC-A01A-40F8-9452-70CFF2172022}" type="presParOf" srcId="{13F7C94B-0B98-433F-AC9C-E4B5AA1800DB}" destId="{655046F2-B771-47C8-AE35-DAB19E2DC841}" srcOrd="0" destOrd="0" presId="urn:microsoft.com/office/officeart/2018/2/layout/IconVerticalSolidList"/>
    <dgm:cxn modelId="{693C12A9-8FD8-4EB2-93EB-D25CD04EF79F}" type="presParOf" srcId="{13F7C94B-0B98-433F-AC9C-E4B5AA1800DB}" destId="{C28C8285-6263-4500-A5E1-EFF7EA7DD810}" srcOrd="1" destOrd="0" presId="urn:microsoft.com/office/officeart/2018/2/layout/IconVerticalSolidList"/>
    <dgm:cxn modelId="{C2A187DB-0E84-4B75-A9A2-F8ABB2B84A37}" type="presParOf" srcId="{13F7C94B-0B98-433F-AC9C-E4B5AA1800DB}" destId="{F4AAD38C-3B92-4838-AE29-2850CE686CB2}" srcOrd="2" destOrd="0" presId="urn:microsoft.com/office/officeart/2018/2/layout/IconVerticalSolidList"/>
    <dgm:cxn modelId="{52759434-A6AB-49A6-9B85-385624F38821}" type="presParOf" srcId="{13F7C94B-0B98-433F-AC9C-E4B5AA1800DB}" destId="{DF4DE3AF-2422-4709-9BC2-3152999402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4232C-3A53-499C-9326-B162E8E3FD29}">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5EE5-6419-4F4D-88AA-AF5B790C9144}">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DE86B1-66DF-4E35-85CA-A70F83E10201}">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11200">
            <a:lnSpc>
              <a:spcPct val="90000"/>
            </a:lnSpc>
            <a:spcBef>
              <a:spcPct val="0"/>
            </a:spcBef>
            <a:spcAft>
              <a:spcPct val="35000"/>
            </a:spcAft>
            <a:buNone/>
          </a:pPr>
          <a:r>
            <a:rPr lang="en-IN" sz="1600" b="1" kern="1200"/>
            <a:t>Handling data  - We load the data from csv file and spread it into training and tested assets  </a:t>
          </a:r>
          <a:endParaRPr lang="en-US" sz="1600" kern="1200"/>
        </a:p>
      </dsp:txBody>
      <dsp:txXfrm>
        <a:off x="1353781" y="2312"/>
        <a:ext cx="4915256" cy="1172105"/>
      </dsp:txXfrm>
    </dsp:sp>
    <dsp:sp modelId="{505BA078-6966-47AC-BA5E-26B9B4736EF1}">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BAEDC-4449-4C8A-A622-F0B8847D8984}">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54FC45-470F-4146-AE74-08AF248EBB08}">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11200">
            <a:lnSpc>
              <a:spcPct val="90000"/>
            </a:lnSpc>
            <a:spcBef>
              <a:spcPct val="0"/>
            </a:spcBef>
            <a:spcAft>
              <a:spcPct val="35000"/>
            </a:spcAft>
            <a:buNone/>
          </a:pPr>
          <a:r>
            <a:rPr lang="en-IN" sz="1600" b="1" kern="1200"/>
            <a:t>Summarizing data - We summarize the properties in the training dataset so that we can calculate the probabilities and make predictions</a:t>
          </a:r>
          <a:endParaRPr lang="en-US" sz="1600" kern="1200"/>
        </a:p>
      </dsp:txBody>
      <dsp:txXfrm>
        <a:off x="1353781" y="1467444"/>
        <a:ext cx="4915256" cy="1172105"/>
      </dsp:txXfrm>
    </dsp:sp>
    <dsp:sp modelId="{F0332DE6-6D10-4D46-855E-1DBBBE2B18B4}">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93F3B-0806-4A12-B53A-A62CFFF374A4}">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16377-A037-4546-8D65-DCCE4DE0AB74}">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11200">
            <a:lnSpc>
              <a:spcPct val="90000"/>
            </a:lnSpc>
            <a:spcBef>
              <a:spcPct val="0"/>
            </a:spcBef>
            <a:spcAft>
              <a:spcPct val="35000"/>
            </a:spcAft>
            <a:buNone/>
          </a:pPr>
          <a:r>
            <a:rPr lang="en-IN" sz="1600" b="1" kern="1200"/>
            <a:t>Making a Prediction - Making a particular prediction, where we use the summaries of generate a single prediction and after that we generate predictions given a test dataset and a summarized training dataset.</a:t>
          </a:r>
          <a:endParaRPr lang="en-US" sz="1600" kern="1200"/>
        </a:p>
      </dsp:txBody>
      <dsp:txXfrm>
        <a:off x="1353781" y="2932575"/>
        <a:ext cx="4915256" cy="1172105"/>
      </dsp:txXfrm>
    </dsp:sp>
    <dsp:sp modelId="{655046F2-B771-47C8-AE35-DAB19E2DC841}">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C8285-6263-4500-A5E1-EFF7EA7DD810}">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4DE3AF-2422-4709-9BC2-31529994028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11200">
            <a:lnSpc>
              <a:spcPct val="90000"/>
            </a:lnSpc>
            <a:spcBef>
              <a:spcPct val="0"/>
            </a:spcBef>
            <a:spcAft>
              <a:spcPct val="35000"/>
            </a:spcAft>
            <a:buNone/>
          </a:pPr>
          <a:r>
            <a:rPr lang="en-IN" sz="1600" b="1" kern="1200"/>
            <a:t>Evaluate Accuracy - We evaluate the accuracy of the predictions made for a test dataset as a percentage correct out of all the predictions made and finally we tie together and form our own model.</a:t>
          </a:r>
          <a:endParaRPr lang="en-US" sz="1600" kern="1200"/>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A5385-4ADB-47BC-89C0-D666F6F864D7}" type="datetimeFigureOut">
              <a:rPr lang="en-IN" smtClean="0"/>
              <a:t>31-12-2020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45695-F513-4E2B-A4CC-0C2BF2A32F6B}" type="slidenum">
              <a:rPr lang="en-IN" smtClean="0"/>
              <a:t>‹#›</a:t>
            </a:fld>
            <a:endParaRPr lang="en-IN"/>
          </a:p>
        </p:txBody>
      </p:sp>
    </p:spTree>
    <p:extLst>
      <p:ext uri="{BB962C8B-B14F-4D97-AF65-F5344CB8AC3E}">
        <p14:creationId xmlns:p14="http://schemas.microsoft.com/office/powerpoint/2010/main" val="33456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Helvetica Neue"/>
                <a:ea typeface="Helvetica Neue"/>
                <a:cs typeface="Helvetica Neue"/>
                <a:sym typeface="Helvetica Neue"/>
              </a:rPr>
              <a:t>Nominal - no numeric such as Blood Group and Gender so no arithmetic operation only mode no other statistical </a:t>
            </a:r>
            <a:r>
              <a:rPr lang="en-US" sz="1200" b="0" i="0" u="none" strike="noStrike" dirty="0" err="1">
                <a:effectLst/>
                <a:latin typeface="Helvetica Neue"/>
                <a:ea typeface="Helvetica Neue"/>
                <a:cs typeface="Helvetica Neue"/>
                <a:sym typeface="Helvetica Neue"/>
              </a:rPr>
              <a:t>functions.Ordinal</a:t>
            </a:r>
            <a:r>
              <a:rPr lang="en-US" sz="1200" b="0" i="0" u="none" strike="noStrike" dirty="0">
                <a:effectLst/>
                <a:latin typeface="Helvetica Neue"/>
                <a:ea typeface="Helvetica Neue"/>
                <a:cs typeface="Helvetica Neue"/>
                <a:sym typeface="Helvetica Neue"/>
              </a:rPr>
              <a:t> is better or greater such as satisfaction very </a:t>
            </a:r>
            <a:r>
              <a:rPr lang="en-US" sz="1200" b="0" i="0" u="none" strike="noStrike" dirty="0" err="1">
                <a:effectLst/>
                <a:latin typeface="Helvetica Neue"/>
                <a:ea typeface="Helvetica Neue"/>
                <a:cs typeface="Helvetica Neue"/>
                <a:sym typeface="Helvetica Neue"/>
              </a:rPr>
              <a:t>happy,sad</a:t>
            </a:r>
            <a:r>
              <a:rPr lang="en-US" sz="1200" b="0" i="0" u="none" strike="noStrike" dirty="0">
                <a:effectLst/>
                <a:latin typeface="Helvetica Neue"/>
                <a:ea typeface="Helvetica Neue"/>
                <a:cs typeface="Helvetica Neue"/>
                <a:sym typeface="Helvetica Neue"/>
              </a:rPr>
              <a:t> and so </a:t>
            </a:r>
            <a:r>
              <a:rPr lang="en-US" sz="1200" b="0" i="0" u="none" strike="noStrike" dirty="0" err="1">
                <a:effectLst/>
                <a:latin typeface="Helvetica Neue"/>
                <a:ea typeface="Helvetica Neue"/>
                <a:cs typeface="Helvetica Neue"/>
                <a:sym typeface="Helvetica Neue"/>
              </a:rPr>
              <a:t>on.Thus</a:t>
            </a:r>
            <a:r>
              <a:rPr lang="en-US" sz="1200" b="0" i="0" u="none" strike="noStrike" dirty="0">
                <a:effectLst/>
                <a:latin typeface="Helvetica Neue"/>
                <a:ea typeface="Helvetica Neue"/>
                <a:cs typeface="Helvetica Neue"/>
                <a:sym typeface="Helvetica Neue"/>
              </a:rPr>
              <a:t> ordering is possible thus </a:t>
            </a:r>
            <a:r>
              <a:rPr lang="en-US" sz="1200" b="0" i="0" u="none" strike="noStrike" dirty="0" err="1">
                <a:effectLst/>
                <a:latin typeface="Helvetica Neue"/>
                <a:ea typeface="Helvetica Neue"/>
                <a:cs typeface="Helvetica Neue"/>
                <a:sym typeface="Helvetica Neue"/>
              </a:rPr>
              <a:t>quartiles,mean</a:t>
            </a:r>
            <a:r>
              <a:rPr lang="en-US" sz="1200" b="0" i="0" u="none" strike="noStrike" dirty="0">
                <a:effectLst/>
                <a:latin typeface="Helvetica Neue"/>
                <a:ea typeface="Helvetica Neue"/>
                <a:cs typeface="Helvetica Neue"/>
                <a:sym typeface="Helvetica Neue"/>
              </a:rPr>
              <a:t> is </a:t>
            </a:r>
            <a:r>
              <a:rPr lang="en-US" sz="1200" b="0" i="0" u="none" strike="noStrike" dirty="0" err="1">
                <a:effectLst/>
                <a:latin typeface="Helvetica Neue"/>
                <a:ea typeface="Helvetica Neue"/>
                <a:cs typeface="Helvetica Neue"/>
                <a:sym typeface="Helvetica Neue"/>
              </a:rPr>
              <a:t>possible.Whereas</a:t>
            </a:r>
            <a:r>
              <a:rPr lang="en-US" sz="1200" b="0" i="0" u="none" strike="noStrike" dirty="0">
                <a:effectLst/>
                <a:latin typeface="Helvetica Neue"/>
                <a:ea typeface="Helvetica Neue"/>
                <a:cs typeface="Helvetica Neue"/>
                <a:sym typeface="Helvetica Neue"/>
              </a:rPr>
              <a:t> for Numeric Interval and ratio arithmetic operations are possible.</a:t>
            </a:r>
            <a:endParaRPr lang="en-US" b="0" dirty="0">
              <a:effectLst/>
            </a:endParaRPr>
          </a:p>
          <a:p>
            <a:endParaRPr lang="en-IN" dirty="0"/>
          </a:p>
        </p:txBody>
      </p:sp>
      <p:sp>
        <p:nvSpPr>
          <p:cNvPr id="4" name="Slide Number Placeholder 3"/>
          <p:cNvSpPr>
            <a:spLocks noGrp="1"/>
          </p:cNvSpPr>
          <p:nvPr>
            <p:ph type="sldNum" sz="quarter" idx="5"/>
          </p:nvPr>
        </p:nvSpPr>
        <p:spPr/>
        <p:txBody>
          <a:bodyPr/>
          <a:lstStyle/>
          <a:p>
            <a:fld id="{C8A45695-F513-4E2B-A4CC-0C2BF2A32F6B}" type="slidenum">
              <a:rPr lang="en-IN" smtClean="0"/>
              <a:t>5</a:t>
            </a:fld>
            <a:endParaRPr lang="en-IN"/>
          </a:p>
        </p:txBody>
      </p:sp>
    </p:spTree>
    <p:extLst>
      <p:ext uri="{BB962C8B-B14F-4D97-AF65-F5344CB8AC3E}">
        <p14:creationId xmlns:p14="http://schemas.microsoft.com/office/powerpoint/2010/main" val="28262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91682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24140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22035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979701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078229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8918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9E9E0-396D-4347-9882-37D9975286E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1977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9E9E0-396D-4347-9882-37D9975286E2}"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578950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9E9E0-396D-4347-9882-37D9975286E2}"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43416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9E9E0-396D-4347-9882-37D9975286E2}"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848339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7969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808636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608305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922299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35984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252604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B3DA7C-0C66-43B9-B4D3-BAD3F1772EF1}"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278933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B3DA7C-0C66-43B9-B4D3-BAD3F1772EF1}"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96926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3DA7C-0C66-43B9-B4D3-BAD3F1772EF1}"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342114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3DA7C-0C66-43B9-B4D3-BAD3F1772EF1}"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407417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B3DA7C-0C66-43B9-B4D3-BAD3F1772EF1}"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18043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B3DA7C-0C66-43B9-B4D3-BAD3F1772EF1}"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1008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3DA7C-0C66-43B9-B4D3-BAD3F1772EF1}" type="datetimeFigureOut">
              <a:rPr lang="en-IN" smtClean="0"/>
              <a:t>31-12-2020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FC2FF-D940-4ABF-9DEA-131246C9AE85}" type="slidenum">
              <a:rPr lang="en-IN" smtClean="0"/>
              <a:t>‹#›</a:t>
            </a:fld>
            <a:endParaRPr lang="en-IN"/>
          </a:p>
        </p:txBody>
      </p:sp>
    </p:spTree>
    <p:extLst>
      <p:ext uri="{BB962C8B-B14F-4D97-AF65-F5344CB8AC3E}">
        <p14:creationId xmlns:p14="http://schemas.microsoft.com/office/powerpoint/2010/main" val="30100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9E9E0-396D-4347-9882-37D9975286E2}" type="datetimeFigureOut">
              <a:rPr lang="en-IN" smtClean="0"/>
              <a:t>31-12-2020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1E52E-89D8-4E3D-BA65-00AD1262AB66}" type="slidenum">
              <a:rPr lang="en-IN" smtClean="0"/>
              <a:t>‹#›</a:t>
            </a:fld>
            <a:endParaRPr lang="en-IN"/>
          </a:p>
        </p:txBody>
      </p:sp>
    </p:spTree>
    <p:extLst>
      <p:ext uri="{BB962C8B-B14F-4D97-AF65-F5344CB8AC3E}">
        <p14:creationId xmlns:p14="http://schemas.microsoft.com/office/powerpoint/2010/main" val="1475268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043017B7-DB56-477D-A4AE-8EC1B3C99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A9FFD9-0C27-4A1C-B76A-6C2D5EF30056}"/>
              </a:ext>
            </a:extLst>
          </p:cNvPr>
          <p:cNvSpPr>
            <a:spLocks noGrp="1"/>
          </p:cNvSpPr>
          <p:nvPr>
            <p:ph type="title"/>
          </p:nvPr>
        </p:nvSpPr>
        <p:spPr>
          <a:xfrm>
            <a:off x="7331384" y="679730"/>
            <a:ext cx="4171994" cy="3932729"/>
          </a:xfrm>
        </p:spPr>
        <p:txBody>
          <a:bodyPr vert="horz" lIns="91440" tIns="45720" rIns="91440" bIns="45720" rtlCol="0" anchor="b">
            <a:normAutofit/>
          </a:bodyPr>
          <a:lstStyle/>
          <a:p>
            <a:r>
              <a:rPr lang="en-US" sz="6000" dirty="0"/>
              <a:t>Start..</a:t>
            </a:r>
          </a:p>
        </p:txBody>
      </p:sp>
      <p:grpSp>
        <p:nvGrpSpPr>
          <p:cNvPr id="23" name="Group 2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4" name="Straight Connector 2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Graphical user interface&#10;&#10;Description automatically generated">
            <a:extLst>
              <a:ext uri="{FF2B5EF4-FFF2-40B4-BE49-F238E27FC236}">
                <a16:creationId xmlns:a16="http://schemas.microsoft.com/office/drawing/2014/main" id="{0270DD94-E224-4DA6-B2AB-88AC634125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5" r="1" b="-2"/>
          <a:stretch/>
        </p:blipFill>
        <p:spPr>
          <a:xfrm>
            <a:off x="942597" y="612553"/>
            <a:ext cx="5608830" cy="5632894"/>
          </a:xfrm>
          <a:prstGeom prst="rect">
            <a:avLst/>
          </a:prstGeom>
        </p:spPr>
      </p:pic>
    </p:spTree>
    <p:extLst>
      <p:ext uri="{BB962C8B-B14F-4D97-AF65-F5344CB8AC3E}">
        <p14:creationId xmlns:p14="http://schemas.microsoft.com/office/powerpoint/2010/main" val="59035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0D9A-EEFA-4404-88A4-0A0DED600EC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Feature Engineering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4D817-9BAF-4545-BE52-4882A008803A}"/>
              </a:ext>
            </a:extLst>
          </p:cNvPr>
          <p:cNvSpPr>
            <a:spLocks noGrp="1"/>
          </p:cNvSpPr>
          <p:nvPr>
            <p:ph idx="1"/>
          </p:nvPr>
        </p:nvSpPr>
        <p:spPr>
          <a:xfrm>
            <a:off x="838200" y="1550504"/>
            <a:ext cx="10515600" cy="4626459"/>
          </a:xfrm>
        </p:spPr>
        <p:txBody>
          <a:bodyPr>
            <a:noAutofit/>
          </a:bodyPr>
          <a:lstStyle/>
          <a:p>
            <a:pPr algn="l">
              <a:defRPr>
                <a:latin typeface="Helvetica"/>
                <a:ea typeface="Helvetica"/>
                <a:cs typeface="Helvetica"/>
                <a:sym typeface="Helvetica"/>
              </a:defRPr>
            </a:pPr>
            <a:endParaRPr lang="en-US" sz="1700" dirty="0">
              <a:latin typeface="Times New Roman" panose="02020603050405020304" pitchFamily="18" charset="0"/>
              <a:cs typeface="Times New Roman" panose="02020603050405020304" pitchFamily="18" charset="0"/>
            </a:endParaRPr>
          </a:p>
          <a:p>
            <a:pPr algn="l">
              <a:defRPr>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Features are  individual independent variables. It is an attribute of a dataset. </a:t>
            </a:r>
          </a:p>
          <a:p>
            <a:pPr algn="l">
              <a:defRPr>
                <a:latin typeface="Helvetica"/>
                <a:ea typeface="Helvetica"/>
                <a:cs typeface="Helvetica"/>
                <a:sym typeface="Helvetica"/>
              </a:defRPr>
            </a:pPr>
            <a:r>
              <a:rPr lang="en-US" sz="1800" b="1" dirty="0">
                <a:latin typeface="Times New Roman" panose="02020603050405020304" pitchFamily="18" charset="0"/>
                <a:cs typeface="Times New Roman" panose="02020603050405020304" pitchFamily="18" charset="0"/>
              </a:rPr>
              <a:t>Feature Engineering </a:t>
            </a:r>
            <a:r>
              <a:rPr lang="en-US" sz="1800" dirty="0">
                <a:latin typeface="Times New Roman" panose="02020603050405020304" pitchFamily="18" charset="0"/>
                <a:cs typeface="Times New Roman" panose="02020603050405020304" pitchFamily="18" charset="0"/>
              </a:rPr>
              <a:t>- Translating a dataset into features which will be able to represent the dataset more effectively and result in a better learning performance </a:t>
            </a:r>
          </a:p>
          <a:p>
            <a:pPr marL="0" indent="0" algn="l">
              <a:buNone/>
              <a:defRPr>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    It has two major elements :</a:t>
            </a:r>
          </a:p>
          <a:p>
            <a:pPr algn="l">
              <a:defRPr>
                <a:latin typeface="Helvetica"/>
                <a:ea typeface="Helvetica"/>
                <a:cs typeface="Helvetica"/>
                <a:sym typeface="Helvetica"/>
              </a:defRPr>
            </a:pPr>
            <a:r>
              <a:rPr lang="en-US" sz="1800" b="1" dirty="0">
                <a:latin typeface="Times New Roman" panose="02020603050405020304" pitchFamily="18" charset="0"/>
                <a:cs typeface="Times New Roman" panose="02020603050405020304" pitchFamily="18" charset="0"/>
              </a:rPr>
              <a:t>Feature Transformation </a:t>
            </a:r>
          </a:p>
          <a:p>
            <a:pPr algn="l">
              <a:defRPr>
                <a:latin typeface="Helvetica"/>
                <a:ea typeface="Helvetica"/>
                <a:cs typeface="Helvetica"/>
                <a:sym typeface="Helvetica"/>
              </a:defRPr>
            </a:pPr>
            <a:r>
              <a:rPr lang="en-US" sz="1800" b="1" dirty="0">
                <a:latin typeface="Times New Roman" panose="02020603050405020304" pitchFamily="18" charset="0"/>
                <a:cs typeface="Times New Roman" panose="02020603050405020304" pitchFamily="18" charset="0"/>
              </a:rPr>
              <a:t>Feature Subset-selection.</a:t>
            </a:r>
          </a:p>
          <a:p>
            <a:pPr algn="l">
              <a:defRPr>
                <a:latin typeface="Helvetica"/>
                <a:ea typeface="Helvetica"/>
                <a:cs typeface="Helvetica"/>
                <a:sym typeface="Helvetica"/>
              </a:defRPr>
            </a:pPr>
            <a:endParaRPr lang="en-US" sz="1800" b="1" dirty="0">
              <a:latin typeface="Times New Roman" panose="02020603050405020304" pitchFamily="18" charset="0"/>
              <a:cs typeface="Times New Roman" panose="02020603050405020304" pitchFamily="18" charset="0"/>
            </a:endParaRPr>
          </a:p>
          <a:p>
            <a:pPr algn="l">
              <a:defRPr>
                <a:latin typeface="Helvetica"/>
                <a:ea typeface="Helvetica"/>
                <a:cs typeface="Helvetica"/>
                <a:sym typeface="Helvetica"/>
              </a:defRPr>
            </a:pPr>
            <a:r>
              <a:rPr lang="en-US" sz="1800" b="1" dirty="0">
                <a:latin typeface="Times New Roman" panose="02020603050405020304" pitchFamily="18" charset="0"/>
                <a:cs typeface="Times New Roman" panose="02020603050405020304" pitchFamily="18" charset="0"/>
              </a:rPr>
              <a:t>Feature Transformation </a:t>
            </a:r>
            <a:r>
              <a:rPr lang="en-US" sz="1800" dirty="0">
                <a:latin typeface="Times New Roman" panose="02020603050405020304" pitchFamily="18" charset="0"/>
                <a:cs typeface="Times New Roman" panose="02020603050405020304" pitchFamily="18" charset="0"/>
              </a:rPr>
              <a:t>-  Transforms the data- structured or unstructured into a new set of features which can represent the underlying problem which machine learning is trying to solve. There are two variants of Feature Transformation </a:t>
            </a:r>
          </a:p>
          <a:p>
            <a:pPr marL="0" indent="0" algn="l">
              <a:buNone/>
              <a:defRPr>
                <a:latin typeface="Helvetica"/>
                <a:ea typeface="Helvetica"/>
                <a:cs typeface="Helvetica"/>
                <a:sym typeface="Helvetica"/>
              </a:defRPr>
            </a:pPr>
            <a:endParaRPr lang="en-US" sz="1800" dirty="0">
              <a:latin typeface="Times New Roman" panose="02020603050405020304" pitchFamily="18" charset="0"/>
              <a:cs typeface="Times New Roman" panose="02020603050405020304" pitchFamily="18" charset="0"/>
            </a:endParaRPr>
          </a:p>
          <a:p>
            <a:pPr algn="l">
              <a:defRPr>
                <a:latin typeface="Helvetica"/>
                <a:ea typeface="Helvetica"/>
                <a:cs typeface="Helvetica"/>
                <a:sym typeface="Helvetica"/>
              </a:defRPr>
            </a:pPr>
            <a:r>
              <a:rPr lang="en-US" sz="1800" b="1" dirty="0">
                <a:latin typeface="Times New Roman" panose="02020603050405020304" pitchFamily="18" charset="0"/>
                <a:cs typeface="Times New Roman" panose="02020603050405020304" pitchFamily="18" charset="0"/>
              </a:rPr>
              <a:t>Feature Construction  </a:t>
            </a:r>
          </a:p>
          <a:p>
            <a:pPr algn="l">
              <a:defRPr>
                <a:latin typeface="Helvetica"/>
                <a:ea typeface="Helvetica"/>
                <a:cs typeface="Helvetica"/>
                <a:sym typeface="Helvetica"/>
              </a:defRPr>
            </a:pPr>
            <a:r>
              <a:rPr lang="en-US" sz="1800" b="1" dirty="0">
                <a:latin typeface="Times New Roman" panose="02020603050405020304" pitchFamily="18" charset="0"/>
                <a:cs typeface="Times New Roman" panose="02020603050405020304" pitchFamily="18" charset="0"/>
              </a:rPr>
              <a:t>Feature Extraction.</a:t>
            </a:r>
          </a:p>
          <a:p>
            <a:pPr algn="l">
              <a:defRPr>
                <a:latin typeface="Helvetica"/>
                <a:ea typeface="Helvetica"/>
                <a:cs typeface="Helvetica"/>
                <a:sym typeface="Helvetica"/>
              </a:defRPr>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02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4533-8384-47E7-9F43-2FF9AEFA6D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C5F23C-B4B1-455E-AF32-E1F8CB6E5557}"/>
              </a:ext>
            </a:extLst>
          </p:cNvPr>
          <p:cNvSpPr>
            <a:spLocks noGrp="1"/>
          </p:cNvSpPr>
          <p:nvPr>
            <p:ph idx="1"/>
          </p:nvPr>
        </p:nvSpPr>
        <p:spPr/>
        <p:txBody>
          <a:bodyPr/>
          <a:lstStyle/>
          <a:p>
            <a:pPr marL="0" indent="0" algn="l">
              <a:buNone/>
              <a:defRPr>
                <a:latin typeface="Helvetica"/>
                <a:ea typeface="Helvetica"/>
                <a:cs typeface="Helvetica"/>
                <a:sym typeface="Helvetica"/>
              </a:defRPr>
            </a:pPr>
            <a:endParaRPr lang="en-US" sz="1700" b="0" dirty="0">
              <a:latin typeface="Times New Roman" panose="02020603050405020304" pitchFamily="18" charset="0"/>
              <a:cs typeface="Times New Roman" panose="02020603050405020304" pitchFamily="18" charset="0"/>
            </a:endParaRPr>
          </a:p>
          <a:p>
            <a:pPr algn="l">
              <a:defRPr>
                <a:latin typeface="Helvetica"/>
                <a:ea typeface="Helvetica"/>
                <a:cs typeface="Helvetica"/>
                <a:sym typeface="Helvetica"/>
              </a:defRPr>
            </a:pPr>
            <a:r>
              <a:rPr lang="en-US" sz="1800" b="0" dirty="0">
                <a:latin typeface="Times New Roman" panose="02020603050405020304" pitchFamily="18" charset="0"/>
                <a:cs typeface="Times New Roman" panose="02020603050405020304" pitchFamily="18" charset="0"/>
              </a:rPr>
              <a:t>Feature Construction process discovers missing information about the relationships between features and augments the feature space by creating additional features.</a:t>
            </a:r>
          </a:p>
          <a:p>
            <a:pPr algn="l">
              <a:defRPr>
                <a:latin typeface="Helvetica"/>
                <a:ea typeface="Helvetica"/>
                <a:cs typeface="Helvetica"/>
                <a:sym typeface="Helvetica"/>
              </a:defRPr>
            </a:pPr>
            <a:endParaRPr lang="en-US" sz="1800" b="0" dirty="0">
              <a:latin typeface="Times New Roman" panose="02020603050405020304" pitchFamily="18" charset="0"/>
              <a:cs typeface="Times New Roman" panose="02020603050405020304" pitchFamily="18" charset="0"/>
            </a:endParaRPr>
          </a:p>
          <a:p>
            <a:pPr algn="l">
              <a:defRPr>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Feature Extraction is the process of extracting or creating a new set of features from the original set of features by doing some transformation in order to remove redundancy. Thus new features can represent the data very likely to the old features.</a:t>
            </a:r>
          </a:p>
          <a:p>
            <a:pPr algn="l">
              <a:defRPr>
                <a:latin typeface="Helvetica"/>
                <a:ea typeface="Helvetica"/>
                <a:cs typeface="Helvetica"/>
                <a:sym typeface="Helvetica"/>
              </a:defRPr>
            </a:pPr>
            <a:endParaRPr lang="en-US" sz="1800" dirty="0">
              <a:latin typeface="Times New Roman" panose="02020603050405020304" pitchFamily="18" charset="0"/>
              <a:cs typeface="Times New Roman" panose="02020603050405020304" pitchFamily="18" charset="0"/>
            </a:endParaRPr>
          </a:p>
          <a:p>
            <a:pPr algn="l">
              <a:defRPr>
                <a:latin typeface="Helvetica"/>
                <a:ea typeface="Helvetica"/>
                <a:cs typeface="Helvetica"/>
                <a:sym typeface="Helvetica"/>
              </a:defRPr>
            </a:pPr>
            <a:r>
              <a:rPr lang="en-US" sz="1800" dirty="0">
                <a:latin typeface="Times New Roman" panose="02020603050405020304" pitchFamily="18" charset="0"/>
                <a:cs typeface="Times New Roman" panose="02020603050405020304" pitchFamily="18" charset="0"/>
              </a:rPr>
              <a:t>Unlike Feature Transformation, in case of  </a:t>
            </a:r>
            <a:r>
              <a:rPr lang="en-US" sz="1800" b="1" dirty="0">
                <a:latin typeface="Times New Roman" panose="02020603050405020304" pitchFamily="18" charset="0"/>
                <a:cs typeface="Times New Roman" panose="02020603050405020304" pitchFamily="18" charset="0"/>
              </a:rPr>
              <a:t>Feature Subset-selection (Feature Selection) </a:t>
            </a:r>
            <a:r>
              <a:rPr lang="en-US" sz="1800" dirty="0">
                <a:latin typeface="Times New Roman" panose="02020603050405020304" pitchFamily="18" charset="0"/>
                <a:cs typeface="Times New Roman" panose="02020603050405020304" pitchFamily="18" charset="0"/>
              </a:rPr>
              <a:t>no new feature is generated. The objective of feature selection is to derive a subset of features from the full feature set which is most meaningful in the context of a specific machine learning problem </a:t>
            </a:r>
          </a:p>
        </p:txBody>
      </p:sp>
    </p:spTree>
    <p:extLst>
      <p:ext uri="{BB962C8B-B14F-4D97-AF65-F5344CB8AC3E}">
        <p14:creationId xmlns:p14="http://schemas.microsoft.com/office/powerpoint/2010/main" val="170986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F3DE-E37A-4369-9A0B-207FC3DC203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Model Representation </a:t>
            </a:r>
          </a:p>
        </p:txBody>
      </p:sp>
      <p:sp>
        <p:nvSpPr>
          <p:cNvPr id="3" name="Content Placeholder 2">
            <a:extLst>
              <a:ext uri="{FF2B5EF4-FFF2-40B4-BE49-F238E27FC236}">
                <a16:creationId xmlns:a16="http://schemas.microsoft.com/office/drawing/2014/main" id="{C63396A8-3639-4F3A-8228-C42EA20720CF}"/>
              </a:ext>
            </a:extLst>
          </p:cNvPr>
          <p:cNvSpPr>
            <a:spLocks noGrp="1"/>
          </p:cNvSpPr>
          <p:nvPr>
            <p:ph idx="1"/>
          </p:nvPr>
        </p:nvSpPr>
        <p:spPr/>
        <p:txBody>
          <a:bodyPr>
            <a:normAutofit/>
          </a:bodyPr>
          <a:lstStyle/>
          <a:p>
            <a:pPr marL="0" indent="0">
              <a:lnSpc>
                <a:spcPct val="150000"/>
              </a:lnSpc>
              <a:buNone/>
            </a:pPr>
            <a:endParaRPr lang="en-US" sz="1800"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US" sz="1800" dirty="0">
                <a:solidFill>
                  <a:srgbClr val="333333"/>
                </a:solidFill>
                <a:latin typeface="Times New Roman" panose="02020603050405020304" pitchFamily="18" charset="0"/>
                <a:cs typeface="Times New Roman" panose="02020603050405020304" pitchFamily="18" charset="0"/>
              </a:rPr>
              <a:t>T</a:t>
            </a:r>
            <a:r>
              <a:rPr lang="en-US" sz="1800" b="0" i="0" dirty="0">
                <a:solidFill>
                  <a:srgbClr val="333333"/>
                </a:solidFill>
                <a:effectLst/>
                <a:latin typeface="Times New Roman" panose="02020603050405020304" pitchFamily="18" charset="0"/>
                <a:cs typeface="Times New Roman" panose="02020603050405020304" pitchFamily="18" charset="0"/>
              </a:rPr>
              <a:t>he goal of </a:t>
            </a:r>
            <a:r>
              <a:rPr lang="en-US" sz="1800" dirty="0">
                <a:solidFill>
                  <a:srgbClr val="333333"/>
                </a:solidFill>
                <a:latin typeface="Times New Roman" panose="02020603050405020304" pitchFamily="18" charset="0"/>
                <a:cs typeface="Times New Roman" panose="02020603050405020304" pitchFamily="18" charset="0"/>
              </a:rPr>
              <a:t>S</a:t>
            </a:r>
            <a:r>
              <a:rPr lang="en-US" sz="1800" b="0" i="0" dirty="0">
                <a:solidFill>
                  <a:srgbClr val="333333"/>
                </a:solidFill>
                <a:effectLst/>
                <a:latin typeface="Times New Roman" panose="02020603050405020304" pitchFamily="18" charset="0"/>
                <a:cs typeface="Times New Roman" panose="02020603050405020304" pitchFamily="18" charset="0"/>
              </a:rPr>
              <a:t>upervised Machine </a:t>
            </a:r>
            <a:r>
              <a:rPr lang="en-US" sz="1800" dirty="0">
                <a:solidFill>
                  <a:srgbClr val="333333"/>
                </a:solidFill>
                <a:latin typeface="Times New Roman" panose="02020603050405020304" pitchFamily="18" charset="0"/>
                <a:cs typeface="Times New Roman" panose="02020603050405020304" pitchFamily="18" charset="0"/>
              </a:rPr>
              <a:t>L</a:t>
            </a:r>
            <a:r>
              <a:rPr lang="en-US" sz="1800" b="0" i="0" dirty="0">
                <a:solidFill>
                  <a:srgbClr val="333333"/>
                </a:solidFill>
                <a:effectLst/>
                <a:latin typeface="Times New Roman" panose="02020603050405020304" pitchFamily="18" charset="0"/>
                <a:cs typeface="Times New Roman" panose="02020603050405020304" pitchFamily="18" charset="0"/>
              </a:rPr>
              <a:t>earning is to learn or derive a target function which can best determine the target variable from the set of input variables.</a:t>
            </a:r>
          </a:p>
          <a:p>
            <a:pPr>
              <a:lnSpc>
                <a:spcPct val="150000"/>
              </a:lnSpc>
            </a:pPr>
            <a:r>
              <a:rPr lang="en-US" sz="1800" dirty="0">
                <a:solidFill>
                  <a:srgbClr val="333333"/>
                </a:solidFill>
                <a:latin typeface="Times New Roman" panose="02020603050405020304" pitchFamily="18" charset="0"/>
                <a:cs typeface="Times New Roman" panose="02020603050405020304" pitchFamily="18" charset="0"/>
              </a:rPr>
              <a:t>A key consideration in learning the target function from the training data is the extent of generalization</a:t>
            </a:r>
          </a:p>
          <a:p>
            <a:pPr>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 arises two problems  </a:t>
            </a:r>
            <a:r>
              <a:rPr lang="en-US" sz="1800" dirty="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Underfitting</a:t>
            </a:r>
          </a:p>
          <a:p>
            <a:pPr marL="2743200" lvl="6" indent="0">
              <a:lnSpc>
                <a:spcPct val="150000"/>
              </a:lnSpc>
              <a:buNone/>
            </a:pPr>
            <a:r>
              <a:rPr lang="en-US" dirty="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Overfitting </a:t>
            </a:r>
            <a:endParaRPr lang="en-US" b="1" dirty="0">
              <a:solidFill>
                <a:srgbClr val="333333"/>
              </a:solidFill>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69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7DC7-95B1-4C94-BA15-CFAF984E32C7}"/>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Underfitting</a:t>
            </a:r>
            <a:r>
              <a:rPr lang="en-IN" dirty="0"/>
              <a:t> </a:t>
            </a:r>
          </a:p>
        </p:txBody>
      </p:sp>
      <p:sp>
        <p:nvSpPr>
          <p:cNvPr id="3" name="Content Placeholder 2">
            <a:extLst>
              <a:ext uri="{FF2B5EF4-FFF2-40B4-BE49-F238E27FC236}">
                <a16:creationId xmlns:a16="http://schemas.microsoft.com/office/drawing/2014/main" id="{EF68F3B0-D231-4516-AD44-E43C075D9B5D}"/>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If the target function is kept too simple, it may not be able to capture the essential nuances and represent the underlying data well.</a:t>
            </a:r>
          </a:p>
          <a:p>
            <a:pPr algn="just">
              <a:lnSpc>
                <a:spcPct val="150000"/>
              </a:lnSpc>
            </a:pPr>
            <a:r>
              <a:rPr lang="en-US" sz="1800" b="0" i="0" dirty="0">
                <a:solidFill>
                  <a:srgbClr val="333333"/>
                </a:solidFill>
                <a:effectLst/>
                <a:latin typeface="Times New Roman" panose="02020603050405020304" pitchFamily="18" charset="0"/>
                <a:cs typeface="Times New Roman" panose="02020603050405020304" pitchFamily="18" charset="0"/>
              </a:rPr>
              <a:t>Many times underfitting happens due to unavailability of sufficient training data. </a:t>
            </a:r>
          </a:p>
          <a:p>
            <a:pPr algn="just">
              <a:lnSpc>
                <a:spcPct val="150000"/>
              </a:lnSpc>
            </a:pPr>
            <a:r>
              <a:rPr lang="en-US" sz="1800" b="0" i="0" dirty="0">
                <a:solidFill>
                  <a:srgbClr val="333333"/>
                </a:solidFill>
                <a:effectLst/>
                <a:latin typeface="Times New Roman" panose="02020603050405020304" pitchFamily="18" charset="0"/>
                <a:cs typeface="Times New Roman" panose="02020603050405020304" pitchFamily="18" charset="0"/>
              </a:rPr>
              <a:t>Underfitting results in both poor performance with training data as well as poor generalization to test data</a:t>
            </a:r>
          </a:p>
          <a:p>
            <a:pPr algn="l">
              <a:lnSpc>
                <a:spcPct val="150000"/>
              </a:lnSpc>
            </a:pPr>
            <a:r>
              <a:rPr lang="en-US" sz="1800" b="0" i="0" dirty="0">
                <a:solidFill>
                  <a:srgbClr val="333333"/>
                </a:solidFill>
                <a:effectLst/>
                <a:latin typeface="Times New Roman" panose="02020603050405020304" pitchFamily="18" charset="0"/>
                <a:cs typeface="Times New Roman" panose="02020603050405020304" pitchFamily="18" charset="0"/>
              </a:rPr>
              <a:t>Underfitting can be avoided by</a:t>
            </a:r>
          </a:p>
          <a:p>
            <a:pPr lvl="1">
              <a:lnSpc>
                <a:spcPct val="150000"/>
              </a:lnSpc>
              <a:buFont typeface="+mj-lt"/>
              <a:buAutoNum type="arabicPeriod"/>
            </a:pPr>
            <a:r>
              <a:rPr lang="en-US" sz="1800" dirty="0">
                <a:solidFill>
                  <a:srgbClr val="333333"/>
                </a:solidFill>
                <a:latin typeface="Times New Roman" panose="02020603050405020304" pitchFamily="18" charset="0"/>
                <a:cs typeface="Times New Roman" panose="02020603050405020304" pitchFamily="18" charset="0"/>
              </a:rPr>
              <a:t>U</a:t>
            </a:r>
            <a:r>
              <a:rPr lang="en-US" sz="1800" b="0" i="0" dirty="0">
                <a:solidFill>
                  <a:srgbClr val="333333"/>
                </a:solidFill>
                <a:effectLst/>
                <a:latin typeface="Times New Roman" panose="02020603050405020304" pitchFamily="18" charset="0"/>
                <a:cs typeface="Times New Roman" panose="02020603050405020304" pitchFamily="18" charset="0"/>
              </a:rPr>
              <a:t>sing more training data</a:t>
            </a:r>
          </a:p>
          <a:p>
            <a:pPr lvl="1">
              <a:lnSpc>
                <a:spcPct val="150000"/>
              </a:lnSpc>
              <a:buFont typeface="+mj-lt"/>
              <a:buAutoNum type="arabicPeriod"/>
            </a:pPr>
            <a:r>
              <a:rPr lang="en-US" sz="1800" dirty="0">
                <a:solidFill>
                  <a:srgbClr val="333333"/>
                </a:solidFill>
                <a:latin typeface="Times New Roman" panose="02020603050405020304" pitchFamily="18" charset="0"/>
                <a:cs typeface="Times New Roman" panose="02020603050405020304" pitchFamily="18" charset="0"/>
              </a:rPr>
              <a:t>R</a:t>
            </a:r>
            <a:r>
              <a:rPr lang="en-US" sz="1800" b="0" i="0" dirty="0">
                <a:solidFill>
                  <a:srgbClr val="333333"/>
                </a:solidFill>
                <a:effectLst/>
                <a:latin typeface="Times New Roman" panose="02020603050405020304" pitchFamily="18" charset="0"/>
                <a:cs typeface="Times New Roman" panose="02020603050405020304" pitchFamily="18" charset="0"/>
              </a:rPr>
              <a:t>educing features by effective Feature </a:t>
            </a:r>
            <a:r>
              <a:rPr lang="en-US" sz="1800" dirty="0">
                <a:solidFill>
                  <a:srgbClr val="333333"/>
                </a:solidFill>
                <a:latin typeface="Times New Roman" panose="02020603050405020304" pitchFamily="18" charset="0"/>
                <a:cs typeface="Times New Roman" panose="02020603050405020304" pitchFamily="18" charset="0"/>
              </a:rPr>
              <a:t>S</a:t>
            </a:r>
            <a:r>
              <a:rPr lang="en-US" sz="1800" b="0" i="0" dirty="0">
                <a:solidFill>
                  <a:srgbClr val="333333"/>
                </a:solidFill>
                <a:effectLst/>
                <a:latin typeface="Times New Roman" panose="02020603050405020304" pitchFamily="18" charset="0"/>
                <a:cs typeface="Times New Roman" panose="02020603050405020304" pitchFamily="18" charset="0"/>
              </a:rPr>
              <a:t>election</a:t>
            </a:r>
          </a:p>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33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03C6-ADDC-4171-891E-A095E429474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Overfitting</a:t>
            </a:r>
          </a:p>
        </p:txBody>
      </p:sp>
      <p:sp>
        <p:nvSpPr>
          <p:cNvPr id="3" name="Content Placeholder 2">
            <a:extLst>
              <a:ext uri="{FF2B5EF4-FFF2-40B4-BE49-F238E27FC236}">
                <a16:creationId xmlns:a16="http://schemas.microsoft.com/office/drawing/2014/main" id="{C5B37042-AED9-4C49-BBAF-2D19AC7F02C4}"/>
              </a:ext>
            </a:extLst>
          </p:cNvPr>
          <p:cNvSpPr>
            <a:spLocks noGrp="1"/>
          </p:cNvSpPr>
          <p:nvPr>
            <p:ph idx="1"/>
          </p:nvPr>
        </p:nvSpPr>
        <p:spPr>
          <a:xfrm>
            <a:off x="689114" y="1404730"/>
            <a:ext cx="9024730" cy="5088145"/>
          </a:xfrm>
        </p:spPr>
        <p:txBody>
          <a:bodyPr>
            <a:noAutofit/>
          </a:bodyPr>
          <a:lstStyle/>
          <a:p>
            <a:pPr>
              <a:lnSpc>
                <a:spcPct val="150000"/>
              </a:lnSpc>
            </a:pPr>
            <a:r>
              <a:rPr lang="en-IN" sz="1800" dirty="0">
                <a:latin typeface="Times New Roman" panose="02020603050405020304" pitchFamily="18" charset="0"/>
                <a:cs typeface="Times New Roman" panose="02020603050405020304" pitchFamily="18" charset="0"/>
              </a:rPr>
              <a:t>Overgeneralizing is something that we humans do all too often, and unfortunately machines can fall into the same trap if we are not careful.</a:t>
            </a:r>
          </a:p>
          <a:p>
            <a:pPr>
              <a:lnSpc>
                <a:spcPct val="150000"/>
              </a:lnSpc>
            </a:pPr>
            <a:r>
              <a:rPr lang="en-IN" sz="1800" dirty="0">
                <a:latin typeface="Times New Roman" panose="02020603050405020304" pitchFamily="18" charset="0"/>
                <a:cs typeface="Times New Roman" panose="02020603050405020304" pitchFamily="18" charset="0"/>
              </a:rPr>
              <a:t>This is called Overfitting, it means model performs well on the training data, but it does not generalize well.</a:t>
            </a:r>
          </a:p>
          <a:p>
            <a:pPr>
              <a:lnSpc>
                <a:spcPct val="150000"/>
              </a:lnSpc>
            </a:pPr>
            <a:r>
              <a:rPr lang="en-US" sz="1800" dirty="0">
                <a:latin typeface="Times New Roman" panose="02020603050405020304" pitchFamily="18" charset="0"/>
                <a:cs typeface="Times New Roman" panose="02020603050405020304" pitchFamily="18" charset="0"/>
              </a:rPr>
              <a:t> In such a case, any specific deviation in the training data, like noise or outliers, gets embedded in the model. It adversely impacts the performance of the model on the test data.</a:t>
            </a:r>
          </a:p>
          <a:p>
            <a:pPr>
              <a:lnSpc>
                <a:spcPct val="150000"/>
              </a:lnSpc>
            </a:pPr>
            <a:r>
              <a:rPr lang="en-US" sz="1800" dirty="0">
                <a:latin typeface="Times New Roman" panose="02020603050405020304" pitchFamily="18" charset="0"/>
                <a:cs typeface="Times New Roman" panose="02020603050405020304" pitchFamily="18" charset="0"/>
              </a:rPr>
              <a:t>Overfitting results in good performance with training data set, but poor generalization and hence poor performance with test data set. It can be avoided by</a:t>
            </a:r>
          </a:p>
          <a:p>
            <a:pPr lvl="1">
              <a:lnSpc>
                <a:spcPct val="150000"/>
              </a:lnSpc>
            </a:pPr>
            <a:r>
              <a:rPr lang="en-US" sz="1600" dirty="0">
                <a:latin typeface="Times New Roman" panose="02020603050405020304" pitchFamily="18" charset="0"/>
                <a:cs typeface="Times New Roman" panose="02020603050405020304" pitchFamily="18" charset="0"/>
              </a:rPr>
              <a:t>Using re-sampling techniques like k-fold cross validation</a:t>
            </a:r>
          </a:p>
          <a:p>
            <a:pPr lvl="1">
              <a:lnSpc>
                <a:spcPct val="150000"/>
              </a:lnSpc>
            </a:pPr>
            <a:r>
              <a:rPr lang="en-US" sz="1600" dirty="0">
                <a:latin typeface="Times New Roman" panose="02020603050405020304" pitchFamily="18" charset="0"/>
                <a:cs typeface="Times New Roman" panose="02020603050405020304" pitchFamily="18" charset="0"/>
              </a:rPr>
              <a:t>Hold back of a validation data set</a:t>
            </a:r>
          </a:p>
          <a:p>
            <a:pPr lvl="1">
              <a:lnSpc>
                <a:spcPct val="150000"/>
              </a:lnSpc>
            </a:pPr>
            <a:r>
              <a:rPr lang="en-US" sz="1600" dirty="0">
                <a:latin typeface="Times New Roman" panose="02020603050405020304" pitchFamily="18" charset="0"/>
                <a:cs typeface="Times New Roman" panose="02020603050405020304" pitchFamily="18" charset="0"/>
              </a:rPr>
              <a:t>Remove the nodes which have little or no predictive power for the given machine learning problem.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7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73F9-AFFC-4A68-9694-57AB51A0BD58}"/>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16A202F6-2FC4-44BD-B42B-D2EC52B39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737" y="1189440"/>
            <a:ext cx="8430525" cy="4479119"/>
          </a:xfrm>
        </p:spPr>
      </p:pic>
    </p:spTree>
    <p:extLst>
      <p:ext uri="{BB962C8B-B14F-4D97-AF65-F5344CB8AC3E}">
        <p14:creationId xmlns:p14="http://schemas.microsoft.com/office/powerpoint/2010/main" val="368887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8178-E148-4EEB-B8B1-841D1555DDE5}"/>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Bias -Variance Trade-off</a:t>
            </a:r>
          </a:p>
        </p:txBody>
      </p:sp>
      <p:sp>
        <p:nvSpPr>
          <p:cNvPr id="3" name="Content Placeholder 2">
            <a:extLst>
              <a:ext uri="{FF2B5EF4-FFF2-40B4-BE49-F238E27FC236}">
                <a16:creationId xmlns:a16="http://schemas.microsoft.com/office/drawing/2014/main" id="{EB5C47C3-EE07-49D4-9749-A48B6DF9283E}"/>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b="1" dirty="0">
                <a:latin typeface="Times New Roman" panose="02020603050405020304" pitchFamily="18" charset="0"/>
                <a:cs typeface="Times New Roman" panose="02020603050405020304" pitchFamily="18" charset="0"/>
              </a:rPr>
              <a:t>Bias </a:t>
            </a:r>
            <a:r>
              <a:rPr lang="en-IN" sz="1800" dirty="0">
                <a:latin typeface="Times New Roman" panose="02020603050405020304" pitchFamily="18" charset="0"/>
                <a:cs typeface="Times New Roman" panose="02020603050405020304" pitchFamily="18" charset="0"/>
              </a:rPr>
              <a:t>– This part of generalization error is due to wrong assumptions. A high-bias model is most likely to underfit the training data.</a:t>
            </a:r>
          </a:p>
          <a:p>
            <a:pPr>
              <a:lnSpc>
                <a:spcPct val="150000"/>
              </a:lnSpc>
            </a:pP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b="1" dirty="0">
                <a:latin typeface="Times New Roman" panose="02020603050405020304" pitchFamily="18" charset="0"/>
                <a:cs typeface="Times New Roman" panose="02020603050405020304" pitchFamily="18" charset="0"/>
              </a:rPr>
              <a:t>Variance</a:t>
            </a:r>
            <a:r>
              <a:rPr lang="en-IN" sz="1800" dirty="0">
                <a:latin typeface="Times New Roman" panose="02020603050405020304" pitchFamily="18" charset="0"/>
                <a:cs typeface="Times New Roman" panose="02020603050405020304" pitchFamily="18" charset="0"/>
              </a:rPr>
              <a:t> – This part is due to the model’s excessive sensitivity to small variations in training data. A model with many degrees of freedom is likely to have high variance.</a:t>
            </a:r>
          </a:p>
        </p:txBody>
      </p:sp>
    </p:spTree>
    <p:extLst>
      <p:ext uri="{BB962C8B-B14F-4D97-AF65-F5344CB8AC3E}">
        <p14:creationId xmlns:p14="http://schemas.microsoft.com/office/powerpoint/2010/main" val="308037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E663-E034-419E-8618-1607599AA30A}"/>
              </a:ext>
            </a:extLst>
          </p:cNvPr>
          <p:cNvSpPr>
            <a:spLocks noGrp="1"/>
          </p:cNvSpPr>
          <p:nvPr>
            <p:ph type="title"/>
          </p:nvPr>
        </p:nvSpPr>
        <p:spPr/>
        <p:txBody>
          <a:bodyPr/>
          <a:lstStyle/>
          <a:p>
            <a:endParaRPr lang="en-IN"/>
          </a:p>
        </p:txBody>
      </p:sp>
      <p:pic>
        <p:nvPicPr>
          <p:cNvPr id="5" name="Content Placeholder 4" descr="Diagram, shape, circle&#10;&#10;Description automatically generated">
            <a:extLst>
              <a:ext uri="{FF2B5EF4-FFF2-40B4-BE49-F238E27FC236}">
                <a16:creationId xmlns:a16="http://schemas.microsoft.com/office/drawing/2014/main" id="{D5D6434F-45AD-4A3A-9C41-E8D5AF455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527" y="943470"/>
            <a:ext cx="6047344" cy="5105637"/>
          </a:xfrm>
        </p:spPr>
      </p:pic>
    </p:spTree>
    <p:extLst>
      <p:ext uri="{BB962C8B-B14F-4D97-AF65-F5344CB8AC3E}">
        <p14:creationId xmlns:p14="http://schemas.microsoft.com/office/powerpoint/2010/main" val="296868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FD5A1C-730B-43CC-BB2F-87E3B6C9E1FD}"/>
              </a:ext>
            </a:extLst>
          </p:cNvPr>
          <p:cNvSpPr>
            <a:spLocks noGrp="1"/>
          </p:cNvSpPr>
          <p:nvPr>
            <p:ph type="title"/>
          </p:nvPr>
        </p:nvSpPr>
        <p:spPr>
          <a:xfrm>
            <a:off x="943277" y="712269"/>
            <a:ext cx="3370998" cy="5502264"/>
          </a:xfrm>
        </p:spPr>
        <p:txBody>
          <a:bodyPr>
            <a:normAutofit/>
          </a:bodyPr>
          <a:lstStyle/>
          <a:p>
            <a:r>
              <a:rPr lang="en-IN" b="1" dirty="0">
                <a:solidFill>
                  <a:srgbClr val="FFFFFF"/>
                </a:solidFill>
                <a:latin typeface="Times New Roman" panose="02020603050405020304" pitchFamily="18" charset="0"/>
                <a:cs typeface="Times New Roman" panose="02020603050405020304" pitchFamily="18" charset="0"/>
              </a:rPr>
              <a:t>Steps:</a:t>
            </a:r>
          </a:p>
        </p:txBody>
      </p:sp>
      <p:cxnSp>
        <p:nvCxnSpPr>
          <p:cNvPr id="22" name="Straight Connector 2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5ED325D0-5945-4B0F-BA5F-0F6D9B304E16}"/>
              </a:ext>
            </a:extLst>
          </p:cNvPr>
          <p:cNvGraphicFramePr>
            <a:graphicFrameLocks noGrp="1"/>
          </p:cNvGraphicFramePr>
          <p:nvPr>
            <p:ph idx="1"/>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67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46E8-5FC7-4CB8-9FED-FFAA68DBCE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2B81B6-AE25-4C3C-9DBF-8DBA8AC92D57}"/>
              </a:ext>
            </a:extLst>
          </p:cNvPr>
          <p:cNvSpPr>
            <a:spLocks noGrp="1"/>
          </p:cNvSpPr>
          <p:nvPr>
            <p:ph idx="1"/>
          </p:nvPr>
        </p:nvSpPr>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Multiple factors play a role when we try to select the model for solving a machine learning problem. </a:t>
            </a:r>
          </a:p>
          <a:p>
            <a:endParaRPr lang="en-US" sz="2400" b="0" i="0" dirty="0">
              <a:solidFill>
                <a:srgbClr val="333333"/>
              </a:solidFill>
              <a:effectLst/>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The most important factors are :</a:t>
            </a:r>
          </a:p>
          <a:p>
            <a:endParaRPr lang="en-US" sz="2400" dirty="0">
              <a:solidFill>
                <a:srgbClr val="333333"/>
              </a:solidFill>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The kind of problem we want to solve using machine learning </a:t>
            </a:r>
          </a:p>
          <a:p>
            <a:endParaRPr lang="en-US" sz="2400" dirty="0">
              <a:solidFill>
                <a:srgbClr val="333333"/>
              </a:solidFill>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The nature of the underlying data.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1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59A01B-4434-4789-AC15-453197532EC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Matplotlib</a:t>
            </a:r>
            <a:endParaRPr lang="en-IN" dirty="0">
              <a:solidFill>
                <a:srgbClr val="FFFFFF"/>
              </a:solidFill>
            </a:endParaRPr>
          </a:p>
        </p:txBody>
      </p:sp>
      <p:sp>
        <p:nvSpPr>
          <p:cNvPr id="3" name="Content Placeholder 2">
            <a:extLst>
              <a:ext uri="{FF2B5EF4-FFF2-40B4-BE49-F238E27FC236}">
                <a16:creationId xmlns:a16="http://schemas.microsoft.com/office/drawing/2014/main" id="{63060349-A3E3-49DE-A947-09B733C2B6B6}"/>
              </a:ext>
            </a:extLst>
          </p:cNvPr>
          <p:cNvSpPr>
            <a:spLocks noGrp="1"/>
          </p:cNvSpPr>
          <p:nvPr>
            <p:ph idx="1"/>
          </p:nvPr>
        </p:nvSpPr>
        <p:spPr>
          <a:xfrm>
            <a:off x="6082111" y="886265"/>
            <a:ext cx="5314547" cy="5146234"/>
          </a:xfrm>
        </p:spPr>
        <p:txBody>
          <a:bodyPr anchor="ctr">
            <a:normAutofit lnSpcReduction="10000"/>
          </a:bodyPr>
          <a:lstStyle/>
          <a:p>
            <a:endParaRPr lang="en-US" sz="2200" dirty="0">
              <a:solidFill>
                <a:schemeClr val="dk1"/>
              </a:solidFill>
              <a:ea typeface="Calibri"/>
              <a:cs typeface="Calibri"/>
              <a:sym typeface="Calibri"/>
            </a:endParaRPr>
          </a:p>
          <a:p>
            <a:r>
              <a:rPr lang="en-US" sz="2200" dirty="0">
                <a:solidFill>
                  <a:schemeClr val="dk1"/>
                </a:solidFill>
                <a:latin typeface="Times New Roman" panose="02020603050405020304" pitchFamily="18" charset="0"/>
                <a:ea typeface="Calibri"/>
                <a:cs typeface="Times New Roman" panose="02020603050405020304" pitchFamily="18" charset="0"/>
                <a:sym typeface="Calibri"/>
              </a:rPr>
              <a:t>Matplotlib is Python’s fundamental plotting library. It is  extremely flexible and gives the user full control over all elements of the plot.</a:t>
            </a:r>
          </a:p>
          <a:p>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a:p>
            <a:r>
              <a:rPr lang="en-US" sz="2200" dirty="0">
                <a:latin typeface="Times New Roman" panose="02020603050405020304" pitchFamily="18" charset="0"/>
                <a:cs typeface="Times New Roman" panose="02020603050405020304" pitchFamily="18" charset="0"/>
              </a:rPr>
              <a:t>The name Matplotlib stands for Mathematical Plotting Library</a:t>
            </a:r>
          </a:p>
          <a:p>
            <a:pPr marL="0" indent="0">
              <a:buNone/>
            </a:pPr>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a:p>
            <a:r>
              <a:rPr lang="en-US" sz="2200" dirty="0">
                <a:latin typeface="Times New Roman" panose="02020603050405020304" pitchFamily="18" charset="0"/>
                <a:cs typeface="Times New Roman" panose="02020603050405020304" pitchFamily="18" charset="0"/>
              </a:rPr>
              <a:t> It produces Publication-quality figures in a variety of hardcopy formats and interactive environments across platforms</a:t>
            </a:r>
          </a:p>
          <a:p>
            <a:pPr marL="0" indent="0">
              <a:buNone/>
            </a:pPr>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a:p>
            <a:r>
              <a:rPr lang="en-US" sz="2200" dirty="0">
                <a:solidFill>
                  <a:schemeClr val="dk1"/>
                </a:solidFill>
                <a:latin typeface="Times New Roman" panose="02020603050405020304" pitchFamily="18" charset="0"/>
                <a:ea typeface="Calibri"/>
                <a:cs typeface="Times New Roman" panose="02020603050405020304" pitchFamily="18" charset="0"/>
                <a:sym typeface="Calibri"/>
              </a:rPr>
              <a:t>pip install matplotlib in command prompt</a:t>
            </a:r>
          </a:p>
          <a:p>
            <a:endParaRPr lang="en-US" sz="2000" dirty="0">
              <a:solidFill>
                <a:schemeClr val="dk1"/>
              </a:solidFill>
              <a:cs typeface="Calibri"/>
              <a:sym typeface="Calibri"/>
            </a:endParaRPr>
          </a:p>
          <a:p>
            <a:endParaRPr lang="en-IN" sz="2000" dirty="0">
              <a:solidFill>
                <a:srgbClr val="000000"/>
              </a:solidFill>
            </a:endParaRPr>
          </a:p>
        </p:txBody>
      </p:sp>
    </p:spTree>
    <p:extLst>
      <p:ext uri="{BB962C8B-B14F-4D97-AF65-F5344CB8AC3E}">
        <p14:creationId xmlns:p14="http://schemas.microsoft.com/office/powerpoint/2010/main" val="3128148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08AF2C3E-67C1-4D0C-8A8D-BBDF1E509F9B}"/>
              </a:ext>
            </a:extLst>
          </p:cNvPr>
          <p:cNvPicPr>
            <a:picLocks noGrp="1" noChangeAspect="1"/>
          </p:cNvPicPr>
          <p:nvPr>
            <p:ph idx="1"/>
          </p:nvPr>
        </p:nvPicPr>
        <p:blipFill rotWithShape="1">
          <a:blip r:embed="rId2"/>
          <a:srcRect t="1368"/>
          <a:stretch/>
        </p:blipFill>
        <p:spPr>
          <a:xfrm>
            <a:off x="121027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70986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Content Placeholder 3">
            <a:extLst>
              <a:ext uri="{FF2B5EF4-FFF2-40B4-BE49-F238E27FC236}">
                <a16:creationId xmlns:a16="http://schemas.microsoft.com/office/drawing/2014/main" id="{873141E1-C803-4220-8458-6E9C051A58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53" r="1811" b="1"/>
          <a:stretch/>
        </p:blipFill>
        <p:spPr>
          <a:xfrm rot="21480000">
            <a:off x="1278514" y="1003258"/>
            <a:ext cx="9916327" cy="4764396"/>
          </a:xfrm>
          <a:prstGeom prst="rect">
            <a:avLst/>
          </a:prstGeom>
        </p:spPr>
      </p:pic>
    </p:spTree>
    <p:extLst>
      <p:ext uri="{BB962C8B-B14F-4D97-AF65-F5344CB8AC3E}">
        <p14:creationId xmlns:p14="http://schemas.microsoft.com/office/powerpoint/2010/main" val="368116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22A3E1-497E-4526-8EBB-60F4CC80B2C2}"/>
              </a:ext>
            </a:extLst>
          </p:cNvPr>
          <p:cNvSpPr>
            <a:spLocks noGrp="1"/>
          </p:cNvSpPr>
          <p:nvPr>
            <p:ph type="title"/>
          </p:nvPr>
        </p:nvSpPr>
        <p:spPr>
          <a:xfrm>
            <a:off x="1179226" y="826680"/>
            <a:ext cx="9833548" cy="1325563"/>
          </a:xfrm>
        </p:spPr>
        <p:txBody>
          <a:bodyPr>
            <a:normAutofit/>
          </a:bodyPr>
          <a:lstStyle/>
          <a:p>
            <a:pPr algn="ctr"/>
            <a:r>
              <a:rPr lang="en-IN" sz="4000" dirty="0">
                <a:solidFill>
                  <a:srgbClr val="FFFFFF"/>
                </a:solidFill>
                <a:latin typeface="Times New Roman" panose="02020603050405020304" pitchFamily="18" charset="0"/>
                <a:cs typeface="Times New Roman" panose="02020603050405020304" pitchFamily="18" charset="0"/>
              </a:rPr>
              <a:t>Scikit-Learn Design</a:t>
            </a:r>
          </a:p>
        </p:txBody>
      </p:sp>
      <p:sp>
        <p:nvSpPr>
          <p:cNvPr id="3" name="Content Placeholder 2">
            <a:extLst>
              <a:ext uri="{FF2B5EF4-FFF2-40B4-BE49-F238E27FC236}">
                <a16:creationId xmlns:a16="http://schemas.microsoft.com/office/drawing/2014/main" id="{BBF291F1-903C-4AD0-924C-132EB5C8404E}"/>
              </a:ext>
            </a:extLst>
          </p:cNvPr>
          <p:cNvSpPr>
            <a:spLocks noGrp="1"/>
          </p:cNvSpPr>
          <p:nvPr>
            <p:ph idx="1"/>
          </p:nvPr>
        </p:nvSpPr>
        <p:spPr>
          <a:xfrm>
            <a:off x="1179226" y="2753936"/>
            <a:ext cx="9833548" cy="3033010"/>
          </a:xfrm>
        </p:spPr>
        <p:txBody>
          <a:bodyPr>
            <a:normAutofit fontScale="92500" lnSpcReduction="10000"/>
          </a:bodyPr>
          <a:lstStyle/>
          <a:p>
            <a:r>
              <a:rPr lang="en-US" sz="2400" b="1" dirty="0">
                <a:solidFill>
                  <a:srgbClr val="000000"/>
                </a:solidFill>
                <a:latin typeface="Times New Roman" panose="02020603050405020304" pitchFamily="18" charset="0"/>
                <a:cs typeface="Times New Roman" panose="02020603050405020304" pitchFamily="18" charset="0"/>
              </a:rPr>
              <a:t>The main design principles are :</a:t>
            </a:r>
          </a:p>
          <a:p>
            <a:r>
              <a:rPr lang="en-US" sz="2400" b="1" dirty="0">
                <a:latin typeface="Times New Roman" panose="02020603050405020304" pitchFamily="18" charset="0"/>
                <a:cs typeface="Times New Roman" panose="02020603050405020304" pitchFamily="18" charset="0"/>
              </a:rPr>
              <a:t>Consistency</a:t>
            </a:r>
            <a:r>
              <a:rPr lang="en-US" sz="2400" dirty="0">
                <a:latin typeface="Times New Roman" panose="02020603050405020304" pitchFamily="18" charset="0"/>
                <a:cs typeface="Times New Roman" panose="02020603050405020304" pitchFamily="18" charset="0"/>
              </a:rPr>
              <a:t> - Estimators (fit()),Transformers (</a:t>
            </a:r>
            <a:r>
              <a:rPr lang="en-US" sz="2400" dirty="0" err="1">
                <a:latin typeface="Times New Roman" panose="02020603050405020304" pitchFamily="18" charset="0"/>
                <a:cs typeface="Times New Roman" panose="02020603050405020304" pitchFamily="18" charset="0"/>
              </a:rPr>
              <a:t>fit_transform</a:t>
            </a:r>
            <a:r>
              <a:rPr lang="en-US" sz="2400" dirty="0">
                <a:latin typeface="Times New Roman" panose="02020603050405020304" pitchFamily="18" charset="0"/>
                <a:cs typeface="Times New Roman" panose="02020603050405020304" pitchFamily="18" charset="0"/>
              </a:rPr>
              <a:t>()) and Predictors (predict() and score()) methods.</a:t>
            </a:r>
          </a:p>
          <a:p>
            <a:r>
              <a:rPr lang="en-IN" sz="2400" b="1" dirty="0">
                <a:latin typeface="Times New Roman" panose="02020603050405020304" pitchFamily="18" charset="0"/>
                <a:cs typeface="Times New Roman" panose="02020603050405020304" pitchFamily="18" charset="0"/>
              </a:rPr>
              <a:t>Inspection</a:t>
            </a:r>
            <a:r>
              <a:rPr lang="en-IN" sz="2400" dirty="0">
                <a:latin typeface="Times New Roman" panose="02020603050405020304" pitchFamily="18" charset="0"/>
                <a:cs typeface="Times New Roman" panose="02020603050405020304" pitchFamily="18" charset="0"/>
              </a:rPr>
              <a:t> - Estimators hyper-parameters.</a:t>
            </a:r>
          </a:p>
          <a:p>
            <a:r>
              <a:rPr lang="en-US" sz="2400" b="1" dirty="0">
                <a:latin typeface="Times New Roman" panose="02020603050405020304" pitchFamily="18" charset="0"/>
                <a:cs typeface="Times New Roman" panose="02020603050405020304" pitchFamily="18" charset="0"/>
              </a:rPr>
              <a:t>Nonproliferation of classes </a:t>
            </a:r>
            <a:r>
              <a:rPr lang="en-US" sz="2400" dirty="0">
                <a:latin typeface="Times New Roman" panose="02020603050405020304" pitchFamily="18" charset="0"/>
                <a:cs typeface="Times New Roman" panose="02020603050405020304" pitchFamily="18" charset="0"/>
              </a:rPr>
              <a:t>– Datasets are represented as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arrays,instead</a:t>
            </a:r>
            <a:r>
              <a:rPr lang="en-US" sz="2400" dirty="0">
                <a:latin typeface="Times New Roman" panose="02020603050405020304" pitchFamily="18" charset="0"/>
                <a:cs typeface="Times New Roman" panose="02020603050405020304" pitchFamily="18" charset="0"/>
              </a:rPr>
              <a:t> of homemade classes.</a:t>
            </a:r>
          </a:p>
          <a:p>
            <a:r>
              <a:rPr lang="en-IN" sz="2400" b="1" dirty="0">
                <a:latin typeface="Times New Roman" panose="02020603050405020304" pitchFamily="18" charset="0"/>
                <a:cs typeface="Times New Roman" panose="02020603050405020304" pitchFamily="18" charset="0"/>
              </a:rPr>
              <a:t>Composition</a:t>
            </a:r>
            <a:r>
              <a:rPr lang="en-IN" sz="2400" dirty="0">
                <a:latin typeface="Times New Roman" panose="02020603050405020304" pitchFamily="18" charset="0"/>
                <a:cs typeface="Times New Roman" panose="02020603050405020304" pitchFamily="18" charset="0"/>
              </a:rPr>
              <a:t> - To create a Pipeline Estimator.</a:t>
            </a:r>
          </a:p>
          <a:p>
            <a:r>
              <a:rPr lang="en-US" sz="2400" b="1" dirty="0">
                <a:latin typeface="Times New Roman" panose="02020603050405020304" pitchFamily="18" charset="0"/>
                <a:cs typeface="Times New Roman" panose="02020603050405020304" pitchFamily="18" charset="0"/>
              </a:rPr>
              <a:t>Sensible defaults </a:t>
            </a:r>
            <a:r>
              <a:rPr lang="en-US" sz="2400" dirty="0">
                <a:latin typeface="Times New Roman" panose="02020603050405020304" pitchFamily="18" charset="0"/>
                <a:cs typeface="Times New Roman" panose="02020603050405020304" pitchFamily="18" charset="0"/>
              </a:rPr>
              <a:t>- Reasonable default values for most parameters</a:t>
            </a:r>
          </a:p>
          <a:p>
            <a:endParaRPr lang="en-US" sz="2000" dirty="0">
              <a:solidFill>
                <a:srgbClr val="000000"/>
              </a:solidFill>
            </a:endParaRPr>
          </a:p>
        </p:txBody>
      </p:sp>
    </p:spTree>
    <p:extLst>
      <p:ext uri="{BB962C8B-B14F-4D97-AF65-F5344CB8AC3E}">
        <p14:creationId xmlns:p14="http://schemas.microsoft.com/office/powerpoint/2010/main" val="2662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E848515B-B186-44C5-9BA4-09CCCEE19F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98" r="6" b="10867"/>
          <a:stretch/>
        </p:blipFill>
        <p:spPr>
          <a:xfrm>
            <a:off x="797391" y="804334"/>
            <a:ext cx="10615494" cy="5070210"/>
          </a:xfrm>
          <a:prstGeom prst="rect">
            <a:avLst/>
          </a:prstGeom>
        </p:spPr>
      </p:pic>
    </p:spTree>
    <p:extLst>
      <p:ext uri="{BB962C8B-B14F-4D97-AF65-F5344CB8AC3E}">
        <p14:creationId xmlns:p14="http://schemas.microsoft.com/office/powerpoint/2010/main" val="270425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26E9CC4D-56A6-4113-933C-AC9C704CDBA9}"/>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D544F4B7-F4D9-4D4B-B0B9-CC2D43EEF843}"/>
              </a:ext>
            </a:extLst>
          </p:cNvPr>
          <p:cNvSpPr>
            <a:spLocks noGrp="1"/>
          </p:cNvSpPr>
          <p:nvPr>
            <p:ph idx="1"/>
          </p:nvPr>
        </p:nvSpPr>
        <p:spPr>
          <a:xfrm>
            <a:off x="1424904" y="2494450"/>
            <a:ext cx="4053545" cy="3563159"/>
          </a:xfrm>
        </p:spPr>
        <p:txBody>
          <a:bodyPr>
            <a:normAutofit/>
          </a:bodyPr>
          <a:lstStyle/>
          <a:p>
            <a:pPr marL="457200" indent="-317500" defTabSz="457200">
              <a:buClr>
                <a:srgbClr val="000000"/>
              </a:buClr>
              <a:buSzPct val="145000"/>
              <a:buFont typeface="Times New Roman"/>
              <a:buChar char="•"/>
              <a:defRPr sz="2900">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Data might be of any form. Broadly it is categorized as: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317500" defTabSz="457200">
              <a:buClr>
                <a:srgbClr val="000000"/>
              </a:buClr>
              <a:buSzPct val="145000"/>
              <a:buFont typeface="Times New Roman"/>
              <a:buChar char="•"/>
              <a:defRPr sz="2900">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Qualitative(Categorical) and Quantitative(Numeric)</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317500" defTabSz="457200">
              <a:buClr>
                <a:srgbClr val="000000"/>
              </a:buClr>
              <a:buSzPct val="145000"/>
              <a:buFont typeface="Times New Roman"/>
              <a:buChar char="•"/>
              <a:defRPr sz="2900">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Nominal and Ordinal,</a:t>
            </a:r>
          </a:p>
          <a:p>
            <a:pPr marL="457200" indent="-317500" defTabSz="457200">
              <a:buClr>
                <a:srgbClr val="000000"/>
              </a:buClr>
              <a:buSzPct val="145000"/>
              <a:buFont typeface="Times New Roman"/>
              <a:buChar char="•"/>
              <a:defRPr sz="2900">
                <a:latin typeface="Helvetica"/>
                <a:ea typeface="Helvetica"/>
                <a:cs typeface="Helvetica"/>
                <a:sym typeface="Helvetica"/>
              </a:defRPr>
            </a:pPr>
            <a:r>
              <a:rPr lang="en-US" sz="2400" dirty="0">
                <a:latin typeface="Times New Roman" panose="02020603050405020304" pitchFamily="18" charset="0"/>
                <a:cs typeface="Times New Roman" panose="02020603050405020304" pitchFamily="18" charset="0"/>
              </a:rPr>
              <a:t>Interval and Ratio.</a:t>
            </a:r>
          </a:p>
          <a:p>
            <a:endParaRPr lang="en-IN" sz="2200" dirty="0"/>
          </a:p>
        </p:txBody>
      </p:sp>
      <p:pic>
        <p:nvPicPr>
          <p:cNvPr id="4" name="hOb8xKrurEe0he3mz0EVGrTAIGH5DJD91nyNQYFeb3S0ysp2pVnTV5Pi0wniP1qqoNZBBU9TUeMiMSjSwdr-aAkARVwM0zXvdSh1myKw3sk-z2siXFOjYwcZ2Kg_oJqw7QkOJVOptgnTPA0iUw.jpg" descr="hOb8xKrurEe0he3mz0EVGrTAIGH5DJD91nyNQYFeb3S0ysp2pVnTV5Pi0wniP1qqoNZBBU9TUeMiMSjSwdr-aAkARVwM0zXvdSh1myKw3sk-z2siXFOjYwcZ2Kg_oJqw7QkOJVOptgnTPA0iUw.jpg">
            <a:extLst>
              <a:ext uri="{FF2B5EF4-FFF2-40B4-BE49-F238E27FC236}">
                <a16:creationId xmlns:a16="http://schemas.microsoft.com/office/drawing/2014/main" id="{10C718BE-0E09-4C8B-8633-7A2CAA3FBEB4}"/>
              </a:ext>
            </a:extLst>
          </p:cNvPr>
          <p:cNvPicPr>
            <a:picLocks noChangeAspect="1"/>
          </p:cNvPicPr>
          <p:nvPr/>
        </p:nvPicPr>
        <p:blipFill rotWithShape="1">
          <a:blip r:embed="rId3"/>
          <a:srcRect t="11635" r="-2" b="14163"/>
          <a:stretch/>
        </p:blipFill>
        <p:spPr>
          <a:xfrm>
            <a:off x="6098892" y="2378076"/>
            <a:ext cx="4956448" cy="3677672"/>
          </a:xfrm>
          <a:prstGeom prst="rect">
            <a:avLst/>
          </a:prstGeom>
        </p:spPr>
      </p:pic>
    </p:spTree>
    <p:extLst>
      <p:ext uri="{BB962C8B-B14F-4D97-AF65-F5344CB8AC3E}">
        <p14:creationId xmlns:p14="http://schemas.microsoft.com/office/powerpoint/2010/main" val="293851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A3A2BC-0C15-4076-AB99-8911302A6ADE}"/>
              </a:ext>
            </a:extLst>
          </p:cNvPr>
          <p:cNvSpPr>
            <a:spLocks noGrp="1"/>
          </p:cNvSpPr>
          <p:nvPr>
            <p:ph type="title"/>
          </p:nvPr>
        </p:nvSpPr>
        <p:spPr>
          <a:xfrm>
            <a:off x="956826" y="1112969"/>
            <a:ext cx="3937298" cy="4166010"/>
          </a:xfrm>
        </p:spPr>
        <p:txBody>
          <a:bodyPr>
            <a:normAutofit/>
          </a:bodyPr>
          <a:lstStyle/>
          <a:p>
            <a:r>
              <a:rPr lang="en-IN" dirty="0">
                <a:solidFill>
                  <a:srgbClr val="FFFFFF"/>
                </a:solidFill>
              </a:rPr>
              <a:t>Did you know?</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81861697-BA27-48EA-BDA0-DB9032518A22}"/>
              </a:ext>
            </a:extLst>
          </p:cNvPr>
          <p:cNvSpPr>
            <a:spLocks noGrp="1"/>
          </p:cNvSpPr>
          <p:nvPr>
            <p:ph idx="1"/>
          </p:nvPr>
        </p:nvSpPr>
        <p:spPr>
          <a:xfrm>
            <a:off x="6096000" y="1011045"/>
            <a:ext cx="5257799" cy="4889350"/>
          </a:xfrm>
        </p:spPr>
        <p:txBody>
          <a:bodyPr anchor="t">
            <a:normAutofit fontScale="92500"/>
          </a:bodyPr>
          <a:lstStyle/>
          <a:p>
            <a:pPr algn="just"/>
            <a:r>
              <a:rPr lang="en-US" sz="1800" dirty="0">
                <a:latin typeface="Times New Roman" panose="02020603050405020304" pitchFamily="18" charset="0"/>
                <a:cs typeface="Times New Roman" panose="02020603050405020304" pitchFamily="18" charset="0"/>
              </a:rPr>
              <a:t>Machine learning saves life - ML can spot 52% of breast cancer cells, a year before patients are diagnosed</a:t>
            </a:r>
          </a:p>
          <a:p>
            <a:pPr algn="just"/>
            <a:r>
              <a:rPr lang="en-US" sz="1800" dirty="0">
                <a:latin typeface="Times New Roman" panose="02020603050405020304" pitchFamily="18" charset="0"/>
                <a:cs typeface="Times New Roman" panose="02020603050405020304" pitchFamily="18" charset="0"/>
              </a:rPr>
              <a:t>US Postal Service uses Machine Learning for handwriting recognition</a:t>
            </a:r>
          </a:p>
          <a:p>
            <a:pPr algn="just"/>
            <a:r>
              <a:rPr lang="en-US" sz="1800" dirty="0">
                <a:latin typeface="Times New Roman" panose="02020603050405020304" pitchFamily="18" charset="0"/>
                <a:cs typeface="Times New Roman" panose="02020603050405020304" pitchFamily="18" charset="0"/>
              </a:rPr>
              <a:t>Facebook’s News Feed uses machine learning to personalize each member feed.</a:t>
            </a:r>
          </a:p>
          <a:p>
            <a:pPr algn="just"/>
            <a:r>
              <a:rPr lang="en-US" sz="1800" dirty="0">
                <a:latin typeface="Times New Roman" panose="02020603050405020304" pitchFamily="18" charset="0"/>
                <a:cs typeface="Times New Roman" panose="02020603050405020304" pitchFamily="18" charset="0"/>
              </a:rPr>
              <a:t>Uttar Pradesh has deployed AI-enabled video analytics platform “Jarvis” in 70 prisons to monitor inmates.</a:t>
            </a:r>
          </a:p>
          <a:p>
            <a:pPr algn="just"/>
            <a:r>
              <a:rPr lang="en-US" sz="1800" dirty="0">
                <a:latin typeface="Times New Roman" panose="02020603050405020304" pitchFamily="18" charset="0"/>
                <a:cs typeface="Times New Roman" panose="02020603050405020304" pitchFamily="18" charset="0"/>
              </a:rPr>
              <a:t>Robocop joins Kerala Police in 2019</a:t>
            </a:r>
          </a:p>
          <a:p>
            <a:pPr algn="just"/>
            <a:r>
              <a:rPr lang="en-US" sz="1800" dirty="0">
                <a:latin typeface="Times New Roman" panose="02020603050405020304" pitchFamily="18" charset="0"/>
                <a:cs typeface="Times New Roman" panose="02020603050405020304" pitchFamily="18" charset="0"/>
              </a:rPr>
              <a:t>Online Education with Autosuggestions</a:t>
            </a:r>
          </a:p>
          <a:p>
            <a:pPr algn="just"/>
            <a:r>
              <a:rPr lang="en-US" sz="1800" dirty="0">
                <a:latin typeface="Times New Roman" panose="02020603050405020304" pitchFamily="18" charset="0"/>
                <a:cs typeface="Times New Roman" panose="02020603050405020304" pitchFamily="18" charset="0"/>
              </a:rPr>
              <a:t>Tesla Invented their own Neural Network </a:t>
            </a:r>
            <a:r>
              <a:rPr lang="en-US" sz="1800" b="1" dirty="0">
                <a:latin typeface="Times New Roman" panose="02020603050405020304" pitchFamily="18" charset="0"/>
                <a:cs typeface="Times New Roman" panose="02020603050405020304" pitchFamily="18" charset="0"/>
              </a:rPr>
              <a:t>“Systems and methods for adapting a neural network on a hardware platform”</a:t>
            </a:r>
          </a:p>
          <a:p>
            <a:pPr algn="just"/>
            <a:endParaRPr lang="en-US" sz="1800" b="1" dirty="0">
              <a:latin typeface="Times New Roman" panose="02020603050405020304" pitchFamily="18" charset="0"/>
              <a:cs typeface="Times New Roman" panose="02020603050405020304" pitchFamily="18" charset="0"/>
            </a:endParaRPr>
          </a:p>
          <a:p>
            <a:pPr marL="0" indent="0" algn="just">
              <a:buNone/>
            </a:pP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endParaRPr lang="en-IN"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03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1444-7C91-4C5D-8895-9F9B5F3489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449F6F-A151-4960-B1E0-19282E645355}"/>
              </a:ext>
            </a:extLst>
          </p:cNvPr>
          <p:cNvSpPr>
            <a:spLocks noGrp="1"/>
          </p:cNvSpPr>
          <p:nvPr>
            <p:ph idx="1"/>
          </p:nvPr>
        </p:nvSpPr>
        <p:spPr/>
        <p:txBody>
          <a:bodyPr/>
          <a:lstStyle/>
          <a:p>
            <a:endParaRPr lang="en-IN"/>
          </a:p>
        </p:txBody>
      </p:sp>
      <p:pic>
        <p:nvPicPr>
          <p:cNvPr id="4" name="Content Placeholder 3" descr="A screenshot of a cell phone&#10;&#10;Description automatically generated">
            <a:extLst>
              <a:ext uri="{FF2B5EF4-FFF2-40B4-BE49-F238E27FC236}">
                <a16:creationId xmlns:a16="http://schemas.microsoft.com/office/drawing/2014/main" id="{59E8964B-8E23-4DA7-99DA-EC3204D9D300}"/>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160993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FyfmEGLG-D49hOXjmUwgFTeuZj5ikW2ITIvfQLLSrJLj-gd61IH0osYZNvKJWeRY2N22Xdnaol0XsZ3ce887gGpKlu7_oeN52zW44PyIUsrfDYt3ZtntVtyeujGdQtUzuZhTyy8U4mRr9qcv8g.png" descr="FyfmEGLG-D49hOXjmUwgFTeuZj5ikW2ITIvfQLLSrJLj-gd61IH0osYZNvKJWeRY2N22Xdnaol0XsZ3ce887gGpKlu7_oeN52zW44PyIUsrfDYt3ZtntVtyeujGdQtUzuZhTyy8U4mRr9qcv8g.png">
            <a:extLst>
              <a:ext uri="{FF2B5EF4-FFF2-40B4-BE49-F238E27FC236}">
                <a16:creationId xmlns:a16="http://schemas.microsoft.com/office/drawing/2014/main" id="{31538FC9-3167-4498-A1E6-49C45E73E288}"/>
              </a:ext>
            </a:extLst>
          </p:cNvPr>
          <p:cNvPicPr>
            <a:picLocks noGrp="1" noChangeAspect="1"/>
          </p:cNvPicPr>
          <p:nvPr>
            <p:ph idx="1"/>
          </p:nvPr>
        </p:nvPicPr>
        <p:blipFill rotWithShape="1">
          <a:blip r:embed="rId2"/>
          <a:srcRect t="4062" r="1" b="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714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2B05-14D0-4135-AA65-B751C99182A5}"/>
              </a:ext>
            </a:extLst>
          </p:cNvPr>
          <p:cNvSpPr>
            <a:spLocks noGrp="1"/>
          </p:cNvSpPr>
          <p:nvPr>
            <p:ph type="title"/>
          </p:nvPr>
        </p:nvSpPr>
        <p:spPr>
          <a:xfrm>
            <a:off x="1167619" y="858129"/>
            <a:ext cx="9875519" cy="745588"/>
          </a:xfrm>
        </p:spPr>
        <p:txBody>
          <a:bodyPr>
            <a:normAutofit fontScale="90000"/>
          </a:bodyPr>
          <a:lstStyle/>
          <a:p>
            <a:pPr marL="0" marR="0" lvl="0" indent="0" defTabSz="584200" rtl="0" eaLnBrk="1" fontAlgn="auto" latinLnBrk="0" hangingPunct="0">
              <a:lnSpc>
                <a:spcPct val="100000"/>
              </a:lnSpc>
              <a:spcBef>
                <a:spcPts val="0"/>
              </a:spcBef>
              <a:spcAft>
                <a:spcPts val="0"/>
              </a:spcAft>
              <a:tabLst/>
              <a:defRPr/>
            </a:pPr>
            <a:br>
              <a:rPr kumimoji="0" lang="en-US" sz="2400" b="1" i="0" u="none" strike="noStrike" kern="0" cap="none" spc="0" normalizeH="0" baseline="0" noProof="0" dirty="0">
                <a:ln>
                  <a:noFill/>
                </a:ln>
                <a:solidFill>
                  <a:srgbClr val="000000"/>
                </a:solidFill>
                <a:effectLst/>
                <a:uLnTx/>
                <a:uFillTx/>
                <a:latin typeface="Helvetica Neue"/>
                <a:sym typeface="Helvetica Neue"/>
              </a:rPr>
            </a:br>
            <a:r>
              <a:rPr kumimoji="0" lang="en-US" sz="2400" b="1" i="0" u="none" strike="noStrike" kern="0" cap="none" spc="0" normalizeH="0" baseline="0" noProof="0" dirty="0">
                <a:ln>
                  <a:noFill/>
                </a:ln>
                <a:solidFill>
                  <a:srgbClr val="000000"/>
                </a:solidFill>
                <a:effectLst/>
                <a:uLnTx/>
                <a:uFillTx/>
                <a:latin typeface="Helvetica Neue"/>
                <a:sym typeface="Helvetica Neue"/>
              </a:rPr>
              <a:t>Attributes can also be termed as Feature, Variable, Dimension or Fields</a:t>
            </a:r>
            <a:br>
              <a:rPr kumimoji="0" lang="en-US" sz="2400" b="1" i="0" u="none" strike="noStrike" kern="0" cap="none" spc="0" normalizeH="0" baseline="0" noProof="0" dirty="0">
                <a:ln>
                  <a:noFill/>
                </a:ln>
                <a:solidFill>
                  <a:srgbClr val="000000"/>
                </a:solidFill>
                <a:effectLst/>
                <a:uLnTx/>
                <a:uFillTx/>
                <a:latin typeface="Helvetica Neue"/>
                <a:sym typeface="Helvetica Neue"/>
              </a:rPr>
            </a:br>
            <a:endParaRPr lang="en-IN" dirty="0"/>
          </a:p>
        </p:txBody>
      </p:sp>
      <p:pic>
        <p:nvPicPr>
          <p:cNvPr id="5" name="MiqVgzrrdcTruJJrrHuOlYmYJJ6fj3ycBIyNETa5Eo4BKrJLqEU9mKYfqNq42hUc07QxK9LlwvyZGpNBO5A7k0LaW9jHZuO7lJCwg75cFbSFDCSVFKUrRAzIU4lVlrlpChsIXzxi5I7ZlH1O6g.png" descr="MiqVgzrrdcTruJJrrHuOlYmYJJ6fj3ycBIyNETa5Eo4BKrJLqEU9mKYfqNq42hUc07QxK9LlwvyZGpNBO5A7k0LaW9jHZuO7lJCwg75cFbSFDCSVFKUrRAzIU4lVlrlpChsIXzxi5I7ZlH1O6g.png">
            <a:extLst>
              <a:ext uri="{FF2B5EF4-FFF2-40B4-BE49-F238E27FC236}">
                <a16:creationId xmlns:a16="http://schemas.microsoft.com/office/drawing/2014/main" id="{A297D443-EF5A-4F15-BE18-351449A17DB2}"/>
              </a:ext>
            </a:extLst>
          </p:cNvPr>
          <p:cNvPicPr>
            <a:picLocks noGrp="1" noChangeAspect="1"/>
          </p:cNvPicPr>
          <p:nvPr>
            <p:ph idx="1"/>
          </p:nvPr>
        </p:nvPicPr>
        <p:blipFill>
          <a:blip r:embed="rId2"/>
          <a:stretch>
            <a:fillRect/>
          </a:stretch>
        </p:blipFill>
        <p:spPr>
          <a:xfrm>
            <a:off x="1747511" y="2388015"/>
            <a:ext cx="8036994" cy="3126520"/>
          </a:xfrm>
          <a:prstGeom prst="rect">
            <a:avLst/>
          </a:prstGeom>
          <a:ln w="12700">
            <a:miter lim="400000"/>
          </a:ln>
        </p:spPr>
      </p:pic>
    </p:spTree>
    <p:extLst>
      <p:ext uri="{BB962C8B-B14F-4D97-AF65-F5344CB8AC3E}">
        <p14:creationId xmlns:p14="http://schemas.microsoft.com/office/powerpoint/2010/main" val="320015808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1023</Words>
  <Application>Microsoft Office PowerPoint</Application>
  <PresentationFormat>Widescreen</PresentationFormat>
  <Paragraphs>92</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Helvetica Neue</vt:lpstr>
      <vt:lpstr>Impact</vt:lpstr>
      <vt:lpstr>Times New Roman</vt:lpstr>
      <vt:lpstr>1_Office Theme</vt:lpstr>
      <vt:lpstr>Office Theme</vt:lpstr>
      <vt:lpstr>Start..</vt:lpstr>
      <vt:lpstr>Matplotlib</vt:lpstr>
      <vt:lpstr>Scikit-Learn Design</vt:lpstr>
      <vt:lpstr>PowerPoint Presentation</vt:lpstr>
      <vt:lpstr>Data</vt:lpstr>
      <vt:lpstr>Did you know?</vt:lpstr>
      <vt:lpstr>PowerPoint Presentation</vt:lpstr>
      <vt:lpstr>PowerPoint Presentation</vt:lpstr>
      <vt:lpstr> Attributes can also be termed as Feature, Variable, Dimension or Fields </vt:lpstr>
      <vt:lpstr>Feature Engineering</vt:lpstr>
      <vt:lpstr>PowerPoint Presentation</vt:lpstr>
      <vt:lpstr>Model Representation </vt:lpstr>
      <vt:lpstr>Underfitting </vt:lpstr>
      <vt:lpstr>Overfitting</vt:lpstr>
      <vt:lpstr>PowerPoint Presentation</vt:lpstr>
      <vt:lpstr>Bias -Variance Trade-off</vt:lpstr>
      <vt:lpstr>PowerPoint Presentation</vt:lpstr>
      <vt:lpstr>Steps: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dc:title>
  <dc:creator>Saketh Kallepu</dc:creator>
  <cp:lastModifiedBy>Saketh Kallepu</cp:lastModifiedBy>
  <cp:revision>7</cp:revision>
  <dcterms:created xsi:type="dcterms:W3CDTF">2020-12-29T13:19:31Z</dcterms:created>
  <dcterms:modified xsi:type="dcterms:W3CDTF">2020-12-30T18:51:42Z</dcterms:modified>
</cp:coreProperties>
</file>