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sz="2400" b="1" dirty="0">
                <a:solidFill>
                  <a:srgbClr val="C00000"/>
                </a:solidFill>
                <a:effectLst/>
                <a:latin typeface="Segoe UI" panose="020B0502040204020203" pitchFamily="34" charset="0"/>
              </a:rPr>
              <a:t>secure data hiding  images using stenography</a:t>
            </a:r>
            <a:br>
              <a:rPr lang="en-US" sz="1800" dirty="0">
                <a:solidFill>
                  <a:srgbClr val="C00000"/>
                </a:solidFill>
                <a:effectLst/>
                <a:latin typeface="Arial" panose="020B0604020202020204" pitchFamily="34" charset="0"/>
              </a:rPr>
            </a:br>
            <a:endParaRPr lang="en-US" b="1" dirty="0">
              <a:solidFill>
                <a:srgbClr val="C00000"/>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accent3">
                    <a:lumMod val="60000"/>
                    <a:lumOff val="40000"/>
                  </a:schemeClr>
                </a:solidFill>
                <a:latin typeface="Arial" pitchFamily="34" charset="0"/>
                <a:cs typeface="Arial" pitchFamily="34" charset="0"/>
              </a:rPr>
              <a:t>PALA RAMYAKRISHNA</a:t>
            </a:r>
          </a:p>
          <a:p>
            <a:r>
              <a:rPr lang="en-US" sz="2000" b="1" dirty="0">
                <a:solidFill>
                  <a:schemeClr val="accent1">
                    <a:lumMod val="75000"/>
                  </a:schemeClr>
                </a:solidFill>
                <a:latin typeface="Arial"/>
                <a:cs typeface="Arial"/>
              </a:rPr>
              <a:t>Student Name : </a:t>
            </a:r>
            <a:r>
              <a:rPr lang="en-US" sz="2000" b="1" dirty="0">
                <a:solidFill>
                  <a:schemeClr val="accent3">
                    <a:lumMod val="60000"/>
                    <a:lumOff val="40000"/>
                  </a:schemeClr>
                </a:solidFill>
                <a:latin typeface="Arial" pitchFamily="34" charset="0"/>
                <a:cs typeface="Arial" pitchFamily="34" charset="0"/>
              </a:rPr>
              <a:t>PALA RAMYAKRISHNA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chemeClr val="accent3">
                    <a:lumMod val="60000"/>
                    <a:lumOff val="40000"/>
                  </a:schemeClr>
                </a:solidFill>
                <a:latin typeface="Arial"/>
                <a:cs typeface="Arial"/>
              </a:rPr>
              <a:t>GUDLAVALLERU ENGINEERING COLLEGE,INFORMATION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Secure Data Hiding in Images Using Steganography</a:t>
            </a:r>
            <a:r>
              <a:rPr lang="en-US" sz="1800" dirty="0">
                <a:latin typeface="Arial" panose="020B0604020202020204" pitchFamily="34" charset="0"/>
                <a:cs typeface="Arial" panose="020B0604020202020204" pitchFamily="34" charset="0"/>
              </a:rPr>
              <a:t> project provides an effective method for embedding sensitive information into digital images without detection. It combines </a:t>
            </a:r>
            <a:r>
              <a:rPr lang="en-US" sz="1800" b="1" dirty="0">
                <a:latin typeface="Arial" panose="020B0604020202020204" pitchFamily="34" charset="0"/>
                <a:cs typeface="Arial" panose="020B0604020202020204" pitchFamily="34" charset="0"/>
              </a:rPr>
              <a:t>steganography</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cryptography</a:t>
            </a:r>
            <a:r>
              <a:rPr lang="en-US" sz="1800" dirty="0">
                <a:latin typeface="Arial" panose="020B0604020202020204" pitchFamily="34" charset="0"/>
                <a:cs typeface="Arial" panose="020B0604020202020204" pitchFamily="34" charset="0"/>
              </a:rPr>
              <a:t> to ensure that hidden data remains secure and invisible, even if intercepted. This approach enhances privacy, confidentiality, and security in digital communication across various fields like </a:t>
            </a:r>
            <a:r>
              <a:rPr lang="en-US" sz="1800" b="1" dirty="0">
                <a:latin typeface="Arial" panose="020B0604020202020204" pitchFamily="34" charset="0"/>
                <a:cs typeface="Arial" panose="020B0604020202020204" pitchFamily="34" charset="0"/>
              </a:rPr>
              <a:t>government</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business</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personal use</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The project demonstrates the practical application of steganography for </a:t>
            </a:r>
            <a:r>
              <a:rPr lang="en-US" sz="1800" b="1" dirty="0">
                <a:latin typeface="Arial" panose="020B0604020202020204" pitchFamily="34" charset="0"/>
                <a:cs typeface="Arial" panose="020B0604020202020204" pitchFamily="34" charset="0"/>
              </a:rPr>
              <a:t>covert communication</a:t>
            </a:r>
            <a:r>
              <a:rPr lang="en-US" sz="1800" dirty="0">
                <a:latin typeface="Arial" panose="020B0604020202020204" pitchFamily="34" charset="0"/>
                <a:cs typeface="Arial" panose="020B0604020202020204" pitchFamily="34" charset="0"/>
              </a:rPr>
              <a:t>, with future potential for integration with </a:t>
            </a:r>
            <a:r>
              <a:rPr lang="en-US" sz="1800" b="1" dirty="0">
                <a:latin typeface="Arial" panose="020B0604020202020204" pitchFamily="34" charset="0"/>
                <a:cs typeface="Arial" panose="020B0604020202020204" pitchFamily="34" charset="0"/>
              </a:rPr>
              <a:t>AI</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blockchain</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IoT</a:t>
            </a:r>
            <a:r>
              <a:rPr lang="en-US" sz="1800" dirty="0">
                <a:latin typeface="Arial" panose="020B0604020202020204" pitchFamily="34" charset="0"/>
                <a:cs typeface="Arial" panose="020B0604020202020204" pitchFamily="34" charset="0"/>
              </a:rPr>
              <a:t> to improve security further. Overall, the project underscores the importance of protecting digital data in an increasingly connected world, offering a robust solution for secure, private information transfer.</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a:t>https://github.com/ramyakrishnapala/ibm-cybersecurity-stenography.git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Autofit/>
          </a:bodyPr>
          <a:lstStyle/>
          <a:p>
            <a:pPr marL="0" indent="0">
              <a:buNone/>
            </a:pPr>
            <a:r>
              <a:rPr lang="en-US" sz="1800" dirty="0">
                <a:latin typeface="Arial" panose="020B0604020202020204" pitchFamily="34" charset="0"/>
                <a:cs typeface="Arial" panose="020B0604020202020204" pitchFamily="34" charset="0"/>
              </a:rPr>
              <a:t>The future scope of </a:t>
            </a:r>
            <a:r>
              <a:rPr lang="en-US" sz="1800" b="1" dirty="0">
                <a:latin typeface="Arial" panose="020B0604020202020204" pitchFamily="34" charset="0"/>
                <a:cs typeface="Arial" panose="020B0604020202020204" pitchFamily="34" charset="0"/>
              </a:rPr>
              <a:t>Secure Data Hiding in Images Using Steganography</a:t>
            </a:r>
            <a:r>
              <a:rPr lang="en-US" sz="1800" dirty="0">
                <a:latin typeface="Arial" panose="020B0604020202020204" pitchFamily="34" charset="0"/>
                <a:cs typeface="Arial" panose="020B0604020202020204" pitchFamily="34" charset="0"/>
              </a:rPr>
              <a:t> is promising, with potential for significant advancements and new applications. As technology evolves, steganography will continue to play a crucial role in various fields, especially in </a:t>
            </a:r>
            <a:r>
              <a:rPr lang="en-US" sz="1800" b="1" dirty="0">
                <a:latin typeface="Arial" panose="020B0604020202020204" pitchFamily="34" charset="0"/>
                <a:cs typeface="Arial" panose="020B0604020202020204" pitchFamily="34" charset="0"/>
              </a:rPr>
              <a:t>data security</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privacy protection</a:t>
            </a:r>
            <a:r>
              <a:rPr lang="en-US" sz="1800" dirty="0">
                <a:latin typeface="Arial" panose="020B0604020202020204" pitchFamily="34" charset="0"/>
                <a:cs typeface="Arial" panose="020B0604020202020204" pitchFamily="34" charset="0"/>
              </a:rPr>
              <a:t>. Below are some key areas where the future of this project could expand:</a:t>
            </a:r>
          </a:p>
          <a:p>
            <a:pPr marL="305435" indent="-305435"/>
            <a:r>
              <a:rPr lang="en-US" sz="1800" dirty="0">
                <a:latin typeface="Arial" panose="020B0604020202020204" pitchFamily="34" charset="0"/>
                <a:cs typeface="Arial" panose="020B0604020202020204" pitchFamily="34" charset="0"/>
              </a:rPr>
              <a:t> Integration with Advanced Cryptographic Techniques</a:t>
            </a:r>
          </a:p>
          <a:p>
            <a:pPr marL="305435" indent="-305435"/>
            <a:r>
              <a:rPr lang="en-US" sz="1800" dirty="0">
                <a:latin typeface="Arial" panose="020B0604020202020204" pitchFamily="34" charset="0"/>
                <a:cs typeface="Arial" panose="020B0604020202020204" pitchFamily="34" charset="0"/>
              </a:rPr>
              <a:t> Use of Artificial Intelligence (AI) and Machine Learning (ML)</a:t>
            </a:r>
          </a:p>
          <a:p>
            <a:pPr marL="305435" indent="-305435"/>
            <a:r>
              <a:rPr lang="en-US" sz="1800" dirty="0">
                <a:latin typeface="Arial" panose="020B0604020202020204" pitchFamily="34" charset="0"/>
                <a:cs typeface="Arial" panose="020B0604020202020204" pitchFamily="34" charset="0"/>
              </a:rPr>
              <a:t>Video Steganography and Real-time Communication</a:t>
            </a:r>
          </a:p>
          <a:p>
            <a:pPr marL="305435" indent="-305435"/>
            <a:r>
              <a:rPr lang="en-IN" sz="1800" dirty="0">
                <a:latin typeface="Arial" panose="020B0604020202020204" pitchFamily="34" charset="0"/>
                <a:cs typeface="Arial" panose="020B0604020202020204" pitchFamily="34" charset="0"/>
              </a:rPr>
              <a:t>Integration with Blockchain Technology</a:t>
            </a:r>
            <a:endParaRPr lang="en-US" sz="1800" dirty="0">
              <a:latin typeface="Arial" panose="020B0604020202020204" pitchFamily="34" charset="0"/>
              <a:cs typeface="Arial" panose="020B0604020202020204" pitchFamily="34" charset="0"/>
            </a:endParaRPr>
          </a:p>
          <a:p>
            <a:pPr marL="305435" indent="-305435"/>
            <a:r>
              <a:rPr lang="en-US" sz="1800" dirty="0">
                <a:latin typeface="Arial" panose="020B0604020202020204" pitchFamily="34" charset="0"/>
                <a:cs typeface="Arial" panose="020B0604020202020204" pitchFamily="34" charset="0"/>
              </a:rPr>
              <a:t>Steganography in Internet of Things (IoT) Devices</a:t>
            </a:r>
          </a:p>
          <a:p>
            <a:pPr marL="305435" indent="-305435"/>
            <a:r>
              <a:rPr lang="en-IN" sz="1800" dirty="0">
                <a:latin typeface="Arial" panose="020B0604020202020204" pitchFamily="34" charset="0"/>
                <a:cs typeface="Arial" panose="020B0604020202020204" pitchFamily="34" charset="0"/>
              </a:rPr>
              <a:t>Cross-Media Steganography</a:t>
            </a:r>
            <a:endParaRPr lang="en-US" sz="1800" dirty="0">
              <a:latin typeface="Arial" panose="020B0604020202020204" pitchFamily="34" charset="0"/>
              <a:cs typeface="Arial" panose="020B0604020202020204" pitchFamily="34" charset="0"/>
            </a:endParaRPr>
          </a:p>
          <a:p>
            <a:pPr marL="305435" indent="-305435"/>
            <a:r>
              <a:rPr lang="en-US" sz="1800" dirty="0">
                <a:latin typeface="Arial" panose="020B0604020202020204" pitchFamily="34" charset="0"/>
                <a:cs typeface="Arial" panose="020B0604020202020204" pitchFamily="34" charset="0"/>
              </a:rPr>
              <a:t>Privacy and Data Protection in Cloud Storage</a:t>
            </a:r>
          </a:p>
          <a:p>
            <a:pPr marL="305435" indent="-305435"/>
            <a:r>
              <a:rPr lang="en-IN" sz="1800" dirty="0">
                <a:latin typeface="Arial" panose="020B0604020202020204" pitchFamily="34" charset="0"/>
                <a:cs typeface="Arial" panose="020B0604020202020204" pitchFamily="34" charset="0"/>
              </a:rPr>
              <a:t>Social Media and Digital Communication Platforms</a:t>
            </a:r>
            <a:endParaRPr lang="en-US" sz="18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sz="2000" dirty="0">
                <a:latin typeface="Arial" panose="020B0604020202020204" pitchFamily="34" charset="0"/>
                <a:cs typeface="Arial" panose="020B0604020202020204" pitchFamily="34" charset="0"/>
              </a:rPr>
              <a:t>With increasing digital communication, securing sensitive data is crucial. While encryption protects data privacy, it doesn't hide the existence of the data itself. Image-based steganography offers a solution by embedding secret data in images, making it less detectable. However, challenges remain in:</a:t>
            </a:r>
          </a:p>
          <a:p>
            <a:pPr>
              <a:buFont typeface="+mj-lt"/>
              <a:buAutoNum type="arabicPeriod"/>
            </a:pPr>
            <a:r>
              <a:rPr lang="en-US" sz="2000" b="1" dirty="0">
                <a:latin typeface="Arial" panose="020B0604020202020204" pitchFamily="34" charset="0"/>
                <a:cs typeface="Arial" panose="020B0604020202020204" pitchFamily="34" charset="0"/>
              </a:rPr>
              <a:t>Detectability</a:t>
            </a:r>
            <a:r>
              <a:rPr lang="en-US" sz="2000" dirty="0">
                <a:latin typeface="Arial" panose="020B0604020202020204" pitchFamily="34" charset="0"/>
                <a:cs typeface="Arial" panose="020B0604020202020204" pitchFamily="34" charset="0"/>
              </a:rPr>
              <a:t>: Preventing unauthorized detection of hidden data.</a:t>
            </a:r>
          </a:p>
          <a:p>
            <a:pPr>
              <a:buFont typeface="+mj-lt"/>
              <a:buAutoNum type="arabicPeriod"/>
            </a:pPr>
            <a:r>
              <a:rPr lang="en-US" sz="2000" b="1" dirty="0">
                <a:latin typeface="Arial" panose="020B0604020202020204" pitchFamily="34" charset="0"/>
                <a:cs typeface="Arial" panose="020B0604020202020204" pitchFamily="34" charset="0"/>
              </a:rPr>
              <a:t>Data Integrity</a:t>
            </a:r>
            <a:r>
              <a:rPr lang="en-US" sz="2000" dirty="0">
                <a:latin typeface="Arial" panose="020B0604020202020204" pitchFamily="34" charset="0"/>
                <a:cs typeface="Arial" panose="020B0604020202020204" pitchFamily="34" charset="0"/>
              </a:rPr>
              <a:t>: Ensuring the data remains intact despite image modifications.</a:t>
            </a:r>
          </a:p>
          <a:p>
            <a:pPr>
              <a:buFont typeface="+mj-lt"/>
              <a:buAutoNum type="arabicPeriod"/>
            </a:pPr>
            <a:r>
              <a:rPr lang="en-US" sz="2000" b="1" dirty="0">
                <a:latin typeface="Arial" panose="020B0604020202020204" pitchFamily="34" charset="0"/>
                <a:cs typeface="Arial" panose="020B0604020202020204" pitchFamily="34" charset="0"/>
              </a:rPr>
              <a:t>Embedding Capacity</a:t>
            </a:r>
            <a:r>
              <a:rPr lang="en-US" sz="2000" dirty="0">
                <a:latin typeface="Arial" panose="020B0604020202020204" pitchFamily="34" charset="0"/>
                <a:cs typeface="Arial" panose="020B0604020202020204" pitchFamily="34" charset="0"/>
              </a:rPr>
              <a:t>: Maximizing the amount of hidden data without affecting image quality.</a:t>
            </a:r>
          </a:p>
          <a:p>
            <a:pPr>
              <a:buFont typeface="+mj-lt"/>
              <a:buAutoNum type="arabicPeriod"/>
            </a:pPr>
            <a:r>
              <a:rPr lang="en-US" sz="2000" b="1" dirty="0">
                <a:latin typeface="Arial" panose="020B0604020202020204" pitchFamily="34" charset="0"/>
                <a:cs typeface="Arial" panose="020B0604020202020204" pitchFamily="34" charset="0"/>
              </a:rPr>
              <a:t>Security</a:t>
            </a:r>
            <a:r>
              <a:rPr lang="en-US" sz="2000" dirty="0">
                <a:latin typeface="Arial" panose="020B0604020202020204" pitchFamily="34" charset="0"/>
                <a:cs typeface="Arial" panose="020B0604020202020204" pitchFamily="34" charset="0"/>
              </a:rPr>
              <a:t>: Protecting hidden data through encryption and error correction.</a:t>
            </a:r>
          </a:p>
          <a:p>
            <a:r>
              <a:rPr lang="en-US" sz="2000" dirty="0">
                <a:latin typeface="Arial" panose="020B0604020202020204" pitchFamily="34" charset="0"/>
                <a:cs typeface="Arial" panose="020B0604020202020204" pitchFamily="34" charset="0"/>
              </a:rPr>
              <a:t>This project aims to develop a secure and efficient method for hiding data in images, addressing these challenges to ensure data remains confidential and undetectable.</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8B7EBF81-573C-8F4D-0CF5-93846995F34B}"/>
              </a:ext>
            </a:extLst>
          </p:cNvPr>
          <p:cNvSpPr>
            <a:spLocks noGrp="1" noChangeArrowheads="1"/>
          </p:cNvSpPr>
          <p:nvPr>
            <p:ph idx="1"/>
          </p:nvPr>
        </p:nvSpPr>
        <p:spPr bwMode="auto">
          <a:xfrm>
            <a:off x="729464" y="1513460"/>
            <a:ext cx="1012047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solidFill>
                <a:effectLst/>
                <a:latin typeface="Arial" panose="020B0604020202020204" pitchFamily="34" charset="0"/>
                <a:cs typeface="Arial" panose="020B0604020202020204" pitchFamily="34" charset="0"/>
              </a:rPr>
              <a:t>OpenCV (cv2</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Primarily used for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image processing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computer vision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os</a:t>
            </a:r>
            <a:r>
              <a:rPr kumimoji="0" lang="en-US" altLang="en-US" sz="2000" b="1"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module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for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file and system management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(such as checking files and handling paths).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solidFill>
                <a:effectLst/>
                <a:latin typeface="Arial" panose="020B0604020202020204" pitchFamily="34" charset="0"/>
                <a:cs typeface="Arial" panose="020B0604020202020204" pitchFamily="34" charset="0"/>
              </a:rPr>
              <a:t>string module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for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string manipulation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utility functions (e.g., converting text to binary). </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solidFill>
                  <a:schemeClr val="accent1"/>
                </a:solidFill>
                <a:latin typeface="Arial" panose="020B0604020202020204" pitchFamily="34" charset="0"/>
                <a:cs typeface="Arial" panose="020B0604020202020204" pitchFamily="34" charset="0"/>
              </a:rPr>
              <a:t>Python</a:t>
            </a:r>
            <a:r>
              <a:rPr lang="en-US" sz="2000" b="1" dirty="0">
                <a:latin typeface="Arial" panose="020B0604020202020204" pitchFamily="34" charset="0"/>
                <a:cs typeface="Arial" panose="020B0604020202020204" pitchFamily="34" charset="0"/>
              </a:rPr>
              <a:t>: It</a:t>
            </a:r>
            <a:r>
              <a:rPr lang="en-US" sz="2000" dirty="0">
                <a:latin typeface="Arial" panose="020B0604020202020204" pitchFamily="34" charset="0"/>
                <a:cs typeface="Arial" panose="020B0604020202020204" pitchFamily="34" charset="0"/>
              </a:rPr>
              <a:t> is a versatile, high-level programming language that's widely used for tasks ranging from web development to data science, and particularly image processing and cryptography. Its simplicity and the vast collection of libraries make it ideal for creating a steganography solution.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1800" b="1" dirty="0">
                <a:latin typeface="Arial" panose="020B0604020202020204" pitchFamily="34" charset="0"/>
                <a:cs typeface="Arial" panose="020B0604020202020204" pitchFamily="34" charset="0"/>
              </a:rPr>
              <a:t>1. Enhanced Security Through Concealment</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Invisible Protection:</a:t>
            </a:r>
            <a:r>
              <a:rPr lang="en-US" sz="1800" dirty="0">
                <a:latin typeface="Arial" panose="020B0604020202020204" pitchFamily="34" charset="0"/>
                <a:cs typeface="Arial" panose="020B0604020202020204" pitchFamily="34" charset="0"/>
              </a:rPr>
              <a:t> This adds an extra layer of security because the data isn’t visible or detectable, even if intercepted</a:t>
            </a:r>
            <a:endParaRPr lang="en-US" sz="18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Multi-layered Security:</a:t>
            </a:r>
            <a:r>
              <a:rPr lang="en-US" sz="1800" dirty="0">
                <a:latin typeface="Arial" panose="020B0604020202020204" pitchFamily="34" charset="0"/>
                <a:cs typeface="Arial" panose="020B0604020202020204" pitchFamily="34" charset="0"/>
              </a:rPr>
              <a:t>. In this project, you can combine steganography with encryption, so that even if the hidden data is discovered, it remains protected by an encryption algorithm.</a:t>
            </a:r>
          </a:p>
          <a:p>
            <a:r>
              <a:rPr lang="en-US" sz="1800" b="1" dirty="0">
                <a:latin typeface="Arial" panose="020B0604020202020204" pitchFamily="34" charset="0"/>
                <a:cs typeface="Arial" panose="020B0604020202020204" pitchFamily="34" charset="0"/>
              </a:rPr>
              <a:t>2. Real-World Application in Privacy Protection</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Digital Privacy:</a:t>
            </a:r>
            <a:r>
              <a:rPr lang="en-US" sz="1800" dirty="0">
                <a:latin typeface="Arial" panose="020B0604020202020204" pitchFamily="34" charset="0"/>
                <a:cs typeface="Arial" panose="020B0604020202020204" pitchFamily="34" charset="0"/>
              </a:rPr>
              <a:t>. By embedding secret data in images (which are common and largely ignored), the hidden information becomes almost impossible to detect or extract without prior knowledge.</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Uses </a:t>
            </a:r>
            <a:r>
              <a:rPr lang="en-IN" sz="2000" b="1" dirty="0"/>
              <a:t>Encryption-based Steganography AES.</a:t>
            </a:r>
            <a:endParaRPr lang="en-US" sz="2000" dirty="0"/>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3. Challenge of High Capacity and Low Detectability: challenge</a:t>
            </a:r>
            <a:r>
              <a:rPr lang="en-US" sz="1800" dirty="0">
                <a:latin typeface="Arial" panose="020B0604020202020204" pitchFamily="34" charset="0"/>
                <a:cs typeface="Arial" panose="020B0604020202020204" pitchFamily="34" charset="0"/>
              </a:rPr>
              <a:t> of increasing the </a:t>
            </a:r>
            <a:r>
              <a:rPr lang="en-US" sz="1800" b="1" dirty="0">
                <a:latin typeface="Arial" panose="020B0604020202020204" pitchFamily="34" charset="0"/>
                <a:cs typeface="Arial" panose="020B0604020202020204" pitchFamily="34" charset="0"/>
              </a:rPr>
              <a:t>capacity</a:t>
            </a:r>
            <a:r>
              <a:rPr lang="en-US" sz="1800" dirty="0">
                <a:latin typeface="Arial" panose="020B0604020202020204" pitchFamily="34" charset="0"/>
                <a:cs typeface="Arial" panose="020B0604020202020204" pitchFamily="34" charset="0"/>
              </a:rPr>
              <a:t> of hidden data (the amount you can hide) while minimizing the </a:t>
            </a:r>
            <a:r>
              <a:rPr lang="en-US" sz="1800" b="1" dirty="0">
                <a:latin typeface="Arial" panose="020B0604020202020204" pitchFamily="34" charset="0"/>
                <a:cs typeface="Arial" panose="020B0604020202020204" pitchFamily="34" charset="0"/>
              </a:rPr>
              <a:t>detectability </a:t>
            </a:r>
            <a:r>
              <a:rPr lang="en-US" sz="1800" dirty="0">
                <a:latin typeface="Arial" panose="020B0604020202020204" pitchFamily="34" charset="0"/>
                <a:cs typeface="Arial" panose="020B0604020202020204" pitchFamily="34" charset="0"/>
              </a:rPr>
              <a:t>which uses </a:t>
            </a:r>
            <a:r>
              <a:rPr lang="en-US" sz="1800" b="1" dirty="0"/>
              <a:t>Least Significant Bit (LSB) Algorithm</a:t>
            </a: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US" sz="1800" dirty="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end users</a:t>
            </a:r>
            <a:r>
              <a:rPr lang="en-US" sz="1800" dirty="0">
                <a:latin typeface="Arial" panose="020B0604020202020204" pitchFamily="34" charset="0"/>
                <a:cs typeface="Arial" panose="020B0604020202020204" pitchFamily="34" charset="0"/>
              </a:rPr>
              <a:t> of a </a:t>
            </a:r>
            <a:r>
              <a:rPr lang="en-US" sz="1800" b="1" dirty="0">
                <a:latin typeface="Arial" panose="020B0604020202020204" pitchFamily="34" charset="0"/>
                <a:cs typeface="Arial" panose="020B0604020202020204" pitchFamily="34" charset="0"/>
              </a:rPr>
              <a:t>Secure Data Hiding in Images Using Steganography</a:t>
            </a:r>
            <a:r>
              <a:rPr lang="en-US" sz="1800" dirty="0">
                <a:latin typeface="Arial" panose="020B0604020202020204" pitchFamily="34" charset="0"/>
                <a:cs typeface="Arial" panose="020B0604020202020204" pitchFamily="34" charset="0"/>
              </a:rPr>
              <a:t> system can vary across different fields and industries, depending on the application and the need for </a:t>
            </a:r>
            <a:r>
              <a:rPr lang="en-US" sz="1800" b="1" dirty="0">
                <a:latin typeface="Arial" panose="020B0604020202020204" pitchFamily="34" charset="0"/>
                <a:cs typeface="Arial" panose="020B0604020202020204" pitchFamily="34" charset="0"/>
              </a:rPr>
              <a:t>secure, covert communication</a:t>
            </a:r>
            <a:r>
              <a:rPr lang="en-US" sz="1800" dirty="0">
                <a:latin typeface="Arial" panose="020B0604020202020204" pitchFamily="34" charset="0"/>
                <a:cs typeface="Arial" panose="020B0604020202020204" pitchFamily="34" charset="0"/>
              </a:rPr>
              <a:t>. Below are some potential </a:t>
            </a:r>
            <a:r>
              <a:rPr lang="en-US" sz="1800" b="1" dirty="0">
                <a:latin typeface="Arial" panose="020B0604020202020204" pitchFamily="34" charset="0"/>
                <a:cs typeface="Arial" panose="020B0604020202020204" pitchFamily="34" charset="0"/>
              </a:rPr>
              <a:t>end users</a:t>
            </a:r>
            <a:r>
              <a:rPr lang="en-US" sz="1800" dirty="0">
                <a:latin typeface="Arial" panose="020B0604020202020204" pitchFamily="34" charset="0"/>
                <a:cs typeface="Arial" panose="020B0604020202020204" pitchFamily="34" charset="0"/>
              </a:rPr>
              <a:t> who would benefit from such a system:</a:t>
            </a:r>
            <a:endParaRPr lang="en-IN" sz="1800" dirty="0">
              <a:latin typeface="Arial" panose="020B0604020202020204" pitchFamily="34" charset="0"/>
              <a:cs typeface="Arial" panose="020B0604020202020204" pitchFamily="34" charset="0"/>
            </a:endParaRPr>
          </a:p>
          <a:p>
            <a:pPr marL="342900" indent="-342900">
              <a:buAutoNum type="arabicPeriod"/>
            </a:pPr>
            <a:r>
              <a:rPr lang="en-US" sz="1800" dirty="0">
                <a:latin typeface="Arial" panose="020B0604020202020204" pitchFamily="34" charset="0"/>
                <a:cs typeface="Arial" panose="020B0604020202020204" pitchFamily="34" charset="0"/>
              </a:rPr>
              <a:t>Government and Military Organizations</a:t>
            </a:r>
            <a:endParaRPr lang="en-IN" sz="1800" dirty="0">
              <a:latin typeface="Arial" panose="020B0604020202020204" pitchFamily="34" charset="0"/>
              <a:cs typeface="Arial" panose="020B0604020202020204" pitchFamily="34" charset="0"/>
            </a:endParaRPr>
          </a:p>
          <a:p>
            <a:pPr marL="342900" indent="-342900">
              <a:buAutoNum type="arabicPeriod"/>
            </a:pPr>
            <a:r>
              <a:rPr lang="en-US" sz="1800" dirty="0">
                <a:latin typeface="Arial" panose="020B0604020202020204" pitchFamily="34" charset="0"/>
                <a:cs typeface="Arial" panose="020B0604020202020204" pitchFamily="34" charset="0"/>
              </a:rPr>
              <a:t> Intelligence and Law Enforcement Agencies</a:t>
            </a:r>
            <a:endParaRPr lang="en-IN" sz="1800" dirty="0">
              <a:latin typeface="Arial" panose="020B0604020202020204" pitchFamily="34" charset="0"/>
              <a:cs typeface="Arial" panose="020B0604020202020204" pitchFamily="34" charset="0"/>
            </a:endParaRPr>
          </a:p>
          <a:p>
            <a:pPr marL="342900" indent="-342900">
              <a:buAutoNum type="arabicPeriod"/>
            </a:pPr>
            <a:r>
              <a:rPr lang="en-IN" sz="1800" dirty="0">
                <a:latin typeface="Arial" panose="020B0604020202020204" pitchFamily="34" charset="0"/>
                <a:cs typeface="Arial" panose="020B0604020202020204" pitchFamily="34" charset="0"/>
              </a:rPr>
              <a:t> Journalists and Activists</a:t>
            </a:r>
          </a:p>
          <a:p>
            <a:pPr marL="342900" indent="-342900">
              <a:buAutoNum type="arabicPeriod"/>
            </a:pPr>
            <a:r>
              <a:rPr lang="en-US" sz="1800" dirty="0">
                <a:latin typeface="Arial" panose="020B0604020202020204" pitchFamily="34" charset="0"/>
                <a:cs typeface="Arial" panose="020B0604020202020204" pitchFamily="34" charset="0"/>
              </a:rPr>
              <a:t> Corporate Entities and Businesses</a:t>
            </a:r>
            <a:endParaRPr lang="en-IN" sz="1800" dirty="0">
              <a:latin typeface="Arial" panose="020B0604020202020204" pitchFamily="34" charset="0"/>
              <a:cs typeface="Arial" panose="020B0604020202020204" pitchFamily="34" charset="0"/>
            </a:endParaRPr>
          </a:p>
          <a:p>
            <a:pPr marL="342900" indent="-342900">
              <a:buAutoNum type="arabicPeriod"/>
            </a:pPr>
            <a:r>
              <a:rPr lang="en-US" sz="1800" dirty="0">
                <a:latin typeface="Arial" panose="020B0604020202020204" pitchFamily="34" charset="0"/>
                <a:cs typeface="Arial" panose="020B0604020202020204" pitchFamily="34" charset="0"/>
              </a:rPr>
              <a:t> Digital Artists and Creators</a:t>
            </a:r>
          </a:p>
          <a:p>
            <a:pPr marL="342900" indent="-342900">
              <a:buAutoNum type="arabicPeriod"/>
            </a:pPr>
            <a:r>
              <a:rPr lang="en-IN" sz="1800" dirty="0">
                <a:latin typeface="Arial" panose="020B0604020202020204" pitchFamily="34" charset="0"/>
                <a:cs typeface="Arial" panose="020B0604020202020204" pitchFamily="34" charset="0"/>
              </a:rPr>
              <a:t> Cybersecurity Professionals</a:t>
            </a:r>
            <a:endParaRPr lang="en-US" sz="1800" dirty="0">
              <a:latin typeface="Arial" panose="020B0604020202020204" pitchFamily="34" charset="0"/>
              <a:cs typeface="Arial" panose="020B0604020202020204" pitchFamily="34" charset="0"/>
            </a:endParaRPr>
          </a:p>
          <a:p>
            <a:pPr marL="342900" indent="-342900">
              <a:buAutoNum type="arabicPeriod"/>
            </a:pPr>
            <a:r>
              <a:rPr lang="en-IN" sz="1800" dirty="0">
                <a:latin typeface="Arial" panose="020B0604020202020204" pitchFamily="34" charset="0"/>
                <a:cs typeface="Arial" panose="020B0604020202020204" pitchFamily="34" charset="0"/>
              </a:rPr>
              <a:t> Researchers and Academia</a:t>
            </a:r>
            <a:endParaRPr lang="en-US" sz="1800" dirty="0">
              <a:latin typeface="Arial" panose="020B0604020202020204" pitchFamily="34" charset="0"/>
              <a:cs typeface="Arial" panose="020B0604020202020204" pitchFamily="34" charset="0"/>
            </a:endParaRPr>
          </a:p>
          <a:p>
            <a:pPr marL="342900" indent="-342900">
              <a:buAutoNum type="arabicPeriod"/>
            </a:pPr>
            <a:r>
              <a:rPr lang="en-US" sz="1800" dirty="0">
                <a:latin typeface="Arial" panose="020B0604020202020204" pitchFamily="34" charset="0"/>
                <a:cs typeface="Arial" panose="020B0604020202020204" pitchFamily="34" charset="0"/>
              </a:rPr>
              <a:t>Cryptocurrency Users (Blockchain &amp; Cryptocurrency Transactions)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948B0906-CD5E-6625-354C-C1AAF866BA5C}"/>
              </a:ext>
            </a:extLst>
          </p:cNvPr>
          <p:cNvPicPr>
            <a:picLocks noChangeAspect="1"/>
          </p:cNvPicPr>
          <p:nvPr/>
        </p:nvPicPr>
        <p:blipFill>
          <a:blip r:embed="rId2"/>
          <a:stretch>
            <a:fillRect/>
          </a:stretch>
        </p:blipFill>
        <p:spPr>
          <a:xfrm>
            <a:off x="942710" y="3133709"/>
            <a:ext cx="10306580" cy="1130065"/>
          </a:xfrm>
          <a:prstGeom prst="rect">
            <a:avLst/>
          </a:prstGeom>
        </p:spPr>
      </p:pic>
      <p:sp>
        <p:nvSpPr>
          <p:cNvPr id="8" name="TextBox 7">
            <a:extLst>
              <a:ext uri="{FF2B5EF4-FFF2-40B4-BE49-F238E27FC236}">
                <a16:creationId xmlns:a16="http://schemas.microsoft.com/office/drawing/2014/main" id="{0EEA058D-DCFC-5E01-8B8C-D90B174BCF9F}"/>
              </a:ext>
            </a:extLst>
          </p:cNvPr>
          <p:cNvSpPr txBox="1"/>
          <p:nvPr/>
        </p:nvSpPr>
        <p:spPr>
          <a:xfrm>
            <a:off x="942709" y="1727322"/>
            <a:ext cx="1481991" cy="400110"/>
          </a:xfrm>
          <a:prstGeom prst="rect">
            <a:avLst/>
          </a:prstGeom>
          <a:noFill/>
        </p:spPr>
        <p:txBody>
          <a:bodyPr wrap="square" rtlCol="0">
            <a:spAutoFit/>
          </a:bodyPr>
          <a:lstStyle/>
          <a:p>
            <a:r>
              <a:rPr lang="en-IN" sz="2000" dirty="0">
                <a:solidFill>
                  <a:schemeClr val="accent2"/>
                </a:solidFill>
                <a:latin typeface="Arial" panose="020B0604020202020204" pitchFamily="34" charset="0"/>
                <a:cs typeface="Arial" panose="020B0604020202020204" pitchFamily="34" charset="0"/>
              </a:rPr>
              <a:t>INPUT:</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0E531-3EAE-3A70-50A2-433ADEC430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F0812C-839F-D468-51B5-E88D4D204ADA}"/>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685D9BC2-A869-AAA9-C0C9-2CCEF966867C}"/>
              </a:ext>
            </a:extLst>
          </p:cNvPr>
          <p:cNvSpPr>
            <a:spLocks noGrp="1"/>
          </p:cNvSpPr>
          <p:nvPr>
            <p:ph idx="1"/>
          </p:nvPr>
        </p:nvSpPr>
        <p:spPr/>
        <p:txBody>
          <a:bodyPr/>
          <a:lstStyle/>
          <a:p>
            <a:pPr marL="0" indent="0">
              <a:buNone/>
            </a:pPr>
            <a:r>
              <a:rPr lang="en-IN" dirty="0"/>
              <a:t>OUTPUT:</a:t>
            </a:r>
          </a:p>
          <a:p>
            <a:pPr marL="0" indent="0">
              <a:buNone/>
            </a:pPr>
            <a:endParaRPr lang="en-IN" dirty="0"/>
          </a:p>
        </p:txBody>
      </p:sp>
      <p:pic>
        <p:nvPicPr>
          <p:cNvPr id="5" name="Picture 4">
            <a:extLst>
              <a:ext uri="{FF2B5EF4-FFF2-40B4-BE49-F238E27FC236}">
                <a16:creationId xmlns:a16="http://schemas.microsoft.com/office/drawing/2014/main" id="{889F2FFF-08BA-5B07-906E-5C2A5E9F0CA4}"/>
              </a:ext>
            </a:extLst>
          </p:cNvPr>
          <p:cNvPicPr>
            <a:picLocks noChangeAspect="1"/>
          </p:cNvPicPr>
          <p:nvPr/>
        </p:nvPicPr>
        <p:blipFill>
          <a:blip r:embed="rId2"/>
          <a:stretch>
            <a:fillRect/>
          </a:stretch>
        </p:blipFill>
        <p:spPr>
          <a:xfrm>
            <a:off x="3082770" y="1358793"/>
            <a:ext cx="6026460" cy="4140413"/>
          </a:xfrm>
          <a:prstGeom prst="rect">
            <a:avLst/>
          </a:prstGeom>
        </p:spPr>
      </p:pic>
    </p:spTree>
    <p:extLst>
      <p:ext uri="{BB962C8B-B14F-4D97-AF65-F5344CB8AC3E}">
        <p14:creationId xmlns:p14="http://schemas.microsoft.com/office/powerpoint/2010/main" val="119234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254A4-746D-A45D-D61F-108A68C37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D0883-37C7-F96B-DCE2-725895AEFA00}"/>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77F0D4AA-659F-D844-2D3C-1697AED7F9BC}"/>
              </a:ext>
            </a:extLst>
          </p:cNvPr>
          <p:cNvSpPr>
            <a:spLocks noGrp="1"/>
          </p:cNvSpPr>
          <p:nvPr>
            <p:ph idx="1"/>
          </p:nvPr>
        </p:nvSpPr>
        <p:spPr/>
        <p:txBody>
          <a:bodyPr/>
          <a:lstStyle/>
          <a:p>
            <a:pPr marL="0" indent="0">
              <a:buNone/>
            </a:pPr>
            <a:r>
              <a:rPr lang="en-IN" dirty="0"/>
              <a:t>OUTPUT:</a:t>
            </a:r>
          </a:p>
          <a:p>
            <a:pPr marL="0" indent="0">
              <a:buNone/>
            </a:pPr>
            <a:endParaRPr lang="en-IN" dirty="0"/>
          </a:p>
        </p:txBody>
      </p:sp>
      <p:pic>
        <p:nvPicPr>
          <p:cNvPr id="6" name="Picture 5">
            <a:extLst>
              <a:ext uri="{FF2B5EF4-FFF2-40B4-BE49-F238E27FC236}">
                <a16:creationId xmlns:a16="http://schemas.microsoft.com/office/drawing/2014/main" id="{81FAC1DA-24C5-0E33-19F2-1EDE5D895EF1}"/>
              </a:ext>
            </a:extLst>
          </p:cNvPr>
          <p:cNvPicPr>
            <a:picLocks noChangeAspect="1"/>
          </p:cNvPicPr>
          <p:nvPr/>
        </p:nvPicPr>
        <p:blipFill>
          <a:blip r:embed="rId2"/>
          <a:stretch>
            <a:fillRect/>
          </a:stretch>
        </p:blipFill>
        <p:spPr>
          <a:xfrm>
            <a:off x="1684962" y="3178162"/>
            <a:ext cx="6535222" cy="1404112"/>
          </a:xfrm>
          <a:prstGeom prst="rect">
            <a:avLst/>
          </a:prstGeom>
        </p:spPr>
      </p:pic>
    </p:spTree>
    <p:extLst>
      <p:ext uri="{BB962C8B-B14F-4D97-AF65-F5344CB8AC3E}">
        <p14:creationId xmlns:p14="http://schemas.microsoft.com/office/powerpoint/2010/main" val="25609464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7679</TotalTime>
  <Words>768</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Segoe UI</vt:lpstr>
      <vt:lpstr>Wingdings 2</vt:lpstr>
      <vt:lpstr>DividendVTI</vt:lpstr>
      <vt:lpstr>secure data hiding  images using stenography </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Ramya Krishna</cp:lastModifiedBy>
  <cp:revision>31</cp:revision>
  <dcterms:created xsi:type="dcterms:W3CDTF">2021-05-26T16:50:10Z</dcterms:created>
  <dcterms:modified xsi:type="dcterms:W3CDTF">2025-02-23T13:51:57Z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