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256" r:id="rId2"/>
    <p:sldId id="266" r:id="rId3"/>
    <p:sldId id="285" r:id="rId4"/>
    <p:sldId id="257" r:id="rId5"/>
    <p:sldId id="286" r:id="rId6"/>
    <p:sldId id="282" r:id="rId7"/>
    <p:sldId id="267" r:id="rId8"/>
    <p:sldId id="269" r:id="rId9"/>
    <p:sldId id="278" r:id="rId10"/>
    <p:sldId id="284" r:id="rId11"/>
    <p:sldId id="263" r:id="rId12"/>
    <p:sldId id="265" r:id="rId13"/>
    <p:sldId id="275" r:id="rId14"/>
    <p:sldId id="258" r:id="rId15"/>
    <p:sldId id="273" r:id="rId16"/>
    <p:sldId id="276" r:id="rId17"/>
    <p:sldId id="288" r:id="rId18"/>
    <p:sldId id="270" r:id="rId19"/>
    <p:sldId id="289" r:id="rId20"/>
    <p:sldId id="290" r:id="rId21"/>
    <p:sldId id="291" r:id="rId22"/>
    <p:sldId id="292" r:id="rId23"/>
    <p:sldId id="293" r:id="rId24"/>
    <p:sldId id="295" r:id="rId25"/>
    <p:sldId id="296" r:id="rId26"/>
    <p:sldId id="297" r:id="rId27"/>
    <p:sldId id="298" r:id="rId28"/>
    <p:sldId id="300" r:id="rId29"/>
    <p:sldId id="301" r:id="rId30"/>
    <p:sldId id="302" r:id="rId31"/>
    <p:sldId id="30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93" autoAdjust="0"/>
  </p:normalViewPr>
  <p:slideViewPr>
    <p:cSldViewPr snapToGrid="0">
      <p:cViewPr varScale="1">
        <p:scale>
          <a:sx n="95" d="100"/>
          <a:sy n="95" d="100"/>
        </p:scale>
        <p:origin x="11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iagrams/_rels/data10.xml.rels><?xml version="1.0" encoding="UTF-8" standalone="yes"?>
<Relationships xmlns="http://schemas.openxmlformats.org/package/2006/relationships"><Relationship Id="rId1" Type="http://schemas.openxmlformats.org/officeDocument/2006/relationships/image" Target="../media/image21.png"/></Relationships>
</file>

<file path=ppt/diagrams/_rels/data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iagrams/_rels/data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ata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ata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ata5.xml.rels><?xml version="1.0" encoding="UTF-8" standalone="yes"?>
<Relationships xmlns="http://schemas.openxmlformats.org/package/2006/relationships"><Relationship Id="rId1" Type="http://schemas.openxmlformats.org/officeDocument/2006/relationships/image" Target="../media/image9.png"/></Relationships>
</file>

<file path=ppt/diagrams/_rels/data6.xml.rels><?xml version="1.0" encoding="UTF-8" standalone="yes"?>
<Relationships xmlns="http://schemas.openxmlformats.org/package/2006/relationships"><Relationship Id="rId1" Type="http://schemas.openxmlformats.org/officeDocument/2006/relationships/image" Target="../media/image12.png"/></Relationships>
</file>

<file path=ppt/diagrams/_rels/data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ata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ata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rawing5.xml.rels><?xml version="1.0" encoding="UTF-8" standalone="yes"?>
<Relationships xmlns="http://schemas.openxmlformats.org/package/2006/relationships"><Relationship Id="rId1" Type="http://schemas.openxmlformats.org/officeDocument/2006/relationships/image" Target="../media/image9.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California, New York and Texas are the topmost locations for professionals</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20681F01-DB61-43BE-8815-4E08421D3E6A}">
      <dgm:prSet/>
      <dgm:spPr/>
      <dgm:t>
        <a:bodyPr/>
        <a:lstStyle/>
        <a:p>
          <a:pPr>
            <a:lnSpc>
              <a:spcPct val="100000"/>
            </a:lnSpc>
          </a:pPr>
          <a:r>
            <a:rPr lang="en-US" dirty="0"/>
            <a:t>Number of Profiles of upper management more than the entry level positions</a:t>
          </a:r>
        </a:p>
      </dgm:t>
    </dgm:pt>
    <dgm:pt modelId="{49440413-8873-431E-A577-080233CAD822}" type="parTrans" cxnId="{3F0CFB53-2DEB-4814-82CD-AC326501A907}">
      <dgm:prSet/>
      <dgm:spPr/>
      <dgm:t>
        <a:bodyPr/>
        <a:lstStyle/>
        <a:p>
          <a:endParaRPr lang="en-US"/>
        </a:p>
      </dgm:t>
    </dgm:pt>
    <dgm:pt modelId="{93E5D268-E2E9-4FD3-AFFE-0389DA57C169}" type="sibTrans" cxnId="{3F0CFB53-2DEB-4814-82CD-AC326501A907}">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2" custScaleX="201201" custScaleY="128284" custLinFactNeighborX="1981" custLinFactNeighborY="-4456"/>
      <dgm:spPr>
        <a:blipFill rotWithShape="1">
          <a:blip xmlns:r="http://schemas.openxmlformats.org/officeDocument/2006/relationships" r:embed="rId1"/>
          <a:srcRect/>
          <a:stretch>
            <a:fillRect/>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2">
        <dgm:presLayoutVars>
          <dgm:chMax val="1"/>
          <dgm:chPref val="1"/>
        </dgm:presLayoutVars>
      </dgm:prSet>
      <dgm:spPr/>
    </dgm:pt>
    <dgm:pt modelId="{20DF5D32-658D-48F5-9233-5D953A57CE83}" type="pres">
      <dgm:prSet presAssocID="{EE46C4A4-201B-4125-B43C-1FB11FA22D87}" presName="sibTrans" presStyleCnt="0"/>
      <dgm:spPr/>
    </dgm:pt>
    <dgm:pt modelId="{026D00E5-EACE-4CA5-A77C-A9747C829171}" type="pres">
      <dgm:prSet presAssocID="{20681F01-DB61-43BE-8815-4E08421D3E6A}" presName="compNode" presStyleCnt="0"/>
      <dgm:spPr/>
    </dgm:pt>
    <dgm:pt modelId="{3A8A7B0C-B339-49B8-A0D2-F0C2D0BB10FC}" type="pres">
      <dgm:prSet presAssocID="{20681F01-DB61-43BE-8815-4E08421D3E6A}" presName="iconRect" presStyleLbl="node1" presStyleIdx="1" presStyleCnt="2" custScaleX="202259" custScaleY="128411" custLinFactNeighborX="8418" custLinFactNeighborY="1474"/>
      <dgm:spPr>
        <a:blipFill rotWithShape="1">
          <a:blip xmlns:r="http://schemas.openxmlformats.org/officeDocument/2006/relationships" r:embed="rId2"/>
          <a:srcRect/>
          <a:stretch>
            <a:fillRect t="-3000" b="-3000"/>
          </a:stretch>
        </a:blipFill>
      </dgm:spPr>
    </dgm:pt>
    <dgm:pt modelId="{61CCCBD2-C522-4ECD-B6C5-DB6D1864E32C}" type="pres">
      <dgm:prSet presAssocID="{20681F01-DB61-43BE-8815-4E08421D3E6A}" presName="spaceRect" presStyleCnt="0"/>
      <dgm:spPr/>
    </dgm:pt>
    <dgm:pt modelId="{3D2B3FC0-4CAD-4405-A605-C4E2281DDBD8}" type="pres">
      <dgm:prSet presAssocID="{20681F01-DB61-43BE-8815-4E08421D3E6A}" presName="textRect" presStyleLbl="revTx" presStyleIdx="1" presStyleCnt="2">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3F0CFB53-2DEB-4814-82CD-AC326501A907}" srcId="{30E48388-B74F-4771-B0EC-E88A0D9F4005}" destId="{20681F01-DB61-43BE-8815-4E08421D3E6A}" srcOrd="1" destOrd="0" parTransId="{49440413-8873-431E-A577-080233CAD822}" sibTransId="{93E5D268-E2E9-4FD3-AFFE-0389DA57C169}"/>
    <dgm:cxn modelId="{F7A79384-E686-444F-AC3A-2D48F575168E}" type="presOf" srcId="{20681F01-DB61-43BE-8815-4E08421D3E6A}" destId="{3D2B3FC0-4CAD-4405-A605-C4E2281DDBD8}"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 modelId="{ECD77059-A6FF-4EE7-9599-4C43A1721DE6}" type="presParOf" srcId="{3EF84C7A-196B-46DB-ADD8-25FE39AA927B}" destId="{20DF5D32-658D-48F5-9233-5D953A57CE83}" srcOrd="1" destOrd="0" presId="urn:microsoft.com/office/officeart/2018/2/layout/IconLabelList"/>
    <dgm:cxn modelId="{35C8129A-158A-4BB6-AC4A-B821E1C710E0}" type="presParOf" srcId="{3EF84C7A-196B-46DB-ADD8-25FE39AA927B}" destId="{026D00E5-EACE-4CA5-A77C-A9747C829171}" srcOrd="2" destOrd="0" presId="urn:microsoft.com/office/officeart/2018/2/layout/IconLabelList"/>
    <dgm:cxn modelId="{B9C47A25-4856-4D76-B2CC-512994B9EEA4}" type="presParOf" srcId="{026D00E5-EACE-4CA5-A77C-A9747C829171}" destId="{3A8A7B0C-B339-49B8-A0D2-F0C2D0BB10FC}" srcOrd="0" destOrd="0" presId="urn:microsoft.com/office/officeart/2018/2/layout/IconLabelList"/>
    <dgm:cxn modelId="{1A9160CC-C265-4F4A-93E9-AA6D2A42EB35}" type="presParOf" srcId="{026D00E5-EACE-4CA5-A77C-A9747C829171}" destId="{61CCCBD2-C522-4ECD-B6C5-DB6D1864E32C}" srcOrd="1" destOrd="0" presId="urn:microsoft.com/office/officeart/2018/2/layout/IconLabelList"/>
    <dgm:cxn modelId="{4A0448E0-7F8D-4F89-8D68-6ECFB2867E4D}" type="presParOf" srcId="{026D00E5-EACE-4CA5-A77C-A9747C829171}" destId="{3D2B3FC0-4CAD-4405-A605-C4E2281DDBD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Mean number of titles Held by male and female are approximately same</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1" custScaleX="189317" custScaleY="134923" custLinFactNeighborX="-8417" custLinFactNeighborY="5046"/>
      <dgm:spPr>
        <a:blipFill rotWithShape="1">
          <a:blip xmlns:r="http://schemas.openxmlformats.org/officeDocument/2006/relationships" r:embed="rId1"/>
          <a:srcRect/>
          <a:stretch>
            <a:fillRect/>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1">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B4B2D2C-BBD5-4AE2-A583-8945421A7EAB}">
      <dgm:prSet/>
      <dgm:spPr/>
      <dgm:t>
        <a:bodyPr/>
        <a:lstStyle/>
        <a:p>
          <a:pPr>
            <a:lnSpc>
              <a:spcPct val="100000"/>
            </a:lnSpc>
          </a:pPr>
          <a:r>
            <a:rPr lang="en-US" dirty="0"/>
            <a:t>Asian Female has the highest gap between careers</a:t>
          </a:r>
        </a:p>
      </dgm:t>
    </dgm:pt>
    <dgm:pt modelId="{20CB56EB-76E9-47F4-8D99-E77AF61BF492}" type="parTrans" cxnId="{74659727-17EA-45BA-AD23-13294DC1AC60}">
      <dgm:prSet/>
      <dgm:spPr/>
      <dgm:t>
        <a:bodyPr/>
        <a:lstStyle/>
        <a:p>
          <a:endParaRPr lang="en-US"/>
        </a:p>
      </dgm:t>
    </dgm:pt>
    <dgm:pt modelId="{859A6300-BA31-4804-A18B-33E5F81AC668}" type="sibTrans" cxnId="{74659727-17EA-45BA-AD23-13294DC1AC60}">
      <dgm:prSet/>
      <dgm:spPr/>
      <dgm:t>
        <a:bodyPr/>
        <a:lstStyle/>
        <a:p>
          <a:endParaRPr lang="en-US"/>
        </a:p>
      </dgm:t>
    </dgm:pt>
    <dgm:pt modelId="{C116C0AF-F04D-49F2-A1CF-7583901AE202}">
      <dgm:prSet/>
      <dgm:spPr/>
      <dgm:t>
        <a:bodyPr/>
        <a:lstStyle/>
        <a:p>
          <a:pPr>
            <a:lnSpc>
              <a:spcPct val="100000"/>
            </a:lnSpc>
          </a:pPr>
          <a:r>
            <a:rPr lang="en-US" dirty="0"/>
            <a:t>YoE for each race and gender</a:t>
          </a:r>
        </a:p>
      </dgm:t>
    </dgm:pt>
    <dgm:pt modelId="{DBB6C3F7-AF6E-4470-AF37-666D6B7DEC9A}" type="parTrans" cxnId="{1A02F335-6795-4F15-ABC3-00BDC066C4C8}">
      <dgm:prSet/>
      <dgm:spPr/>
      <dgm:t>
        <a:bodyPr/>
        <a:lstStyle/>
        <a:p>
          <a:endParaRPr lang="en-US"/>
        </a:p>
      </dgm:t>
    </dgm:pt>
    <dgm:pt modelId="{6961BD16-03A2-4D6D-950C-F361EFB4A7B8}" type="sibTrans" cxnId="{1A02F335-6795-4F15-ABC3-00BDC066C4C8}">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592C7485-970A-4AA4-B606-89E7FD875140}" type="pres">
      <dgm:prSet presAssocID="{C116C0AF-F04D-49F2-A1CF-7583901AE202}" presName="compNode" presStyleCnt="0"/>
      <dgm:spPr/>
    </dgm:pt>
    <dgm:pt modelId="{3DA072E9-50C0-4B90-B068-64DBEADF61CE}" type="pres">
      <dgm:prSet presAssocID="{C116C0AF-F04D-49F2-A1CF-7583901AE202}" presName="iconRect" presStyleLbl="node1" presStyleIdx="0" presStyleCnt="2" custScaleX="176651" custScaleY="117890"/>
      <dgm:spPr>
        <a:blipFill dpi="0" rotWithShape="1">
          <a:blip xmlns:r="http://schemas.openxmlformats.org/officeDocument/2006/relationships" r:embed="rId1"/>
          <a:srcRect/>
          <a:stretch>
            <a:fillRect l="-7112" r="-4728"/>
          </a:stretch>
        </a:blipFill>
      </dgm:spPr>
    </dgm:pt>
    <dgm:pt modelId="{C8D9BA57-171B-4F43-8F9B-888F6DA8ACA7}" type="pres">
      <dgm:prSet presAssocID="{C116C0AF-F04D-49F2-A1CF-7583901AE202}" presName="spaceRect" presStyleCnt="0"/>
      <dgm:spPr/>
    </dgm:pt>
    <dgm:pt modelId="{5131A110-743C-4233-A993-75EAAD9011D6}" type="pres">
      <dgm:prSet presAssocID="{C116C0AF-F04D-49F2-A1CF-7583901AE202}" presName="textRect" presStyleLbl="revTx" presStyleIdx="0" presStyleCnt="2">
        <dgm:presLayoutVars>
          <dgm:chMax val="1"/>
          <dgm:chPref val="1"/>
        </dgm:presLayoutVars>
      </dgm:prSet>
      <dgm:spPr/>
    </dgm:pt>
    <dgm:pt modelId="{8AFD7EAF-A37D-4125-9BE3-2047BB53BD03}" type="pres">
      <dgm:prSet presAssocID="{6961BD16-03A2-4D6D-950C-F361EFB4A7B8}" presName="sibTrans" presStyleCnt="0"/>
      <dgm:spPr/>
    </dgm:pt>
    <dgm:pt modelId="{E1F20095-0F63-4ABE-A62D-5960ED9E20B8}" type="pres">
      <dgm:prSet presAssocID="{CB4B2D2C-BBD5-4AE2-A583-8945421A7EAB}" presName="compNode" presStyleCnt="0"/>
      <dgm:spPr/>
    </dgm:pt>
    <dgm:pt modelId="{6DA5F95B-576B-4909-A49B-39736D69F289}" type="pres">
      <dgm:prSet presAssocID="{CB4B2D2C-BBD5-4AE2-A583-8945421A7EAB}" presName="iconRect" presStyleLbl="node1" presStyleIdx="1" presStyleCnt="2" custScaleX="172930" custScaleY="112004"/>
      <dgm:spPr>
        <a:blipFill dpi="0" rotWithShape="1">
          <a:blip xmlns:r="http://schemas.openxmlformats.org/officeDocument/2006/relationships" r:embed="rId2"/>
          <a:srcRect/>
          <a:stretch>
            <a:fillRect l="-3900" r="523"/>
          </a:stretch>
        </a:blipFill>
      </dgm:spPr>
    </dgm:pt>
    <dgm:pt modelId="{53849A11-A914-438F-9D73-7316D8CB1883}" type="pres">
      <dgm:prSet presAssocID="{CB4B2D2C-BBD5-4AE2-A583-8945421A7EAB}" presName="spaceRect" presStyleCnt="0"/>
      <dgm:spPr/>
    </dgm:pt>
    <dgm:pt modelId="{BE477D5E-AC87-40A7-9647-46043BD9FE35}" type="pres">
      <dgm:prSet presAssocID="{CB4B2D2C-BBD5-4AE2-A583-8945421A7EAB}" presName="textRect" presStyleLbl="revTx" presStyleIdx="1" presStyleCnt="2">
        <dgm:presLayoutVars>
          <dgm:chMax val="1"/>
          <dgm:chPref val="1"/>
        </dgm:presLayoutVars>
      </dgm:prSet>
      <dgm:spPr/>
    </dgm:pt>
  </dgm:ptLst>
  <dgm:cxnLst>
    <dgm:cxn modelId="{74659727-17EA-45BA-AD23-13294DC1AC60}" srcId="{30E48388-B74F-4771-B0EC-E88A0D9F4005}" destId="{CB4B2D2C-BBD5-4AE2-A583-8945421A7EAB}" srcOrd="1" destOrd="0" parTransId="{20CB56EB-76E9-47F4-8D99-E77AF61BF492}" sibTransId="{859A6300-BA31-4804-A18B-33E5F81AC668}"/>
    <dgm:cxn modelId="{1A02F335-6795-4F15-ABC3-00BDC066C4C8}" srcId="{30E48388-B74F-4771-B0EC-E88A0D9F4005}" destId="{C116C0AF-F04D-49F2-A1CF-7583901AE202}" srcOrd="0" destOrd="0" parTransId="{DBB6C3F7-AF6E-4470-AF37-666D6B7DEC9A}" sibTransId="{6961BD16-03A2-4D6D-950C-F361EFB4A7B8}"/>
    <dgm:cxn modelId="{8674F053-667B-43C6-9544-BBEB3AA4F7EF}" type="presOf" srcId="{C116C0AF-F04D-49F2-A1CF-7583901AE202}" destId="{5131A110-743C-4233-A993-75EAAD9011D6}"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C2E9C2E9-B2D3-4BCE-9940-F16AD2234908}" type="presOf" srcId="{CB4B2D2C-BBD5-4AE2-A583-8945421A7EAB}" destId="{BE477D5E-AC87-40A7-9647-46043BD9FE35}" srcOrd="0" destOrd="0" presId="urn:microsoft.com/office/officeart/2018/2/layout/IconLabelList"/>
    <dgm:cxn modelId="{8D073052-4CAA-4307-ABEB-06B6B6685DED}" type="presParOf" srcId="{3EF84C7A-196B-46DB-ADD8-25FE39AA927B}" destId="{592C7485-970A-4AA4-B606-89E7FD875140}" srcOrd="0" destOrd="0" presId="urn:microsoft.com/office/officeart/2018/2/layout/IconLabelList"/>
    <dgm:cxn modelId="{97BD5C3E-B7DC-44DE-8213-84812CC60B99}" type="presParOf" srcId="{592C7485-970A-4AA4-B606-89E7FD875140}" destId="{3DA072E9-50C0-4B90-B068-64DBEADF61CE}" srcOrd="0" destOrd="0" presId="urn:microsoft.com/office/officeart/2018/2/layout/IconLabelList"/>
    <dgm:cxn modelId="{BA799432-DE6A-439C-871F-00465868269E}" type="presParOf" srcId="{592C7485-970A-4AA4-B606-89E7FD875140}" destId="{C8D9BA57-171B-4F43-8F9B-888F6DA8ACA7}" srcOrd="1" destOrd="0" presId="urn:microsoft.com/office/officeart/2018/2/layout/IconLabelList"/>
    <dgm:cxn modelId="{89D04881-CE8E-4AD3-9112-05AD2DFAD406}" type="presParOf" srcId="{592C7485-970A-4AA4-B606-89E7FD875140}" destId="{5131A110-743C-4233-A993-75EAAD9011D6}" srcOrd="2" destOrd="0" presId="urn:microsoft.com/office/officeart/2018/2/layout/IconLabelList"/>
    <dgm:cxn modelId="{F0B33B75-3501-4F2B-8C9D-A9C112E7469B}" type="presParOf" srcId="{3EF84C7A-196B-46DB-ADD8-25FE39AA927B}" destId="{8AFD7EAF-A37D-4125-9BE3-2047BB53BD03}" srcOrd="1" destOrd="0" presId="urn:microsoft.com/office/officeart/2018/2/layout/IconLabelList"/>
    <dgm:cxn modelId="{616E7950-B806-4ED0-81EA-47C7AD950F8D}" type="presParOf" srcId="{3EF84C7A-196B-46DB-ADD8-25FE39AA927B}" destId="{E1F20095-0F63-4ABE-A62D-5960ED9E20B8}" srcOrd="2" destOrd="0" presId="urn:microsoft.com/office/officeart/2018/2/layout/IconLabelList"/>
    <dgm:cxn modelId="{B9A78652-95A4-4DAE-8FC9-9B14DEABDC8B}" type="presParOf" srcId="{E1F20095-0F63-4ABE-A62D-5960ED9E20B8}" destId="{6DA5F95B-576B-4909-A49B-39736D69F289}" srcOrd="0" destOrd="0" presId="urn:microsoft.com/office/officeart/2018/2/layout/IconLabelList"/>
    <dgm:cxn modelId="{36912AB1-7396-4322-BB09-78976AC86CFA}" type="presParOf" srcId="{E1F20095-0F63-4ABE-A62D-5960ED9E20B8}" destId="{53849A11-A914-438F-9D73-7316D8CB1883}" srcOrd="1" destOrd="0" presId="urn:microsoft.com/office/officeart/2018/2/layout/IconLabelList"/>
    <dgm:cxn modelId="{E16C2E58-74BD-4F62-B8EE-EF42E37E81D6}" type="presParOf" srcId="{E1F20095-0F63-4ABE-A62D-5960ED9E20B8}" destId="{BE477D5E-AC87-40A7-9647-46043BD9FE3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Masters and Bachelors level education count </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20681F01-DB61-43BE-8815-4E08421D3E6A}">
      <dgm:prSet/>
      <dgm:spPr/>
      <dgm:t>
        <a:bodyPr/>
        <a:lstStyle/>
        <a:p>
          <a:pPr>
            <a:lnSpc>
              <a:spcPct val="100000"/>
            </a:lnSpc>
          </a:pPr>
          <a:r>
            <a:rPr lang="en-US" dirty="0"/>
            <a:t>Advanced Degree Major</a:t>
          </a:r>
        </a:p>
      </dgm:t>
    </dgm:pt>
    <dgm:pt modelId="{49440413-8873-431E-A577-080233CAD822}" type="parTrans" cxnId="{3F0CFB53-2DEB-4814-82CD-AC326501A907}">
      <dgm:prSet/>
      <dgm:spPr/>
      <dgm:t>
        <a:bodyPr/>
        <a:lstStyle/>
        <a:p>
          <a:endParaRPr lang="en-US"/>
        </a:p>
      </dgm:t>
    </dgm:pt>
    <dgm:pt modelId="{93E5D268-E2E9-4FD3-AFFE-0389DA57C169}" type="sibTrans" cxnId="{3F0CFB53-2DEB-4814-82CD-AC326501A907}">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2" custScaleX="189317" custScaleY="134923" custLinFactNeighborX="-8417" custLinFactNeighborY="5046"/>
      <dgm:spPr>
        <a:blipFill rotWithShape="1">
          <a:blip xmlns:r="http://schemas.openxmlformats.org/officeDocument/2006/relationships" r:embed="rId1"/>
          <a:srcRect/>
          <a:stretch>
            <a:fillRect l="-7000" r="-7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2">
        <dgm:presLayoutVars>
          <dgm:chMax val="1"/>
          <dgm:chPref val="1"/>
        </dgm:presLayoutVars>
      </dgm:prSet>
      <dgm:spPr/>
    </dgm:pt>
    <dgm:pt modelId="{20DF5D32-658D-48F5-9233-5D953A57CE83}" type="pres">
      <dgm:prSet presAssocID="{EE46C4A4-201B-4125-B43C-1FB11FA22D87}" presName="sibTrans" presStyleCnt="0"/>
      <dgm:spPr/>
    </dgm:pt>
    <dgm:pt modelId="{026D00E5-EACE-4CA5-A77C-A9747C829171}" type="pres">
      <dgm:prSet presAssocID="{20681F01-DB61-43BE-8815-4E08421D3E6A}" presName="compNode" presStyleCnt="0"/>
      <dgm:spPr/>
    </dgm:pt>
    <dgm:pt modelId="{3A8A7B0C-B339-49B8-A0D2-F0C2D0BB10FC}" type="pres">
      <dgm:prSet presAssocID="{20681F01-DB61-43BE-8815-4E08421D3E6A}" presName="iconRect" presStyleLbl="node1" presStyleIdx="1" presStyleCnt="2" custScaleX="202259" custScaleY="139872" custLinFactNeighborX="8418" custLinFactNeighborY="1474"/>
      <dgm:spPr>
        <a:blipFill rotWithShape="1">
          <a:blip xmlns:r="http://schemas.openxmlformats.org/officeDocument/2006/relationships" r:embed="rId2"/>
          <a:srcRect/>
          <a:stretch>
            <a:fillRect l="-5000" r="-5000"/>
          </a:stretch>
        </a:blipFill>
      </dgm:spPr>
    </dgm:pt>
    <dgm:pt modelId="{61CCCBD2-C522-4ECD-B6C5-DB6D1864E32C}" type="pres">
      <dgm:prSet presAssocID="{20681F01-DB61-43BE-8815-4E08421D3E6A}" presName="spaceRect" presStyleCnt="0"/>
      <dgm:spPr/>
    </dgm:pt>
    <dgm:pt modelId="{3D2B3FC0-4CAD-4405-A605-C4E2281DDBD8}" type="pres">
      <dgm:prSet presAssocID="{20681F01-DB61-43BE-8815-4E08421D3E6A}" presName="textRect" presStyleLbl="revTx" presStyleIdx="1" presStyleCnt="2">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3F0CFB53-2DEB-4814-82CD-AC326501A907}" srcId="{30E48388-B74F-4771-B0EC-E88A0D9F4005}" destId="{20681F01-DB61-43BE-8815-4E08421D3E6A}" srcOrd="1" destOrd="0" parTransId="{49440413-8873-431E-A577-080233CAD822}" sibTransId="{93E5D268-E2E9-4FD3-AFFE-0389DA57C169}"/>
    <dgm:cxn modelId="{F7A79384-E686-444F-AC3A-2D48F575168E}" type="presOf" srcId="{20681F01-DB61-43BE-8815-4E08421D3E6A}" destId="{3D2B3FC0-4CAD-4405-A605-C4E2281DDBD8}"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 modelId="{ECD77059-A6FF-4EE7-9599-4C43A1721DE6}" type="presParOf" srcId="{3EF84C7A-196B-46DB-ADD8-25FE39AA927B}" destId="{20DF5D32-658D-48F5-9233-5D953A57CE83}" srcOrd="1" destOrd="0" presId="urn:microsoft.com/office/officeart/2018/2/layout/IconLabelList"/>
    <dgm:cxn modelId="{35C8129A-158A-4BB6-AC4A-B821E1C710E0}" type="presParOf" srcId="{3EF84C7A-196B-46DB-ADD8-25FE39AA927B}" destId="{026D00E5-EACE-4CA5-A77C-A9747C829171}" srcOrd="2" destOrd="0" presId="urn:microsoft.com/office/officeart/2018/2/layout/IconLabelList"/>
    <dgm:cxn modelId="{B9C47A25-4856-4D76-B2CC-512994B9EEA4}" type="presParOf" srcId="{026D00E5-EACE-4CA5-A77C-A9747C829171}" destId="{3A8A7B0C-B339-49B8-A0D2-F0C2D0BB10FC}" srcOrd="0" destOrd="0" presId="urn:microsoft.com/office/officeart/2018/2/layout/IconLabelList"/>
    <dgm:cxn modelId="{1A9160CC-C265-4F4A-93E9-AA6D2A42EB35}" type="presParOf" srcId="{026D00E5-EACE-4CA5-A77C-A9747C829171}" destId="{61CCCBD2-C522-4ECD-B6C5-DB6D1864E32C}" srcOrd="1" destOrd="0" presId="urn:microsoft.com/office/officeart/2018/2/layout/IconLabelList"/>
    <dgm:cxn modelId="{4A0448E0-7F8D-4F89-8D68-6ECFB2867E4D}" type="presParOf" srcId="{026D00E5-EACE-4CA5-A77C-A9747C829171}" destId="{3D2B3FC0-4CAD-4405-A605-C4E2281DDBD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Countries with most number of professionals work prior to the current role</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6FD07FF5-273E-4953-A289-306A760EF448}">
      <dgm:prSet/>
      <dgm:spPr/>
      <dgm:t>
        <a:bodyPr/>
        <a:lstStyle/>
        <a:p>
          <a:pPr>
            <a:lnSpc>
              <a:spcPct val="100000"/>
            </a:lnSpc>
          </a:pPr>
          <a:r>
            <a:rPr lang="en-US" dirty="0"/>
            <a:t>Asians, Hispanic and Black constitute of a quarter of the population</a:t>
          </a:r>
        </a:p>
      </dgm:t>
    </dgm:pt>
    <dgm:pt modelId="{AB74C583-6E87-4762-A560-704DC1549448}" type="parTrans" cxnId="{DB92C285-AADE-441E-91D4-68B43460F50B}">
      <dgm:prSet/>
      <dgm:spPr/>
      <dgm:t>
        <a:bodyPr/>
        <a:lstStyle/>
        <a:p>
          <a:endParaRPr lang="en-US"/>
        </a:p>
      </dgm:t>
    </dgm:pt>
    <dgm:pt modelId="{49CCE9D4-201C-4DF4-B7A6-F315BFC0C141}" type="sibTrans" cxnId="{DB92C285-AADE-441E-91D4-68B43460F50B}">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2" custScaleX="189317" custScaleY="134923" custLinFactNeighborX="-8417" custLinFactNeighborY="5046"/>
      <dgm:spPr>
        <a:blipFill rotWithShape="1">
          <a:blip xmlns:r="http://schemas.openxmlformats.org/officeDocument/2006/relationships" r:embed="rId1"/>
          <a:srcRect/>
          <a:stretch>
            <a:fillRect t="-2000" b="-2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2">
        <dgm:presLayoutVars>
          <dgm:chMax val="1"/>
          <dgm:chPref val="1"/>
        </dgm:presLayoutVars>
      </dgm:prSet>
      <dgm:spPr/>
    </dgm:pt>
    <dgm:pt modelId="{51F475DA-2438-4BA8-A04D-2495EEF43270}" type="pres">
      <dgm:prSet presAssocID="{EE46C4A4-201B-4125-B43C-1FB11FA22D87}" presName="sibTrans" presStyleCnt="0"/>
      <dgm:spPr/>
    </dgm:pt>
    <dgm:pt modelId="{A74AE881-997C-4153-A96D-5294B9B78E06}" type="pres">
      <dgm:prSet presAssocID="{6FD07FF5-273E-4953-A289-306A760EF448}" presName="compNode" presStyleCnt="0"/>
      <dgm:spPr/>
    </dgm:pt>
    <dgm:pt modelId="{39377967-D323-4DCB-8C6E-51062B72D2E9}" type="pres">
      <dgm:prSet presAssocID="{6FD07FF5-273E-4953-A289-306A760EF448}" presName="iconRect" presStyleLbl="node1" presStyleIdx="1" presStyleCnt="2" custScaleX="195673" custScaleY="112004"/>
      <dgm:spPr>
        <a:blipFill rotWithShape="1">
          <a:blip xmlns:r="http://schemas.openxmlformats.org/officeDocument/2006/relationships" r:embed="rId2"/>
          <a:srcRect/>
          <a:stretch>
            <a:fillRect t="-7000" b="-7000"/>
          </a:stretch>
        </a:blipFill>
      </dgm:spPr>
    </dgm:pt>
    <dgm:pt modelId="{DBBCDB26-11B8-4174-ADA3-C27B874DFE0B}" type="pres">
      <dgm:prSet presAssocID="{6FD07FF5-273E-4953-A289-306A760EF448}" presName="spaceRect" presStyleCnt="0"/>
      <dgm:spPr/>
    </dgm:pt>
    <dgm:pt modelId="{270002D3-8C29-4584-A8A0-30647FBBD4DE}" type="pres">
      <dgm:prSet presAssocID="{6FD07FF5-273E-4953-A289-306A760EF448}" presName="textRect" presStyleLbl="revTx" presStyleIdx="1" presStyleCnt="2">
        <dgm:presLayoutVars>
          <dgm:chMax val="1"/>
          <dgm:chPref val="1"/>
        </dgm:presLayoutVars>
      </dgm:prSet>
      <dgm:spPr/>
    </dgm:pt>
  </dgm:ptLst>
  <dgm:cxnLst>
    <dgm:cxn modelId="{99F8CE35-5293-459D-8DEB-D46BC449DCDF}" type="presOf" srcId="{6FD07FF5-273E-4953-A289-306A760EF448}" destId="{270002D3-8C29-4584-A8A0-30647FBBD4DE}" srcOrd="0" destOrd="0" presId="urn:microsoft.com/office/officeart/2018/2/layout/IconLabelLi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DB92C285-AADE-441E-91D4-68B43460F50B}" srcId="{30E48388-B74F-4771-B0EC-E88A0D9F4005}" destId="{6FD07FF5-273E-4953-A289-306A760EF448}" srcOrd="1" destOrd="0" parTransId="{AB74C583-6E87-4762-A560-704DC1549448}" sibTransId="{49CCE9D4-201C-4DF4-B7A6-F315BFC0C141}"/>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 modelId="{1AA34B89-A29E-4CBB-8E6A-3CD3D47C30E4}" type="presParOf" srcId="{3EF84C7A-196B-46DB-ADD8-25FE39AA927B}" destId="{51F475DA-2438-4BA8-A04D-2495EEF43270}" srcOrd="1" destOrd="0" presId="urn:microsoft.com/office/officeart/2018/2/layout/IconLabelList"/>
    <dgm:cxn modelId="{542A25F7-E7F0-4E64-8921-8F4E38850F24}" type="presParOf" srcId="{3EF84C7A-196B-46DB-ADD8-25FE39AA927B}" destId="{A74AE881-997C-4153-A96D-5294B9B78E06}" srcOrd="2" destOrd="0" presId="urn:microsoft.com/office/officeart/2018/2/layout/IconLabelList"/>
    <dgm:cxn modelId="{204CF2C0-E2AA-41CC-A567-C923C32F6AC3}" type="presParOf" srcId="{A74AE881-997C-4153-A96D-5294B9B78E06}" destId="{39377967-D323-4DCB-8C6E-51062B72D2E9}" srcOrd="0" destOrd="0" presId="urn:microsoft.com/office/officeart/2018/2/layout/IconLabelList"/>
    <dgm:cxn modelId="{F5B07B5B-43DF-4540-A393-9E5CAA576743}" type="presParOf" srcId="{A74AE881-997C-4153-A96D-5294B9B78E06}" destId="{DBBCDB26-11B8-4174-ADA3-C27B874DFE0B}" srcOrd="1" destOrd="0" presId="urn:microsoft.com/office/officeart/2018/2/layout/IconLabelList"/>
    <dgm:cxn modelId="{4CBBDBAA-530B-4850-9BA5-10916958AA8D}" type="presParOf" srcId="{A74AE881-997C-4153-A96D-5294B9B78E06}" destId="{270002D3-8C29-4584-A8A0-30647FBBD4D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YoE distribution, right skewed</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20681F01-DB61-43BE-8815-4E08421D3E6A}">
      <dgm:prSet/>
      <dgm:spPr/>
      <dgm:t>
        <a:bodyPr/>
        <a:lstStyle/>
        <a:p>
          <a:pPr>
            <a:lnSpc>
              <a:spcPct val="100000"/>
            </a:lnSpc>
          </a:pPr>
          <a:r>
            <a:rPr lang="en-US" dirty="0"/>
            <a:t>Job functions with the greatest number of profiles</a:t>
          </a:r>
        </a:p>
      </dgm:t>
    </dgm:pt>
    <dgm:pt modelId="{49440413-8873-431E-A577-080233CAD822}" type="parTrans" cxnId="{3F0CFB53-2DEB-4814-82CD-AC326501A907}">
      <dgm:prSet/>
      <dgm:spPr/>
      <dgm:t>
        <a:bodyPr/>
        <a:lstStyle/>
        <a:p>
          <a:endParaRPr lang="en-US"/>
        </a:p>
      </dgm:t>
    </dgm:pt>
    <dgm:pt modelId="{93E5D268-E2E9-4FD3-AFFE-0389DA57C169}" type="sibTrans" cxnId="{3F0CFB53-2DEB-4814-82CD-AC326501A907}">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2" custScaleX="189317" custScaleY="134923" custLinFactNeighborX="-8417" custLinFactNeighborY="5046"/>
      <dgm:spPr>
        <a:blipFill rotWithShape="1">
          <a:blip xmlns:r="http://schemas.openxmlformats.org/officeDocument/2006/relationships" r:embed="rId1"/>
          <a:srcRect/>
          <a:stretch>
            <a:fillRect l="-7000" r="-7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2">
        <dgm:presLayoutVars>
          <dgm:chMax val="1"/>
          <dgm:chPref val="1"/>
        </dgm:presLayoutVars>
      </dgm:prSet>
      <dgm:spPr/>
    </dgm:pt>
    <dgm:pt modelId="{20DF5D32-658D-48F5-9233-5D953A57CE83}" type="pres">
      <dgm:prSet presAssocID="{EE46C4A4-201B-4125-B43C-1FB11FA22D87}" presName="sibTrans" presStyleCnt="0"/>
      <dgm:spPr/>
    </dgm:pt>
    <dgm:pt modelId="{026D00E5-EACE-4CA5-A77C-A9747C829171}" type="pres">
      <dgm:prSet presAssocID="{20681F01-DB61-43BE-8815-4E08421D3E6A}" presName="compNode" presStyleCnt="0"/>
      <dgm:spPr/>
    </dgm:pt>
    <dgm:pt modelId="{3A8A7B0C-B339-49B8-A0D2-F0C2D0BB10FC}" type="pres">
      <dgm:prSet presAssocID="{20681F01-DB61-43BE-8815-4E08421D3E6A}" presName="iconRect" presStyleLbl="node1" presStyleIdx="1" presStyleCnt="2" custScaleX="219028" custScaleY="133982" custLinFactNeighborX="-4950" custLinFactNeighborY="5496"/>
      <dgm:spPr>
        <a:blipFill rotWithShape="1">
          <a:blip xmlns:r="http://schemas.openxmlformats.org/officeDocument/2006/relationships" r:embed="rId2"/>
          <a:srcRect/>
          <a:stretch>
            <a:fillRect l="-5000" r="-5000"/>
          </a:stretch>
        </a:blipFill>
      </dgm:spPr>
    </dgm:pt>
    <dgm:pt modelId="{61CCCBD2-C522-4ECD-B6C5-DB6D1864E32C}" type="pres">
      <dgm:prSet presAssocID="{20681F01-DB61-43BE-8815-4E08421D3E6A}" presName="spaceRect" presStyleCnt="0"/>
      <dgm:spPr/>
    </dgm:pt>
    <dgm:pt modelId="{3D2B3FC0-4CAD-4405-A605-C4E2281DDBD8}" type="pres">
      <dgm:prSet presAssocID="{20681F01-DB61-43BE-8815-4E08421D3E6A}" presName="textRect" presStyleLbl="revTx" presStyleIdx="1" presStyleCnt="2">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3F0CFB53-2DEB-4814-82CD-AC326501A907}" srcId="{30E48388-B74F-4771-B0EC-E88A0D9F4005}" destId="{20681F01-DB61-43BE-8815-4E08421D3E6A}" srcOrd="1" destOrd="0" parTransId="{49440413-8873-431E-A577-080233CAD822}" sibTransId="{93E5D268-E2E9-4FD3-AFFE-0389DA57C169}"/>
    <dgm:cxn modelId="{F7A79384-E686-444F-AC3A-2D48F575168E}" type="presOf" srcId="{20681F01-DB61-43BE-8815-4E08421D3E6A}" destId="{3D2B3FC0-4CAD-4405-A605-C4E2281DDBD8}"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 modelId="{ECD77059-A6FF-4EE7-9599-4C43A1721DE6}" type="presParOf" srcId="{3EF84C7A-196B-46DB-ADD8-25FE39AA927B}" destId="{20DF5D32-658D-48F5-9233-5D953A57CE83}" srcOrd="1" destOrd="0" presId="urn:microsoft.com/office/officeart/2018/2/layout/IconLabelList"/>
    <dgm:cxn modelId="{35C8129A-158A-4BB6-AC4A-B821E1C710E0}" type="presParOf" srcId="{3EF84C7A-196B-46DB-ADD8-25FE39AA927B}" destId="{026D00E5-EACE-4CA5-A77C-A9747C829171}" srcOrd="2" destOrd="0" presId="urn:microsoft.com/office/officeart/2018/2/layout/IconLabelList"/>
    <dgm:cxn modelId="{B9C47A25-4856-4D76-B2CC-512994B9EEA4}" type="presParOf" srcId="{026D00E5-EACE-4CA5-A77C-A9747C829171}" destId="{3A8A7B0C-B339-49B8-A0D2-F0C2D0BB10FC}" srcOrd="0" destOrd="0" presId="urn:microsoft.com/office/officeart/2018/2/layout/IconLabelList"/>
    <dgm:cxn modelId="{1A9160CC-C265-4F4A-93E9-AA6D2A42EB35}" type="presParOf" srcId="{026D00E5-EACE-4CA5-A77C-A9747C829171}" destId="{61CCCBD2-C522-4ECD-B6C5-DB6D1864E32C}" srcOrd="1" destOrd="0" presId="urn:microsoft.com/office/officeart/2018/2/layout/IconLabelList"/>
    <dgm:cxn modelId="{4A0448E0-7F8D-4F89-8D68-6ECFB2867E4D}" type="presParOf" srcId="{026D00E5-EACE-4CA5-A77C-A9747C829171}" destId="{3D2B3FC0-4CAD-4405-A605-C4E2281DDBD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Gender, equal in number approximately. </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1" custScaleX="189317" custScaleY="134923" custLinFactNeighborX="0" custLinFactNeighborY="6597"/>
      <dgm:spPr>
        <a:blipFill rotWithShape="1">
          <a:blip xmlns:r="http://schemas.openxmlformats.org/officeDocument/2006/relationships" r:embed="rId1"/>
          <a:srcRect/>
          <a:stretch>
            <a:fillRect l="-4000" r="-4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1">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Derived Age column through YoE and Gap years</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1" custScaleX="189317" custScaleY="134923" custLinFactNeighborX="-8417" custLinFactNeighborY="5046"/>
      <dgm:spPr>
        <a:blipFill rotWithShape="1">
          <a:blip xmlns:r="http://schemas.openxmlformats.org/officeDocument/2006/relationships" r:embed="rId1"/>
          <a:srcRect/>
          <a:stretch>
            <a:fillRect l="-6000" r="-6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1">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25D7709-735B-4FA3-935F-A54B7B698AC0}">
      <dgm:prSet/>
      <dgm:spPr/>
      <dgm:t>
        <a:bodyPr/>
        <a:lstStyle/>
        <a:p>
          <a:pPr>
            <a:lnSpc>
              <a:spcPct val="100000"/>
            </a:lnSpc>
          </a:pPr>
          <a:r>
            <a:rPr lang="en-US" dirty="0"/>
            <a:t> Derived Tenure column by YoE and Number of Past titles</a:t>
          </a:r>
        </a:p>
      </dgm:t>
    </dgm:pt>
    <dgm:pt modelId="{01AF19F4-8047-4CD9-BBF9-3FB37A2DFC16}" type="parTrans" cxnId="{090BAD8E-6E73-417B-8BDA-76635F2740EF}">
      <dgm:prSet/>
      <dgm:spPr/>
      <dgm:t>
        <a:bodyPr/>
        <a:lstStyle/>
        <a:p>
          <a:endParaRPr lang="en-US"/>
        </a:p>
      </dgm:t>
    </dgm:pt>
    <dgm:pt modelId="{97E1BCA6-B205-4781-BB87-149B73FB6B64}" type="sibTrans" cxnId="{090BAD8E-6E73-417B-8BDA-76635F2740EF}">
      <dgm:prSet/>
      <dgm:spPr/>
      <dgm:t>
        <a:bodyPr/>
        <a:lstStyle/>
        <a:p>
          <a:endParaRPr lang="en-US"/>
        </a:p>
      </dgm:t>
    </dgm:pt>
    <dgm:pt modelId="{AEB72688-1348-497C-A3D6-1D1E2FFA35D4}">
      <dgm:prSet/>
      <dgm:spPr/>
      <dgm:t>
        <a:bodyPr/>
        <a:lstStyle/>
        <a:p>
          <a:pPr>
            <a:lnSpc>
              <a:spcPct val="100000"/>
            </a:lnSpc>
          </a:pPr>
          <a:r>
            <a:rPr lang="en-US" dirty="0"/>
            <a:t>Total YoE and seniority level</a:t>
          </a:r>
        </a:p>
      </dgm:t>
    </dgm:pt>
    <dgm:pt modelId="{E23B588F-196B-40F9-ADFF-633C022A000E}" type="parTrans" cxnId="{0C759382-4DB5-46F5-89CF-9341D4F38B08}">
      <dgm:prSet/>
      <dgm:spPr/>
      <dgm:t>
        <a:bodyPr/>
        <a:lstStyle/>
        <a:p>
          <a:endParaRPr lang="en-US"/>
        </a:p>
      </dgm:t>
    </dgm:pt>
    <dgm:pt modelId="{450BFF17-FE24-4902-82EB-E0EE892F6A2F}" type="sibTrans" cxnId="{0C759382-4DB5-46F5-89CF-9341D4F38B08}">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396B1EC3-AA5A-4E9B-BF56-72C6A9B4F3C9}" type="pres">
      <dgm:prSet presAssocID="{125D7709-735B-4FA3-935F-A54B7B698AC0}" presName="compNode" presStyleCnt="0"/>
      <dgm:spPr/>
    </dgm:pt>
    <dgm:pt modelId="{1FA95339-BBBE-445E-B5FF-F967B601DE23}" type="pres">
      <dgm:prSet presAssocID="{125D7709-735B-4FA3-935F-A54B7B698AC0}" presName="iconRect" presStyleLbl="node1" presStyleIdx="0" presStyleCnt="2" custScaleX="200864" custScaleY="155754"/>
      <dgm:spPr>
        <a:blipFill rotWithShape="1">
          <a:blip xmlns:r="http://schemas.openxmlformats.org/officeDocument/2006/relationships" r:embed="rId1"/>
          <a:srcRect/>
          <a:stretch>
            <a:fillRect l="-7000" r="-7000"/>
          </a:stretch>
        </a:blipFill>
      </dgm:spPr>
    </dgm:pt>
    <dgm:pt modelId="{E6C271E5-3269-49CC-A888-3B10AE7DD215}" type="pres">
      <dgm:prSet presAssocID="{125D7709-735B-4FA3-935F-A54B7B698AC0}" presName="spaceRect" presStyleCnt="0"/>
      <dgm:spPr/>
    </dgm:pt>
    <dgm:pt modelId="{17EBBBC0-BDCA-4B7D-B4D1-46F21C45A4B4}" type="pres">
      <dgm:prSet presAssocID="{125D7709-735B-4FA3-935F-A54B7B698AC0}" presName="textRect" presStyleLbl="revTx" presStyleIdx="0" presStyleCnt="2" custLinFactNeighborY="38733">
        <dgm:presLayoutVars>
          <dgm:chMax val="1"/>
          <dgm:chPref val="1"/>
        </dgm:presLayoutVars>
      </dgm:prSet>
      <dgm:spPr/>
    </dgm:pt>
    <dgm:pt modelId="{C3232C53-8C3E-4F17-A7C6-82422A1CA75D}" type="pres">
      <dgm:prSet presAssocID="{97E1BCA6-B205-4781-BB87-149B73FB6B64}" presName="sibTrans" presStyleCnt="0"/>
      <dgm:spPr/>
    </dgm:pt>
    <dgm:pt modelId="{99473EF4-5F5C-40A4-85ED-6D3C8BF7E9A2}" type="pres">
      <dgm:prSet presAssocID="{AEB72688-1348-497C-A3D6-1D1E2FFA35D4}" presName="compNode" presStyleCnt="0"/>
      <dgm:spPr/>
    </dgm:pt>
    <dgm:pt modelId="{AEEDA1B9-2B03-461D-82D9-C8F91E7FAE70}" type="pres">
      <dgm:prSet presAssocID="{AEB72688-1348-497C-A3D6-1D1E2FFA35D4}" presName="iconRect" presStyleLbl="node1" presStyleIdx="1" presStyleCnt="2" custScaleX="172930" custScaleY="140910"/>
      <dgm:spPr>
        <a:blipFill dpi="0" rotWithShape="1">
          <a:blip xmlns:r="http://schemas.openxmlformats.org/officeDocument/2006/relationships" r:embed="rId2"/>
          <a:srcRect/>
          <a:stretch>
            <a:fillRect l="-2178" t="516" r="3623" b="2268"/>
          </a:stretch>
        </a:blipFill>
      </dgm:spPr>
    </dgm:pt>
    <dgm:pt modelId="{C5046EF6-E280-4A36-A928-07CDC71203BD}" type="pres">
      <dgm:prSet presAssocID="{AEB72688-1348-497C-A3D6-1D1E2FFA35D4}" presName="spaceRect" presStyleCnt="0"/>
      <dgm:spPr/>
    </dgm:pt>
    <dgm:pt modelId="{1E620354-10D6-49D6-B403-7F95373A3EE6}" type="pres">
      <dgm:prSet presAssocID="{AEB72688-1348-497C-A3D6-1D1E2FFA35D4}" presName="textRect" presStyleLbl="revTx" presStyleIdx="1" presStyleCnt="2">
        <dgm:presLayoutVars>
          <dgm:chMax val="1"/>
          <dgm:chPref val="1"/>
        </dgm:presLayoutVars>
      </dgm:prSet>
      <dgm:spPr/>
    </dgm:pt>
  </dgm:ptLst>
  <dgm:cxnLst>
    <dgm:cxn modelId="{BD589917-F7F9-47D6-8AE7-1041E48E0455}" type="presOf" srcId="{125D7709-735B-4FA3-935F-A54B7B698AC0}" destId="{17EBBBC0-BDCA-4B7D-B4D1-46F21C45A4B4}" srcOrd="0" destOrd="0" presId="urn:microsoft.com/office/officeart/2018/2/layout/IconLabelList"/>
    <dgm:cxn modelId="{71AB332F-C07F-4804-A24F-8616120DA970}" type="presOf" srcId="{AEB72688-1348-497C-A3D6-1D1E2FFA35D4}" destId="{1E620354-10D6-49D6-B403-7F95373A3EE6}" srcOrd="0" destOrd="0" presId="urn:microsoft.com/office/officeart/2018/2/layout/IconLabelList"/>
    <dgm:cxn modelId="{0C759382-4DB5-46F5-89CF-9341D4F38B08}" srcId="{30E48388-B74F-4771-B0EC-E88A0D9F4005}" destId="{AEB72688-1348-497C-A3D6-1D1E2FFA35D4}" srcOrd="1" destOrd="0" parTransId="{E23B588F-196B-40F9-ADFF-633C022A000E}" sibTransId="{450BFF17-FE24-4902-82EB-E0EE892F6A2F}"/>
    <dgm:cxn modelId="{090BAD8E-6E73-417B-8BDA-76635F2740EF}" srcId="{30E48388-B74F-4771-B0EC-E88A0D9F4005}" destId="{125D7709-735B-4FA3-935F-A54B7B698AC0}" srcOrd="0" destOrd="0" parTransId="{01AF19F4-8047-4CD9-BBF9-3FB37A2DFC16}" sibTransId="{97E1BCA6-B205-4781-BB87-149B73FB6B64}"/>
    <dgm:cxn modelId="{66D806C9-E6C5-4B89-BA39-EF3B51EE15BF}" type="presOf" srcId="{30E48388-B74F-4771-B0EC-E88A0D9F4005}" destId="{3EF84C7A-196B-46DB-ADD8-25FE39AA927B}" srcOrd="0" destOrd="0" presId="urn:microsoft.com/office/officeart/2018/2/layout/IconLabelList"/>
    <dgm:cxn modelId="{6AE2D785-19D9-4D1B-B94E-71AD9791D0C0}" type="presParOf" srcId="{3EF84C7A-196B-46DB-ADD8-25FE39AA927B}" destId="{396B1EC3-AA5A-4E9B-BF56-72C6A9B4F3C9}" srcOrd="0" destOrd="0" presId="urn:microsoft.com/office/officeart/2018/2/layout/IconLabelList"/>
    <dgm:cxn modelId="{69174F7E-5DE9-4A4D-BF74-5D47C89BC081}" type="presParOf" srcId="{396B1EC3-AA5A-4E9B-BF56-72C6A9B4F3C9}" destId="{1FA95339-BBBE-445E-B5FF-F967B601DE23}" srcOrd="0" destOrd="0" presId="urn:microsoft.com/office/officeart/2018/2/layout/IconLabelList"/>
    <dgm:cxn modelId="{A465A725-4EEC-4089-916F-B456367AE8E0}" type="presParOf" srcId="{396B1EC3-AA5A-4E9B-BF56-72C6A9B4F3C9}" destId="{E6C271E5-3269-49CC-A888-3B10AE7DD215}" srcOrd="1" destOrd="0" presId="urn:microsoft.com/office/officeart/2018/2/layout/IconLabelList"/>
    <dgm:cxn modelId="{66A7D1F4-303F-4619-84A0-754671A98140}" type="presParOf" srcId="{396B1EC3-AA5A-4E9B-BF56-72C6A9B4F3C9}" destId="{17EBBBC0-BDCA-4B7D-B4D1-46F21C45A4B4}" srcOrd="2" destOrd="0" presId="urn:microsoft.com/office/officeart/2018/2/layout/IconLabelList"/>
    <dgm:cxn modelId="{2FFF99CC-1B41-4E87-BE4C-94BC1C387EE3}" type="presParOf" srcId="{3EF84C7A-196B-46DB-ADD8-25FE39AA927B}" destId="{C3232C53-8C3E-4F17-A7C6-82422A1CA75D}" srcOrd="1" destOrd="0" presId="urn:microsoft.com/office/officeart/2018/2/layout/IconLabelList"/>
    <dgm:cxn modelId="{538F239D-1B74-4E4D-AE8C-7F941AD4AD94}" type="presParOf" srcId="{3EF84C7A-196B-46DB-ADD8-25FE39AA927B}" destId="{99473EF4-5F5C-40A4-85ED-6D3C8BF7E9A2}" srcOrd="2" destOrd="0" presId="urn:microsoft.com/office/officeart/2018/2/layout/IconLabelList"/>
    <dgm:cxn modelId="{5CCA6EA2-D207-47F5-B23E-914591C48E87}" type="presParOf" srcId="{99473EF4-5F5C-40A4-85ED-6D3C8BF7E9A2}" destId="{AEEDA1B9-2B03-461D-82D9-C8F91E7FAE70}" srcOrd="0" destOrd="0" presId="urn:microsoft.com/office/officeart/2018/2/layout/IconLabelList"/>
    <dgm:cxn modelId="{EA79592B-685F-4CD0-9F8B-E2EEB10017C9}" type="presParOf" srcId="{99473EF4-5F5C-40A4-85ED-6D3C8BF7E9A2}" destId="{C5046EF6-E280-4A36-A928-07CDC71203BD}" srcOrd="1" destOrd="0" presId="urn:microsoft.com/office/officeart/2018/2/layout/IconLabelList"/>
    <dgm:cxn modelId="{4705C35D-5053-4B31-834B-D1E6665F42CB}" type="presParOf" srcId="{99473EF4-5F5C-40A4-85ED-6D3C8BF7E9A2}" destId="{1E620354-10D6-49D6-B403-7F95373A3EE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Masters to Bachelors level count ratio for each seniority level. As level increases, number of people doing higher degree is increasing. Highest ratio for the CXO position</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20681F01-DB61-43BE-8815-4E08421D3E6A}">
      <dgm:prSet/>
      <dgm:spPr/>
      <dgm:t>
        <a:bodyPr/>
        <a:lstStyle/>
        <a:p>
          <a:pPr>
            <a:lnSpc>
              <a:spcPct val="100000"/>
            </a:lnSpc>
          </a:pPr>
          <a:r>
            <a:rPr lang="en-US" dirty="0"/>
            <a:t>Equal representation of each gender in each particular position(except for CXO position, we have female 99 and male 207)</a:t>
          </a:r>
        </a:p>
      </dgm:t>
    </dgm:pt>
    <dgm:pt modelId="{49440413-8873-431E-A577-080233CAD822}" type="parTrans" cxnId="{3F0CFB53-2DEB-4814-82CD-AC326501A907}">
      <dgm:prSet/>
      <dgm:spPr/>
      <dgm:t>
        <a:bodyPr/>
        <a:lstStyle/>
        <a:p>
          <a:endParaRPr lang="en-US"/>
        </a:p>
      </dgm:t>
    </dgm:pt>
    <dgm:pt modelId="{93E5D268-E2E9-4FD3-AFFE-0389DA57C169}" type="sibTrans" cxnId="{3F0CFB53-2DEB-4814-82CD-AC326501A907}">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2" custScaleX="189317" custScaleY="134923" custLinFactNeighborX="-8417" custLinFactNeighborY="5046"/>
      <dgm:spPr>
        <a:blipFill rotWithShape="1">
          <a:blip xmlns:r="http://schemas.openxmlformats.org/officeDocument/2006/relationships" r:embed="rId1"/>
          <a:srcRect/>
          <a:stretch>
            <a:fillRect t="-3000" b="-3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2">
        <dgm:presLayoutVars>
          <dgm:chMax val="1"/>
          <dgm:chPref val="1"/>
        </dgm:presLayoutVars>
      </dgm:prSet>
      <dgm:spPr/>
    </dgm:pt>
    <dgm:pt modelId="{20DF5D32-658D-48F5-9233-5D953A57CE83}" type="pres">
      <dgm:prSet presAssocID="{EE46C4A4-201B-4125-B43C-1FB11FA22D87}" presName="sibTrans" presStyleCnt="0"/>
      <dgm:spPr/>
    </dgm:pt>
    <dgm:pt modelId="{026D00E5-EACE-4CA5-A77C-A9747C829171}" type="pres">
      <dgm:prSet presAssocID="{20681F01-DB61-43BE-8815-4E08421D3E6A}" presName="compNode" presStyleCnt="0"/>
      <dgm:spPr/>
    </dgm:pt>
    <dgm:pt modelId="{3A8A7B0C-B339-49B8-A0D2-F0C2D0BB10FC}" type="pres">
      <dgm:prSet presAssocID="{20681F01-DB61-43BE-8815-4E08421D3E6A}" presName="iconRect" presStyleLbl="node1" presStyleIdx="1" presStyleCnt="2" custScaleX="202259" custScaleY="139872" custLinFactNeighborX="8418" custLinFactNeighborY="1474"/>
      <dgm:spPr>
        <a:blipFill rotWithShape="1">
          <a:blip xmlns:r="http://schemas.openxmlformats.org/officeDocument/2006/relationships" r:embed="rId2"/>
          <a:srcRect/>
          <a:stretch>
            <a:fillRect/>
          </a:stretch>
        </a:blipFill>
      </dgm:spPr>
    </dgm:pt>
    <dgm:pt modelId="{61CCCBD2-C522-4ECD-B6C5-DB6D1864E32C}" type="pres">
      <dgm:prSet presAssocID="{20681F01-DB61-43BE-8815-4E08421D3E6A}" presName="spaceRect" presStyleCnt="0"/>
      <dgm:spPr/>
    </dgm:pt>
    <dgm:pt modelId="{3D2B3FC0-4CAD-4405-A605-C4E2281DDBD8}" type="pres">
      <dgm:prSet presAssocID="{20681F01-DB61-43BE-8815-4E08421D3E6A}" presName="textRect" presStyleLbl="revTx" presStyleIdx="1" presStyleCnt="2">
        <dgm:presLayoutVars>
          <dgm:chMax val="1"/>
          <dgm:chPref val="1"/>
        </dgm:presLayoutVars>
      </dgm:prSet>
      <dgm:spPr/>
    </dgm:pt>
  </dgm:ptLst>
  <dgm:cxnL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3F0CFB53-2DEB-4814-82CD-AC326501A907}" srcId="{30E48388-B74F-4771-B0EC-E88A0D9F4005}" destId="{20681F01-DB61-43BE-8815-4E08421D3E6A}" srcOrd="1" destOrd="0" parTransId="{49440413-8873-431E-A577-080233CAD822}" sibTransId="{93E5D268-E2E9-4FD3-AFFE-0389DA57C169}"/>
    <dgm:cxn modelId="{F7A79384-E686-444F-AC3A-2D48F575168E}" type="presOf" srcId="{20681F01-DB61-43BE-8815-4E08421D3E6A}" destId="{3D2B3FC0-4CAD-4405-A605-C4E2281DDBD8}"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 modelId="{ECD77059-A6FF-4EE7-9599-4C43A1721DE6}" type="presParOf" srcId="{3EF84C7A-196B-46DB-ADD8-25FE39AA927B}" destId="{20DF5D32-658D-48F5-9233-5D953A57CE83}" srcOrd="1" destOrd="0" presId="urn:microsoft.com/office/officeart/2018/2/layout/IconLabelList"/>
    <dgm:cxn modelId="{35C8129A-158A-4BB6-AC4A-B821E1C710E0}" type="presParOf" srcId="{3EF84C7A-196B-46DB-ADD8-25FE39AA927B}" destId="{026D00E5-EACE-4CA5-A77C-A9747C829171}" srcOrd="2" destOrd="0" presId="urn:microsoft.com/office/officeart/2018/2/layout/IconLabelList"/>
    <dgm:cxn modelId="{B9C47A25-4856-4D76-B2CC-512994B9EEA4}" type="presParOf" srcId="{026D00E5-EACE-4CA5-A77C-A9747C829171}" destId="{3A8A7B0C-B339-49B8-A0D2-F0C2D0BB10FC}" srcOrd="0" destOrd="0" presId="urn:microsoft.com/office/officeart/2018/2/layout/IconLabelList"/>
    <dgm:cxn modelId="{1A9160CC-C265-4F4A-93E9-AA6D2A42EB35}" type="presParOf" srcId="{026D00E5-EACE-4CA5-A77C-A9747C829171}" destId="{61CCCBD2-C522-4ECD-B6C5-DB6D1864E32C}" srcOrd="1" destOrd="0" presId="urn:microsoft.com/office/officeart/2018/2/layout/IconLabelList"/>
    <dgm:cxn modelId="{4A0448E0-7F8D-4F89-8D68-6ECFB2867E4D}" type="presParOf" srcId="{026D00E5-EACE-4CA5-A77C-A9747C829171}" destId="{3D2B3FC0-4CAD-4405-A605-C4E2281DDBD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E48388-B74F-4771-B0EC-E88A0D9F40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1BF5DD-E45B-4132-BB84-39C12B86DD1F}">
      <dgm:prSet/>
      <dgm:spPr/>
      <dgm:t>
        <a:bodyPr/>
        <a:lstStyle/>
        <a:p>
          <a:pPr>
            <a:lnSpc>
              <a:spcPct val="100000"/>
            </a:lnSpc>
          </a:pPr>
          <a:r>
            <a:rPr lang="en-US" dirty="0"/>
            <a:t>Masters to Bachelors level count ratio for Male and Female in CXO position</a:t>
          </a:r>
        </a:p>
      </dgm:t>
    </dgm:pt>
    <dgm:pt modelId="{57C56EEB-7B91-428E-BBF5-8CAC2AC954A0}" type="parTrans" cxnId="{3011366B-190C-4687-A206-0B53B01E08C0}">
      <dgm:prSet/>
      <dgm:spPr/>
      <dgm:t>
        <a:bodyPr/>
        <a:lstStyle/>
        <a:p>
          <a:endParaRPr lang="en-US"/>
        </a:p>
      </dgm:t>
    </dgm:pt>
    <dgm:pt modelId="{EE46C4A4-201B-4125-B43C-1FB11FA22D87}" type="sibTrans" cxnId="{3011366B-190C-4687-A206-0B53B01E08C0}">
      <dgm:prSet/>
      <dgm:spPr/>
      <dgm:t>
        <a:bodyPr/>
        <a:lstStyle/>
        <a:p>
          <a:endParaRPr lang="en-US"/>
        </a:p>
      </dgm:t>
    </dgm:pt>
    <dgm:pt modelId="{E6ED8E14-B055-4A8A-A997-3EE0191B7C4E}">
      <dgm:prSet/>
      <dgm:spPr/>
      <dgm:t>
        <a:bodyPr/>
        <a:lstStyle/>
        <a:p>
          <a:pPr>
            <a:lnSpc>
              <a:spcPct val="100000"/>
            </a:lnSpc>
          </a:pPr>
          <a:r>
            <a:rPr lang="en-US" dirty="0"/>
            <a:t>Distribution of YoE for each gender</a:t>
          </a:r>
        </a:p>
      </dgm:t>
    </dgm:pt>
    <dgm:pt modelId="{03ED03CE-B2EA-4164-B574-A1B082D722B1}" type="parTrans" cxnId="{DB90C127-5D5B-4328-9F16-7783CFBB2827}">
      <dgm:prSet/>
      <dgm:spPr/>
      <dgm:t>
        <a:bodyPr/>
        <a:lstStyle/>
        <a:p>
          <a:endParaRPr lang="en-US"/>
        </a:p>
      </dgm:t>
    </dgm:pt>
    <dgm:pt modelId="{D8FD97C4-3327-4389-A692-16E0AD0D0F94}" type="sibTrans" cxnId="{DB90C127-5D5B-4328-9F16-7783CFBB2827}">
      <dgm:prSet/>
      <dgm:spPr/>
      <dgm:t>
        <a:bodyPr/>
        <a:lstStyle/>
        <a:p>
          <a:endParaRPr lang="en-US"/>
        </a:p>
      </dgm:t>
    </dgm:pt>
    <dgm:pt modelId="{3EF84C7A-196B-46DB-ADD8-25FE39AA927B}" type="pres">
      <dgm:prSet presAssocID="{30E48388-B74F-4771-B0EC-E88A0D9F4005}" presName="root" presStyleCnt="0">
        <dgm:presLayoutVars>
          <dgm:dir/>
          <dgm:resizeHandles val="exact"/>
        </dgm:presLayoutVars>
      </dgm:prSet>
      <dgm:spPr/>
    </dgm:pt>
    <dgm:pt modelId="{9F6105E7-4D3A-45A2-9903-301E79290C65}" type="pres">
      <dgm:prSet presAssocID="{9A1BF5DD-E45B-4132-BB84-39C12B86DD1F}" presName="compNode" presStyleCnt="0"/>
      <dgm:spPr/>
    </dgm:pt>
    <dgm:pt modelId="{E5A8CB99-84B1-474E-91C8-FD36857CC712}" type="pres">
      <dgm:prSet presAssocID="{9A1BF5DD-E45B-4132-BB84-39C12B86DD1F}" presName="iconRect" presStyleLbl="node1" presStyleIdx="0" presStyleCnt="2" custScaleX="201419" custScaleY="145050" custLinFactNeighborX="-7900" custLinFactNeighborY="6597"/>
      <dgm:spPr>
        <a:blipFill rotWithShape="1">
          <a:blip xmlns:r="http://schemas.openxmlformats.org/officeDocument/2006/relationships" r:embed="rId1"/>
          <a:srcRect/>
          <a:stretch>
            <a:fillRect t="-2000" b="-2000"/>
          </a:stretch>
        </a:blipFill>
      </dgm:spPr>
    </dgm:pt>
    <dgm:pt modelId="{46078CC1-0ACE-45BC-9CB9-CB5F8E5418D9}" type="pres">
      <dgm:prSet presAssocID="{9A1BF5DD-E45B-4132-BB84-39C12B86DD1F}" presName="spaceRect" presStyleCnt="0"/>
      <dgm:spPr/>
    </dgm:pt>
    <dgm:pt modelId="{1B15A3CF-C60B-4359-875B-969368086F2D}" type="pres">
      <dgm:prSet presAssocID="{9A1BF5DD-E45B-4132-BB84-39C12B86DD1F}" presName="textRect" presStyleLbl="revTx" presStyleIdx="0" presStyleCnt="2">
        <dgm:presLayoutVars>
          <dgm:chMax val="1"/>
          <dgm:chPref val="1"/>
        </dgm:presLayoutVars>
      </dgm:prSet>
      <dgm:spPr/>
    </dgm:pt>
    <dgm:pt modelId="{BAD1237C-8D60-4126-AE98-12C690D645B6}" type="pres">
      <dgm:prSet presAssocID="{EE46C4A4-201B-4125-B43C-1FB11FA22D87}" presName="sibTrans" presStyleCnt="0"/>
      <dgm:spPr/>
    </dgm:pt>
    <dgm:pt modelId="{8AF88C11-2AB0-46BD-B970-C0634584C231}" type="pres">
      <dgm:prSet presAssocID="{E6ED8E14-B055-4A8A-A997-3EE0191B7C4E}" presName="compNode" presStyleCnt="0"/>
      <dgm:spPr/>
    </dgm:pt>
    <dgm:pt modelId="{0F914D61-D5D9-4011-8674-402C6992F27E}" type="pres">
      <dgm:prSet presAssocID="{E6ED8E14-B055-4A8A-A997-3EE0191B7C4E}" presName="iconRect" presStyleLbl="node1" presStyleIdx="1" presStyleCnt="2" custScaleX="251955" custScaleY="142460" custLinFactNeighborX="2171" custLinFactNeighborY="5471"/>
      <dgm:spPr>
        <a:blipFill dpi="0" rotWithShape="1">
          <a:blip xmlns:r="http://schemas.openxmlformats.org/officeDocument/2006/relationships" r:embed="rId2"/>
          <a:srcRect/>
          <a:stretch>
            <a:fillRect l="-2341" t="2068" r="4144" b="268"/>
          </a:stretch>
        </a:blipFill>
      </dgm:spPr>
    </dgm:pt>
    <dgm:pt modelId="{BC01C2F0-9F2B-44E3-9E36-ED0F7F111BB5}" type="pres">
      <dgm:prSet presAssocID="{E6ED8E14-B055-4A8A-A997-3EE0191B7C4E}" presName="spaceRect" presStyleCnt="0"/>
      <dgm:spPr/>
    </dgm:pt>
    <dgm:pt modelId="{75F33A25-1FE6-41EB-ACFA-F8C10364F8B7}" type="pres">
      <dgm:prSet presAssocID="{E6ED8E14-B055-4A8A-A997-3EE0191B7C4E}" presName="textRect" presStyleLbl="revTx" presStyleIdx="1" presStyleCnt="2">
        <dgm:presLayoutVars>
          <dgm:chMax val="1"/>
          <dgm:chPref val="1"/>
        </dgm:presLayoutVars>
      </dgm:prSet>
      <dgm:spPr/>
    </dgm:pt>
  </dgm:ptLst>
  <dgm:cxnLst>
    <dgm:cxn modelId="{DB90C127-5D5B-4328-9F16-7783CFBB2827}" srcId="{30E48388-B74F-4771-B0EC-E88A0D9F4005}" destId="{E6ED8E14-B055-4A8A-A997-3EE0191B7C4E}" srcOrd="1" destOrd="0" parTransId="{03ED03CE-B2EA-4164-B574-A1B082D722B1}" sibTransId="{D8FD97C4-3327-4389-A692-16E0AD0D0F94}"/>
    <dgm:cxn modelId="{FED12065-6397-465C-B445-B36B1FF1964A}" type="presOf" srcId="{E6ED8E14-B055-4A8A-A997-3EE0191B7C4E}" destId="{75F33A25-1FE6-41EB-ACFA-F8C10364F8B7}" srcOrd="0" destOrd="0" presId="urn:microsoft.com/office/officeart/2018/2/layout/IconLabelList"/>
    <dgm:cxn modelId="{3011366B-190C-4687-A206-0B53B01E08C0}" srcId="{30E48388-B74F-4771-B0EC-E88A0D9F4005}" destId="{9A1BF5DD-E45B-4132-BB84-39C12B86DD1F}" srcOrd="0" destOrd="0" parTransId="{57C56EEB-7B91-428E-BBF5-8CAC2AC954A0}" sibTransId="{EE46C4A4-201B-4125-B43C-1FB11FA22D87}"/>
    <dgm:cxn modelId="{43BDC06D-06A5-4672-AEA8-AF07FBF10BB7}" type="presOf" srcId="{9A1BF5DD-E45B-4132-BB84-39C12B86DD1F}" destId="{1B15A3CF-C60B-4359-875B-969368086F2D}" srcOrd="0" destOrd="0" presId="urn:microsoft.com/office/officeart/2018/2/layout/IconLabelList"/>
    <dgm:cxn modelId="{66D806C9-E6C5-4B89-BA39-EF3B51EE15BF}" type="presOf" srcId="{30E48388-B74F-4771-B0EC-E88A0D9F4005}" destId="{3EF84C7A-196B-46DB-ADD8-25FE39AA927B}" srcOrd="0" destOrd="0" presId="urn:microsoft.com/office/officeart/2018/2/layout/IconLabelList"/>
    <dgm:cxn modelId="{B06E4413-76EE-470D-9CE7-BE111AF7C8E9}" type="presParOf" srcId="{3EF84C7A-196B-46DB-ADD8-25FE39AA927B}" destId="{9F6105E7-4D3A-45A2-9903-301E79290C65}" srcOrd="0" destOrd="0" presId="urn:microsoft.com/office/officeart/2018/2/layout/IconLabelList"/>
    <dgm:cxn modelId="{DE7FB372-13EE-4A5B-8BB9-2E2F4474F3BC}" type="presParOf" srcId="{9F6105E7-4D3A-45A2-9903-301E79290C65}" destId="{E5A8CB99-84B1-474E-91C8-FD36857CC712}" srcOrd="0" destOrd="0" presId="urn:microsoft.com/office/officeart/2018/2/layout/IconLabelList"/>
    <dgm:cxn modelId="{D1EC737F-8CB0-4FBB-9AFD-1DACB6A65A26}" type="presParOf" srcId="{9F6105E7-4D3A-45A2-9903-301E79290C65}" destId="{46078CC1-0ACE-45BC-9CB9-CB5F8E5418D9}" srcOrd="1" destOrd="0" presId="urn:microsoft.com/office/officeart/2018/2/layout/IconLabelList"/>
    <dgm:cxn modelId="{8344DB89-9F2E-4990-844F-1AD61A371255}" type="presParOf" srcId="{9F6105E7-4D3A-45A2-9903-301E79290C65}" destId="{1B15A3CF-C60B-4359-875B-969368086F2D}" srcOrd="2" destOrd="0" presId="urn:microsoft.com/office/officeart/2018/2/layout/IconLabelList"/>
    <dgm:cxn modelId="{9BD0BFEA-8A9F-480E-A639-9120DBDD9241}" type="presParOf" srcId="{3EF84C7A-196B-46DB-ADD8-25FE39AA927B}" destId="{BAD1237C-8D60-4126-AE98-12C690D645B6}" srcOrd="1" destOrd="0" presId="urn:microsoft.com/office/officeart/2018/2/layout/IconLabelList"/>
    <dgm:cxn modelId="{60784B56-E476-45B8-BE52-8E07A2BEB649}" type="presParOf" srcId="{3EF84C7A-196B-46DB-ADD8-25FE39AA927B}" destId="{8AF88C11-2AB0-46BD-B970-C0634584C231}" srcOrd="2" destOrd="0" presId="urn:microsoft.com/office/officeart/2018/2/layout/IconLabelList"/>
    <dgm:cxn modelId="{95542BA7-365E-43DD-9429-96EDC518F7B6}" type="presParOf" srcId="{8AF88C11-2AB0-46BD-B970-C0634584C231}" destId="{0F914D61-D5D9-4011-8674-402C6992F27E}" srcOrd="0" destOrd="0" presId="urn:microsoft.com/office/officeart/2018/2/layout/IconLabelList"/>
    <dgm:cxn modelId="{8B817CC5-C606-4578-A87A-3B9111A3BAC8}" type="presParOf" srcId="{8AF88C11-2AB0-46BD-B970-C0634584C231}" destId="{BC01C2F0-9F2B-44E3-9E36-ED0F7F111BB5}" srcOrd="1" destOrd="0" presId="urn:microsoft.com/office/officeart/2018/2/layout/IconLabelList"/>
    <dgm:cxn modelId="{34B20FC8-0D06-4FCD-8DCD-24B091C5E29B}" type="presParOf" srcId="{8AF88C11-2AB0-46BD-B970-C0634584C231}" destId="{75F33A25-1FE6-41EB-ACFA-F8C10364F8B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574036" y="220440"/>
          <a:ext cx="3911347" cy="2493840"/>
        </a:xfrm>
        <a:prstGeom prst="rect">
          <a:avLst/>
        </a:prstGeom>
        <a:blipFill rotWithShape="1">
          <a:blip xmlns:r="http://schemas.openxmlformats.org/officeDocument/2006/relationships" r:embed="rId1"/>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331199" y="299629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California, New York and Texas are the topmost locations for professionals</a:t>
          </a:r>
        </a:p>
      </dsp:txBody>
      <dsp:txXfrm>
        <a:off x="331199" y="2996294"/>
        <a:ext cx="4320000" cy="720000"/>
      </dsp:txXfrm>
    </dsp:sp>
    <dsp:sp modelId="{3A8A7B0C-B339-49B8-A0D2-F0C2D0BB10FC}">
      <dsp:nvSpPr>
        <dsp:cNvPr id="0" name=""/>
        <dsp:cNvSpPr/>
      </dsp:nvSpPr>
      <dsp:spPr>
        <a:xfrm>
          <a:off x="5764888" y="335102"/>
          <a:ext cx="3931914" cy="2496309"/>
        </a:xfrm>
        <a:prstGeom prst="rect">
          <a:avLst/>
        </a:prstGeom>
        <a:blipFill rotWithShape="1">
          <a:blip xmlns:r="http://schemas.openxmlformats.org/officeDocument/2006/relationships" r:embed="rId2"/>
          <a:srcRect/>
          <a:stretch>
            <a:fillRect t="-3000" b="-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B3FC0-4CAD-4405-A605-C4E2281DDBD8}">
      <dsp:nvSpPr>
        <dsp:cNvPr id="0" name=""/>
        <dsp:cNvSpPr/>
      </dsp:nvSpPr>
      <dsp:spPr>
        <a:xfrm>
          <a:off x="5407199" y="29969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Number of Profiles of upper management more than the entry level positions</a:t>
          </a:r>
        </a:p>
      </dsp:txBody>
      <dsp:txXfrm>
        <a:off x="5407199" y="2996911"/>
        <a:ext cx="432000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3025412" y="372894"/>
          <a:ext cx="3680322" cy="2622903"/>
        </a:xfrm>
        <a:prstGeom prst="rect">
          <a:avLst/>
        </a:prstGeom>
        <a:blipFill rotWithShape="1">
          <a:blip xmlns:r="http://schemas.openxmlformats.org/officeDocument/2006/relationships" r:embed="rId1"/>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2869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Mean number of titles Held by male and female are approximately same</a:t>
          </a:r>
        </a:p>
      </dsp:txBody>
      <dsp:txXfrm>
        <a:off x="2869199" y="3028560"/>
        <a:ext cx="432000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072E9-50C0-4B90-B068-64DBEADF61CE}">
      <dsp:nvSpPr>
        <dsp:cNvPr id="0" name=""/>
        <dsp:cNvSpPr/>
      </dsp:nvSpPr>
      <dsp:spPr>
        <a:xfrm>
          <a:off x="774152" y="357580"/>
          <a:ext cx="3434095" cy="2291781"/>
        </a:xfrm>
        <a:prstGeom prst="rect">
          <a:avLst/>
        </a:prstGeom>
        <a:blipFill dpi="0" rotWithShape="1">
          <a:blip xmlns:r="http://schemas.openxmlformats.org/officeDocument/2006/relationships" r:embed="rId1"/>
          <a:srcRect/>
          <a:stretch>
            <a:fillRect l="-7112" r="-4728"/>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31A110-743C-4233-A993-75EAAD9011D6}">
      <dsp:nvSpPr>
        <dsp:cNvPr id="0" name=""/>
        <dsp:cNvSpPr/>
      </dsp:nvSpPr>
      <dsp:spPr>
        <a:xfrm>
          <a:off x="331199" y="294577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YoE for each race and gender</a:t>
          </a:r>
        </a:p>
      </dsp:txBody>
      <dsp:txXfrm>
        <a:off x="331199" y="2945779"/>
        <a:ext cx="4320000" cy="720000"/>
      </dsp:txXfrm>
    </dsp:sp>
    <dsp:sp modelId="{6DA5F95B-576B-4909-A49B-39736D69F289}">
      <dsp:nvSpPr>
        <dsp:cNvPr id="0" name=""/>
        <dsp:cNvSpPr/>
      </dsp:nvSpPr>
      <dsp:spPr>
        <a:xfrm>
          <a:off x="5886320" y="386186"/>
          <a:ext cx="3361759" cy="2177357"/>
        </a:xfrm>
        <a:prstGeom prst="rect">
          <a:avLst/>
        </a:prstGeom>
        <a:blipFill dpi="0" rotWithShape="1">
          <a:blip xmlns:r="http://schemas.openxmlformats.org/officeDocument/2006/relationships" r:embed="rId2"/>
          <a:srcRect/>
          <a:stretch>
            <a:fillRect l="-3900" r="523"/>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477D5E-AC87-40A7-9647-46043BD9FE35}">
      <dsp:nvSpPr>
        <dsp:cNvPr id="0" name=""/>
        <dsp:cNvSpPr/>
      </dsp:nvSpPr>
      <dsp:spPr>
        <a:xfrm>
          <a:off x="5407199" y="291717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Asian Female has the highest gap between careers</a:t>
          </a:r>
        </a:p>
      </dsp:txBody>
      <dsp:txXfrm>
        <a:off x="5407199" y="291717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487412" y="372894"/>
          <a:ext cx="3680322" cy="2622903"/>
        </a:xfrm>
        <a:prstGeom prst="rect">
          <a:avLst/>
        </a:prstGeom>
        <a:blipFill rotWithShape="1">
          <a:blip xmlns:r="http://schemas.openxmlformats.org/officeDocument/2006/relationships" r:embed="rId1"/>
          <a:srcRect/>
          <a:stretch>
            <a:fillRect l="-7000" r="-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331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Masters and Bachelors level education count </a:t>
          </a:r>
        </a:p>
      </dsp:txBody>
      <dsp:txXfrm>
        <a:off x="331199" y="3028560"/>
        <a:ext cx="4320000" cy="720000"/>
      </dsp:txXfrm>
    </dsp:sp>
    <dsp:sp modelId="{3A8A7B0C-B339-49B8-A0D2-F0C2D0BB10FC}">
      <dsp:nvSpPr>
        <dsp:cNvPr id="0" name=""/>
        <dsp:cNvSpPr/>
      </dsp:nvSpPr>
      <dsp:spPr>
        <a:xfrm>
          <a:off x="5764888" y="279402"/>
          <a:ext cx="3931914" cy="2719111"/>
        </a:xfrm>
        <a:prstGeom prst="rect">
          <a:avLst/>
        </a:prstGeom>
        <a:blipFill rotWithShape="1">
          <a:blip xmlns:r="http://schemas.openxmlformats.org/officeDocument/2006/relationships" r:embed="rId2"/>
          <a:srcRect/>
          <a:stretch>
            <a:fillRect l="-5000" r="-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B3FC0-4CAD-4405-A605-C4E2281DDBD8}">
      <dsp:nvSpPr>
        <dsp:cNvPr id="0" name=""/>
        <dsp:cNvSpPr/>
      </dsp:nvSpPr>
      <dsp:spPr>
        <a:xfrm>
          <a:off x="5407199" y="30526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Advanced Degree Major</a:t>
          </a:r>
        </a:p>
      </dsp:txBody>
      <dsp:txXfrm>
        <a:off x="5407199" y="3052612"/>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487412" y="372894"/>
          <a:ext cx="3680322" cy="2622903"/>
        </a:xfrm>
        <a:prstGeom prst="rect">
          <a:avLst/>
        </a:prstGeom>
        <a:blipFill rotWithShape="1">
          <a:blip xmlns:r="http://schemas.openxmlformats.org/officeDocument/2006/relationships" r:embed="rId1"/>
          <a:srcRect/>
          <a:stretch>
            <a:fillRect t="-2000" b="-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331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Countries with most number of professionals work prior to the current role</a:t>
          </a:r>
        </a:p>
      </dsp:txBody>
      <dsp:txXfrm>
        <a:off x="331199" y="3028560"/>
        <a:ext cx="4320000" cy="720000"/>
      </dsp:txXfrm>
    </dsp:sp>
    <dsp:sp modelId="{39377967-D323-4DCB-8C6E-51062B72D2E9}">
      <dsp:nvSpPr>
        <dsp:cNvPr id="0" name=""/>
        <dsp:cNvSpPr/>
      </dsp:nvSpPr>
      <dsp:spPr>
        <a:xfrm>
          <a:off x="5665258" y="386186"/>
          <a:ext cx="3803883" cy="2177357"/>
        </a:xfrm>
        <a:prstGeom prst="rect">
          <a:avLst/>
        </a:prstGeom>
        <a:blipFill rotWithShape="1">
          <a:blip xmlns:r="http://schemas.openxmlformats.org/officeDocument/2006/relationships" r:embed="rId2"/>
          <a:srcRect/>
          <a:stretch>
            <a:fillRect t="-7000" b="-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0002D3-8C29-4584-A8A0-30647FBBD4DE}">
      <dsp:nvSpPr>
        <dsp:cNvPr id="0" name=""/>
        <dsp:cNvSpPr/>
      </dsp:nvSpPr>
      <dsp:spPr>
        <a:xfrm>
          <a:off x="5407199" y="291717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Asians, Hispanic and Black constitute of a quarter of the population</a:t>
          </a:r>
        </a:p>
      </dsp:txBody>
      <dsp:txXfrm>
        <a:off x="5407199" y="291717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487412" y="372894"/>
          <a:ext cx="3680322" cy="2622903"/>
        </a:xfrm>
        <a:prstGeom prst="rect">
          <a:avLst/>
        </a:prstGeom>
        <a:blipFill rotWithShape="1">
          <a:blip xmlns:r="http://schemas.openxmlformats.org/officeDocument/2006/relationships" r:embed="rId1"/>
          <a:srcRect/>
          <a:stretch>
            <a:fillRect l="-7000" r="-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331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YoE distribution, right skewed</a:t>
          </a:r>
        </a:p>
      </dsp:txBody>
      <dsp:txXfrm>
        <a:off x="331199" y="3028560"/>
        <a:ext cx="4320000" cy="720000"/>
      </dsp:txXfrm>
    </dsp:sp>
    <dsp:sp modelId="{3A8A7B0C-B339-49B8-A0D2-F0C2D0BB10FC}">
      <dsp:nvSpPr>
        <dsp:cNvPr id="0" name=""/>
        <dsp:cNvSpPr/>
      </dsp:nvSpPr>
      <dsp:spPr>
        <a:xfrm>
          <a:off x="5342019" y="386215"/>
          <a:ext cx="4257904" cy="2604610"/>
        </a:xfrm>
        <a:prstGeom prst="rect">
          <a:avLst/>
        </a:prstGeom>
        <a:blipFill rotWithShape="1">
          <a:blip xmlns:r="http://schemas.openxmlformats.org/officeDocument/2006/relationships" r:embed="rId2"/>
          <a:srcRect/>
          <a:stretch>
            <a:fillRect l="-5000" r="-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B3FC0-4CAD-4405-A605-C4E2281DDBD8}">
      <dsp:nvSpPr>
        <dsp:cNvPr id="0" name=""/>
        <dsp:cNvSpPr/>
      </dsp:nvSpPr>
      <dsp:spPr>
        <a:xfrm>
          <a:off x="5407199" y="302398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Job functions with the greatest number of profiles</a:t>
          </a:r>
        </a:p>
      </dsp:txBody>
      <dsp:txXfrm>
        <a:off x="5407199" y="3023986"/>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3189038" y="403045"/>
          <a:ext cx="3680322" cy="2622903"/>
        </a:xfrm>
        <a:prstGeom prst="rect">
          <a:avLst/>
        </a:prstGeom>
        <a:blipFill rotWithShape="1">
          <a:blip xmlns:r="http://schemas.openxmlformats.org/officeDocument/2006/relationships" r:embed="rId1"/>
          <a:srcRect/>
          <a:stretch>
            <a:fillRect l="-4000" r="-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2869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Gender, equal in number approximately. </a:t>
          </a:r>
        </a:p>
      </dsp:txBody>
      <dsp:txXfrm>
        <a:off x="2869199" y="3028560"/>
        <a:ext cx="432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3025412" y="372894"/>
          <a:ext cx="3680322" cy="2622903"/>
        </a:xfrm>
        <a:prstGeom prst="rect">
          <a:avLst/>
        </a:prstGeom>
        <a:blipFill rotWithShape="1">
          <a:blip xmlns:r="http://schemas.openxmlformats.org/officeDocument/2006/relationships" r:embed="rId1"/>
          <a:srcRect/>
          <a:stretch>
            <a:fillRect l="-6000" r="-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2869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Derived Age column through YoE and Gap years</a:t>
          </a:r>
        </a:p>
      </dsp:txBody>
      <dsp:txXfrm>
        <a:off x="2869199" y="3028560"/>
        <a:ext cx="432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95339-BBBE-445E-B5FF-F967B601DE23}">
      <dsp:nvSpPr>
        <dsp:cNvPr id="0" name=""/>
        <dsp:cNvSpPr/>
      </dsp:nvSpPr>
      <dsp:spPr>
        <a:xfrm>
          <a:off x="538801" y="173561"/>
          <a:ext cx="3904796" cy="3027857"/>
        </a:xfrm>
        <a:prstGeom prst="rect">
          <a:avLst/>
        </a:prstGeom>
        <a:blipFill rotWithShape="1">
          <a:blip xmlns:r="http://schemas.openxmlformats.org/officeDocument/2006/relationships" r:embed="rId1"/>
          <a:srcRect/>
          <a:stretch>
            <a:fillRect l="-7000" r="-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EBBBC0-BDCA-4B7D-B4D1-46F21C45A4B4}">
      <dsp:nvSpPr>
        <dsp:cNvPr id="0" name=""/>
        <dsp:cNvSpPr/>
      </dsp:nvSpPr>
      <dsp:spPr>
        <a:xfrm>
          <a:off x="331199" y="33033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 Derived Tenure column by YoE and Number of Past titles</a:t>
          </a:r>
        </a:p>
      </dsp:txBody>
      <dsp:txXfrm>
        <a:off x="331199" y="3303360"/>
        <a:ext cx="4320000" cy="720000"/>
      </dsp:txXfrm>
    </dsp:sp>
    <dsp:sp modelId="{AEEDA1B9-2B03-461D-82D9-C8F91E7FAE70}">
      <dsp:nvSpPr>
        <dsp:cNvPr id="0" name=""/>
        <dsp:cNvSpPr/>
      </dsp:nvSpPr>
      <dsp:spPr>
        <a:xfrm>
          <a:off x="5886320" y="245703"/>
          <a:ext cx="3361759" cy="2739290"/>
        </a:xfrm>
        <a:prstGeom prst="rect">
          <a:avLst/>
        </a:prstGeom>
        <a:blipFill dpi="0" rotWithShape="1">
          <a:blip xmlns:r="http://schemas.openxmlformats.org/officeDocument/2006/relationships" r:embed="rId2"/>
          <a:srcRect/>
          <a:stretch>
            <a:fillRect l="-2178" t="516" r="3623" b="2268"/>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20354-10D6-49D6-B403-7F95373A3EE6}">
      <dsp:nvSpPr>
        <dsp:cNvPr id="0" name=""/>
        <dsp:cNvSpPr/>
      </dsp:nvSpPr>
      <dsp:spPr>
        <a:xfrm>
          <a:off x="5407199" y="305765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Total YoE and seniority level</a:t>
          </a:r>
        </a:p>
      </dsp:txBody>
      <dsp:txXfrm>
        <a:off x="5407199" y="3057656"/>
        <a:ext cx="432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487412" y="372894"/>
          <a:ext cx="3680322" cy="2622903"/>
        </a:xfrm>
        <a:prstGeom prst="rect">
          <a:avLst/>
        </a:prstGeom>
        <a:blipFill rotWithShape="1">
          <a:blip xmlns:r="http://schemas.openxmlformats.org/officeDocument/2006/relationships" r:embed="rId1"/>
          <a:srcRect/>
          <a:stretch>
            <a:fillRect t="-3000" b="-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331199" y="302856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Masters to Bachelors level count ratio for each seniority level. As level increases, number of people doing higher degree is increasing. Highest ratio for the CXO position</a:t>
          </a:r>
        </a:p>
      </dsp:txBody>
      <dsp:txXfrm>
        <a:off x="331199" y="3028560"/>
        <a:ext cx="4320000" cy="720000"/>
      </dsp:txXfrm>
    </dsp:sp>
    <dsp:sp modelId="{3A8A7B0C-B339-49B8-A0D2-F0C2D0BB10FC}">
      <dsp:nvSpPr>
        <dsp:cNvPr id="0" name=""/>
        <dsp:cNvSpPr/>
      </dsp:nvSpPr>
      <dsp:spPr>
        <a:xfrm>
          <a:off x="5764888" y="279402"/>
          <a:ext cx="3931914" cy="2719111"/>
        </a:xfrm>
        <a:prstGeom prst="rect">
          <a:avLst/>
        </a:prstGeom>
        <a:blipFill rotWithShape="1">
          <a:blip xmlns:r="http://schemas.openxmlformats.org/officeDocument/2006/relationships" r:embed="rId2"/>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B3FC0-4CAD-4405-A605-C4E2281DDBD8}">
      <dsp:nvSpPr>
        <dsp:cNvPr id="0" name=""/>
        <dsp:cNvSpPr/>
      </dsp:nvSpPr>
      <dsp:spPr>
        <a:xfrm>
          <a:off x="5407199" y="30526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Equal representation of each gender in each particular position(except for CXO position, we have female 99 and male 207)</a:t>
          </a:r>
        </a:p>
      </dsp:txBody>
      <dsp:txXfrm>
        <a:off x="5407199" y="3052612"/>
        <a:ext cx="432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CB99-84B1-474E-91C8-FD36857CC712}">
      <dsp:nvSpPr>
        <dsp:cNvPr id="0" name=""/>
        <dsp:cNvSpPr/>
      </dsp:nvSpPr>
      <dsp:spPr>
        <a:xfrm>
          <a:off x="90828" y="353828"/>
          <a:ext cx="3915585" cy="2819772"/>
        </a:xfrm>
        <a:prstGeom prst="rect">
          <a:avLst/>
        </a:prstGeom>
        <a:blipFill rotWithShape="1">
          <a:blip xmlns:r="http://schemas.openxmlformats.org/officeDocument/2006/relationships" r:embed="rId1"/>
          <a:srcRect/>
          <a:stretch>
            <a:fillRect t="-2000" b="-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5A3CF-C60B-4359-875B-969368086F2D}">
      <dsp:nvSpPr>
        <dsp:cNvPr id="0" name=""/>
        <dsp:cNvSpPr/>
      </dsp:nvSpPr>
      <dsp:spPr>
        <a:xfrm>
          <a:off x="42197" y="307777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Masters to Bachelors level count ratio for Male and Female in CXO position</a:t>
          </a:r>
        </a:p>
      </dsp:txBody>
      <dsp:txXfrm>
        <a:off x="42197" y="3077777"/>
        <a:ext cx="4320000" cy="720000"/>
      </dsp:txXfrm>
    </dsp:sp>
    <dsp:sp modelId="{0F914D61-D5D9-4011-8674-402C6992F27E}">
      <dsp:nvSpPr>
        <dsp:cNvPr id="0" name=""/>
        <dsp:cNvSpPr/>
      </dsp:nvSpPr>
      <dsp:spPr>
        <a:xfrm>
          <a:off x="5160394" y="344526"/>
          <a:ext cx="4898005" cy="2769422"/>
        </a:xfrm>
        <a:prstGeom prst="rect">
          <a:avLst/>
        </a:prstGeom>
        <a:blipFill dpi="0" rotWithShape="1">
          <a:blip xmlns:r="http://schemas.openxmlformats.org/officeDocument/2006/relationships" r:embed="rId2"/>
          <a:srcRect/>
          <a:stretch>
            <a:fillRect l="-2341" t="2068" r="4144" b="268"/>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F33A25-1FE6-41EB-ACFA-F8C10364F8B7}">
      <dsp:nvSpPr>
        <dsp:cNvPr id="0" name=""/>
        <dsp:cNvSpPr/>
      </dsp:nvSpPr>
      <dsp:spPr>
        <a:xfrm>
          <a:off x="5407199" y="306518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Distribution of YoE for each gender</a:t>
          </a:r>
        </a:p>
      </dsp:txBody>
      <dsp:txXfrm>
        <a:off x="5407199" y="306518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5582B-064D-4108-A327-8307327C98E1}" type="datetimeFigureOut">
              <a:rPr lang="en-US" smtClean="0"/>
              <a:t>6/8/2021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9225A-825B-4C6A-A5F7-9A1EA71E8D16}" type="slidenum">
              <a:rPr lang="en-US" smtClean="0"/>
              <a:t>‹#›</a:t>
            </a:fld>
            <a:endParaRPr lang="en-US"/>
          </a:p>
        </p:txBody>
      </p:sp>
    </p:spTree>
    <p:extLst>
      <p:ext uri="{BB962C8B-B14F-4D97-AF65-F5344CB8AC3E}">
        <p14:creationId xmlns:p14="http://schemas.microsoft.com/office/powerpoint/2010/main" val="2554265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  for CXO position, we see twice as many males than females. Is the reason Education level? Is the reason YOE? Or is it due to race? Or is it due to the industry ? </a:t>
            </a:r>
          </a:p>
        </p:txBody>
      </p:sp>
      <p:sp>
        <p:nvSpPr>
          <p:cNvPr id="4" name="Slide Number Placeholder 3"/>
          <p:cNvSpPr>
            <a:spLocks noGrp="1"/>
          </p:cNvSpPr>
          <p:nvPr>
            <p:ph type="sldNum" sz="quarter" idx="5"/>
          </p:nvPr>
        </p:nvSpPr>
        <p:spPr/>
        <p:txBody>
          <a:bodyPr/>
          <a:lstStyle/>
          <a:p>
            <a:fld id="{8C99225A-825B-4C6A-A5F7-9A1EA71E8D16}" type="slidenum">
              <a:rPr lang="en-US" smtClean="0"/>
              <a:t>11</a:t>
            </a:fld>
            <a:endParaRPr lang="en-US"/>
          </a:p>
        </p:txBody>
      </p:sp>
    </p:spTree>
    <p:extLst>
      <p:ext uri="{BB962C8B-B14F-4D97-AF65-F5344CB8AC3E}">
        <p14:creationId xmlns:p14="http://schemas.microsoft.com/office/powerpoint/2010/main" val="185492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let us assume that it is different due to some bias called x, which is unknown for now</a:t>
            </a:r>
          </a:p>
        </p:txBody>
      </p:sp>
      <p:sp>
        <p:nvSpPr>
          <p:cNvPr id="4" name="Slide Number Placeholder 3"/>
          <p:cNvSpPr>
            <a:spLocks noGrp="1"/>
          </p:cNvSpPr>
          <p:nvPr>
            <p:ph type="sldNum" sz="quarter" idx="5"/>
          </p:nvPr>
        </p:nvSpPr>
        <p:spPr/>
        <p:txBody>
          <a:bodyPr/>
          <a:lstStyle/>
          <a:p>
            <a:fld id="{8C99225A-825B-4C6A-A5F7-9A1EA71E8D16}" type="slidenum">
              <a:rPr lang="en-US" smtClean="0"/>
              <a:t>12</a:t>
            </a:fld>
            <a:endParaRPr lang="en-US"/>
          </a:p>
        </p:txBody>
      </p:sp>
    </p:spTree>
    <p:extLst>
      <p:ext uri="{BB962C8B-B14F-4D97-AF65-F5344CB8AC3E}">
        <p14:creationId xmlns:p14="http://schemas.microsoft.com/office/powerpoint/2010/main" val="2119383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let us assume that it is different due to some bias called x, which is unknown for now</a:t>
            </a:r>
          </a:p>
        </p:txBody>
      </p:sp>
      <p:sp>
        <p:nvSpPr>
          <p:cNvPr id="4" name="Slide Number Placeholder 3"/>
          <p:cNvSpPr>
            <a:spLocks noGrp="1"/>
          </p:cNvSpPr>
          <p:nvPr>
            <p:ph type="sldNum" sz="quarter" idx="5"/>
          </p:nvPr>
        </p:nvSpPr>
        <p:spPr/>
        <p:txBody>
          <a:bodyPr/>
          <a:lstStyle/>
          <a:p>
            <a:fld id="{8C99225A-825B-4C6A-A5F7-9A1EA71E8D16}" type="slidenum">
              <a:rPr lang="en-US" smtClean="0"/>
              <a:t>13</a:t>
            </a:fld>
            <a:endParaRPr lang="en-US"/>
          </a:p>
        </p:txBody>
      </p:sp>
    </p:spTree>
    <p:extLst>
      <p:ext uri="{BB962C8B-B14F-4D97-AF65-F5344CB8AC3E}">
        <p14:creationId xmlns:p14="http://schemas.microsoft.com/office/powerpoint/2010/main" val="111408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points in red block have mentioned only one role(the current role) and didn’t fill all the details </a:t>
            </a:r>
          </a:p>
        </p:txBody>
      </p:sp>
      <p:sp>
        <p:nvSpPr>
          <p:cNvPr id="4" name="Slide Number Placeholder 3"/>
          <p:cNvSpPr>
            <a:spLocks noGrp="1"/>
          </p:cNvSpPr>
          <p:nvPr>
            <p:ph type="sldNum" sz="quarter" idx="5"/>
          </p:nvPr>
        </p:nvSpPr>
        <p:spPr/>
        <p:txBody>
          <a:bodyPr/>
          <a:lstStyle/>
          <a:p>
            <a:fld id="{8C99225A-825B-4C6A-A5F7-9A1EA71E8D16}" type="slidenum">
              <a:rPr lang="en-US" smtClean="0"/>
              <a:t>14</a:t>
            </a:fld>
            <a:endParaRPr lang="en-US"/>
          </a:p>
        </p:txBody>
      </p:sp>
    </p:spTree>
    <p:extLst>
      <p:ext uri="{BB962C8B-B14F-4D97-AF65-F5344CB8AC3E}">
        <p14:creationId xmlns:p14="http://schemas.microsoft.com/office/powerpoint/2010/main" val="247104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99225A-825B-4C6A-A5F7-9A1EA71E8D16}" type="slidenum">
              <a:rPr lang="en-US" smtClean="0"/>
              <a:t>15</a:t>
            </a:fld>
            <a:endParaRPr lang="en-US"/>
          </a:p>
        </p:txBody>
      </p:sp>
    </p:spTree>
    <p:extLst>
      <p:ext uri="{BB962C8B-B14F-4D97-AF65-F5344CB8AC3E}">
        <p14:creationId xmlns:p14="http://schemas.microsoft.com/office/powerpoint/2010/main" val="85654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let us assume that it is different due to some bias called x, which is unknown for now</a:t>
            </a:r>
          </a:p>
        </p:txBody>
      </p:sp>
      <p:sp>
        <p:nvSpPr>
          <p:cNvPr id="4" name="Slide Number Placeholder 3"/>
          <p:cNvSpPr>
            <a:spLocks noGrp="1"/>
          </p:cNvSpPr>
          <p:nvPr>
            <p:ph type="sldNum" sz="quarter" idx="5"/>
          </p:nvPr>
        </p:nvSpPr>
        <p:spPr/>
        <p:txBody>
          <a:bodyPr/>
          <a:lstStyle/>
          <a:p>
            <a:fld id="{8C99225A-825B-4C6A-A5F7-9A1EA71E8D16}" type="slidenum">
              <a:rPr lang="en-US" smtClean="0"/>
              <a:t>17</a:t>
            </a:fld>
            <a:endParaRPr lang="en-US"/>
          </a:p>
        </p:txBody>
      </p:sp>
    </p:spTree>
    <p:extLst>
      <p:ext uri="{BB962C8B-B14F-4D97-AF65-F5344CB8AC3E}">
        <p14:creationId xmlns:p14="http://schemas.microsoft.com/office/powerpoint/2010/main" val="48577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7B434D-1914-42A9-853E-732865572BF1}"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CE539-76FE-4535-A29F-A18390F7E2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95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B434D-1914-42A9-853E-732865572BF1}"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CE539-76FE-4535-A29F-A18390F7E2A5}" type="slidenum">
              <a:rPr lang="en-US" smtClean="0"/>
              <a:t>‹#›</a:t>
            </a:fld>
            <a:endParaRPr lang="en-US"/>
          </a:p>
        </p:txBody>
      </p:sp>
    </p:spTree>
    <p:extLst>
      <p:ext uri="{BB962C8B-B14F-4D97-AF65-F5344CB8AC3E}">
        <p14:creationId xmlns:p14="http://schemas.microsoft.com/office/powerpoint/2010/main" val="76740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B434D-1914-42A9-853E-732865572BF1}"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CE539-76FE-4535-A29F-A18390F7E2A5}" type="slidenum">
              <a:rPr lang="en-US" smtClean="0"/>
              <a:t>‹#›</a:t>
            </a:fld>
            <a:endParaRPr lang="en-US"/>
          </a:p>
        </p:txBody>
      </p:sp>
      <p:sp>
        <p:nvSpPr>
          <p:cNvPr id="7" name="Arrow: Pentagon 6">
            <a:extLst>
              <a:ext uri="{FF2B5EF4-FFF2-40B4-BE49-F238E27FC236}">
                <a16:creationId xmlns:a16="http://schemas.microsoft.com/office/drawing/2014/main" id="{E13E1B38-9F81-46F0-90E9-FB72F40BC95C}"/>
              </a:ext>
            </a:extLst>
          </p:cNvPr>
          <p:cNvSpPr/>
          <p:nvPr userDrawn="1"/>
        </p:nvSpPr>
        <p:spPr>
          <a:xfrm flipH="1">
            <a:off x="10984992" y="99151"/>
            <a:ext cx="1207008" cy="374904"/>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25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7B434D-1914-42A9-853E-732865572BF1}"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CE539-76FE-4535-A29F-A18390F7E2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12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7B434D-1914-42A9-853E-732865572BF1}"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CE539-76FE-4535-A29F-A18390F7E2A5}" type="slidenum">
              <a:rPr lang="en-US" smtClean="0"/>
              <a:t>‹#›</a:t>
            </a:fld>
            <a:endParaRPr lang="en-US"/>
          </a:p>
        </p:txBody>
      </p:sp>
    </p:spTree>
    <p:extLst>
      <p:ext uri="{BB962C8B-B14F-4D97-AF65-F5344CB8AC3E}">
        <p14:creationId xmlns:p14="http://schemas.microsoft.com/office/powerpoint/2010/main" val="224105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7B434D-1914-42A9-853E-732865572BF1}" type="datetimeFigureOut">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CE539-76FE-4535-A29F-A18390F7E2A5}" type="slidenum">
              <a:rPr lang="en-US" smtClean="0"/>
              <a:t>‹#›</a:t>
            </a:fld>
            <a:endParaRPr lang="en-US"/>
          </a:p>
        </p:txBody>
      </p:sp>
    </p:spTree>
    <p:extLst>
      <p:ext uri="{BB962C8B-B14F-4D97-AF65-F5344CB8AC3E}">
        <p14:creationId xmlns:p14="http://schemas.microsoft.com/office/powerpoint/2010/main" val="59622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7B434D-1914-42A9-853E-732865572BF1}"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CE539-76FE-4535-A29F-A18390F7E2A5}" type="slidenum">
              <a:rPr lang="en-US" smtClean="0"/>
              <a:t>‹#›</a:t>
            </a:fld>
            <a:endParaRPr lang="en-US"/>
          </a:p>
        </p:txBody>
      </p:sp>
      <p:sp>
        <p:nvSpPr>
          <p:cNvPr id="6" name="Arrow: Pentagon 5">
            <a:extLst>
              <a:ext uri="{FF2B5EF4-FFF2-40B4-BE49-F238E27FC236}">
                <a16:creationId xmlns:a16="http://schemas.microsoft.com/office/drawing/2014/main" id="{979F7F3D-EE69-4287-95D1-AE40ADF05A27}"/>
              </a:ext>
            </a:extLst>
          </p:cNvPr>
          <p:cNvSpPr/>
          <p:nvPr userDrawn="1"/>
        </p:nvSpPr>
        <p:spPr>
          <a:xfrm flipH="1">
            <a:off x="10984992" y="99151"/>
            <a:ext cx="1207008" cy="374904"/>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85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7B434D-1914-42A9-853E-732865572BF1}" type="datetimeFigureOut">
              <a:rPr lang="en-US" smtClean="0"/>
              <a:t>6/8/2021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5CE539-76FE-4535-A29F-A18390F7E2A5}" type="slidenum">
              <a:rPr lang="en-US" smtClean="0"/>
              <a:t>‹#›</a:t>
            </a:fld>
            <a:endParaRPr lang="en-US"/>
          </a:p>
        </p:txBody>
      </p:sp>
    </p:spTree>
    <p:extLst>
      <p:ext uri="{BB962C8B-B14F-4D97-AF65-F5344CB8AC3E}">
        <p14:creationId xmlns:p14="http://schemas.microsoft.com/office/powerpoint/2010/main" val="371723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7B434D-1914-42A9-853E-732865572BF1}"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CE539-76FE-4535-A29F-A18390F7E2A5}" type="slidenum">
              <a:rPr lang="en-US" smtClean="0"/>
              <a:t>‹#›</a:t>
            </a:fld>
            <a:endParaRPr lang="en-US"/>
          </a:p>
        </p:txBody>
      </p:sp>
    </p:spTree>
    <p:extLst>
      <p:ext uri="{BB962C8B-B14F-4D97-AF65-F5344CB8AC3E}">
        <p14:creationId xmlns:p14="http://schemas.microsoft.com/office/powerpoint/2010/main" val="166444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B434D-1914-42A9-853E-732865572BF1}"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CE539-76FE-4535-A29F-A18390F7E2A5}" type="slidenum">
              <a:rPr lang="en-US" smtClean="0"/>
              <a:t>‹#›</a:t>
            </a:fld>
            <a:endParaRPr lang="en-US"/>
          </a:p>
        </p:txBody>
      </p:sp>
    </p:spTree>
    <p:extLst>
      <p:ext uri="{BB962C8B-B14F-4D97-AF65-F5344CB8AC3E}">
        <p14:creationId xmlns:p14="http://schemas.microsoft.com/office/powerpoint/2010/main" val="1445624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7B434D-1914-42A9-853E-732865572BF1}" type="datetimeFigureOut">
              <a:rPr lang="en-US" smtClean="0"/>
              <a:t>6/8/2021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5CE539-76FE-4535-A29F-A18390F7E2A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410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4" r:id="rId7"/>
    <p:sldLayoutId id="2147483705" r:id="rId8"/>
    <p:sldLayoutId id="2147483706" r:id="rId9"/>
    <p:sldLayoutId id="2147483707" r:id="rId10"/>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5.xml"/><Relationship Id="rId7"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6.xml"/><Relationship Id="rId7" Type="http://schemas.openxmlformats.org/officeDocument/2006/relationships/image" Target="../media/image1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434E-BBDA-4B3E-83B7-237A87EDC2AE}"/>
              </a:ext>
            </a:extLst>
          </p:cNvPr>
          <p:cNvSpPr>
            <a:spLocks noGrp="1"/>
          </p:cNvSpPr>
          <p:nvPr>
            <p:ph type="ctrTitle"/>
          </p:nvPr>
        </p:nvSpPr>
        <p:spPr/>
        <p:txBody>
          <a:bodyPr>
            <a:normAutofit/>
          </a:bodyPr>
          <a:lstStyle/>
          <a:p>
            <a:r>
              <a:rPr lang="en-US" sz="6000" dirty="0"/>
              <a:t>Eightfold Talent Insights Project</a:t>
            </a:r>
          </a:p>
        </p:txBody>
      </p:sp>
      <p:sp>
        <p:nvSpPr>
          <p:cNvPr id="3" name="Subtitle 2">
            <a:extLst>
              <a:ext uri="{FF2B5EF4-FFF2-40B4-BE49-F238E27FC236}">
                <a16:creationId xmlns:a16="http://schemas.microsoft.com/office/drawing/2014/main" id="{EA83D25D-7470-4482-AC34-352CA212E97B}"/>
              </a:ext>
            </a:extLst>
          </p:cNvPr>
          <p:cNvSpPr>
            <a:spLocks noGrp="1"/>
          </p:cNvSpPr>
          <p:nvPr>
            <p:ph type="subTitle" idx="1"/>
          </p:nvPr>
        </p:nvSpPr>
        <p:spPr/>
        <p:txBody>
          <a:bodyPr/>
          <a:lstStyle/>
          <a:p>
            <a:r>
              <a:rPr lang="en-US" dirty="0"/>
              <a:t>Presented by</a:t>
            </a:r>
          </a:p>
          <a:p>
            <a:r>
              <a:rPr lang="en-US" sz="1600" dirty="0"/>
              <a:t>Ramya mamidipaka</a:t>
            </a:r>
          </a:p>
        </p:txBody>
      </p:sp>
    </p:spTree>
    <p:extLst>
      <p:ext uri="{BB962C8B-B14F-4D97-AF65-F5344CB8AC3E}">
        <p14:creationId xmlns:p14="http://schemas.microsoft.com/office/powerpoint/2010/main" val="3905721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25883460"/>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 </a:t>
            </a:r>
            <a:r>
              <a:rPr lang="en-US" sz="2800" dirty="0"/>
              <a:t>Bivariate(Tenure, Seniority Level)</a:t>
            </a:r>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
        <p:nvSpPr>
          <p:cNvPr id="9" name="TextBox 8">
            <a:extLst>
              <a:ext uri="{FF2B5EF4-FFF2-40B4-BE49-F238E27FC236}">
                <a16:creationId xmlns:a16="http://schemas.microsoft.com/office/drawing/2014/main" id="{EE42FFC6-259B-47F8-9AA9-BBB256C221C8}"/>
              </a:ext>
            </a:extLst>
          </p:cNvPr>
          <p:cNvSpPr txBox="1"/>
          <p:nvPr/>
        </p:nvSpPr>
        <p:spPr>
          <a:xfrm>
            <a:off x="3321096" y="5869094"/>
            <a:ext cx="5610767" cy="369332"/>
          </a:xfrm>
          <a:prstGeom prst="rect">
            <a:avLst/>
          </a:prstGeom>
          <a:noFill/>
        </p:spPr>
        <p:txBody>
          <a:bodyPr wrap="none" rtlCol="0">
            <a:spAutoFit/>
          </a:bodyPr>
          <a:lstStyle/>
          <a:p>
            <a:r>
              <a:rPr lang="en-US" dirty="0"/>
              <a:t>On Average Professionals spend around 2-3 years in a role</a:t>
            </a:r>
          </a:p>
        </p:txBody>
      </p:sp>
    </p:spTree>
    <p:extLst>
      <p:ext uri="{BB962C8B-B14F-4D97-AF65-F5344CB8AC3E}">
        <p14:creationId xmlns:p14="http://schemas.microsoft.com/office/powerpoint/2010/main" val="63954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2771263777"/>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Intermediate Insight – </a:t>
            </a:r>
            <a:r>
              <a:rPr lang="en-US" sz="2800" dirty="0"/>
              <a:t>(Gender, seniority, Education)</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
        <p:nvSpPr>
          <p:cNvPr id="4" name="Rectangle 3">
            <a:extLst>
              <a:ext uri="{FF2B5EF4-FFF2-40B4-BE49-F238E27FC236}">
                <a16:creationId xmlns:a16="http://schemas.microsoft.com/office/drawing/2014/main" id="{2D64C538-6201-4DD9-837D-C0DE9B6E6237}"/>
              </a:ext>
            </a:extLst>
          </p:cNvPr>
          <p:cNvSpPr/>
          <p:nvPr/>
        </p:nvSpPr>
        <p:spPr>
          <a:xfrm>
            <a:off x="8470232" y="1982804"/>
            <a:ext cx="587141" cy="1097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233EEB-07E1-4502-BDD2-44F81362ED5B}"/>
              </a:ext>
            </a:extLst>
          </p:cNvPr>
          <p:cNvSpPr txBox="1"/>
          <p:nvPr/>
        </p:nvSpPr>
        <p:spPr>
          <a:xfrm>
            <a:off x="10219508" y="1982804"/>
            <a:ext cx="1872343" cy="1477328"/>
          </a:xfrm>
          <a:prstGeom prst="rect">
            <a:avLst/>
          </a:prstGeom>
          <a:noFill/>
        </p:spPr>
        <p:txBody>
          <a:bodyPr wrap="square" rtlCol="0">
            <a:spAutoFit/>
          </a:bodyPr>
          <a:lstStyle/>
          <a:p>
            <a:pPr marL="342900" indent="-342900">
              <a:buAutoNum type="arabicPeriod"/>
            </a:pPr>
            <a:r>
              <a:rPr lang="en-US" dirty="0"/>
              <a:t>Education?</a:t>
            </a:r>
          </a:p>
          <a:p>
            <a:pPr marL="342900" indent="-342900">
              <a:buAutoNum type="arabicPeriod"/>
            </a:pPr>
            <a:r>
              <a:rPr lang="en-US" dirty="0"/>
              <a:t>YoE</a:t>
            </a:r>
          </a:p>
          <a:p>
            <a:pPr marL="342900" indent="-342900">
              <a:buAutoNum type="arabicPeriod"/>
            </a:pPr>
            <a:r>
              <a:rPr lang="en-US" dirty="0"/>
              <a:t>Titles?</a:t>
            </a:r>
          </a:p>
          <a:p>
            <a:pPr marL="342900" indent="-342900">
              <a:buAutoNum type="arabicPeriod"/>
            </a:pPr>
            <a:r>
              <a:rPr lang="en-US" dirty="0"/>
              <a:t>Other?</a:t>
            </a:r>
          </a:p>
          <a:p>
            <a:pPr marL="342900" indent="-342900">
              <a:buAutoNum type="arabicPeriod"/>
            </a:pPr>
            <a:endParaRPr lang="en-US" dirty="0"/>
          </a:p>
        </p:txBody>
      </p:sp>
    </p:spTree>
    <p:extLst>
      <p:ext uri="{BB962C8B-B14F-4D97-AF65-F5344CB8AC3E}">
        <p14:creationId xmlns:p14="http://schemas.microsoft.com/office/powerpoint/2010/main" val="3954107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1000"/>
                                        <p:tgtEl>
                                          <p:spTgt spid="9">
                                            <p:txEl>
                                              <p:pRg st="1" end="1"/>
                                            </p:txEl>
                                          </p:spTgt>
                                        </p:tgtEl>
                                      </p:cBhvr>
                                    </p:animEffect>
                                    <p:anim calcmode="lin" valueType="num">
                                      <p:cBhvr>
                                        <p:cTn id="2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1000"/>
                                        <p:tgtEl>
                                          <p:spTgt spid="9">
                                            <p:txEl>
                                              <p:pRg st="3" end="3"/>
                                            </p:txEl>
                                          </p:spTgt>
                                        </p:tgtEl>
                                      </p:cBhvr>
                                    </p:animEffect>
                                    <p:anim calcmode="lin" valueType="num">
                                      <p:cBhvr>
                                        <p:cTn id="36"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160652575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Intermediate Insight </a:t>
            </a:r>
            <a:r>
              <a:rPr lang="en-US" sz="3200" dirty="0"/>
              <a:t>cntd…</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Tree>
    <p:extLst>
      <p:ext uri="{BB962C8B-B14F-4D97-AF65-F5344CB8AC3E}">
        <p14:creationId xmlns:p14="http://schemas.microsoft.com/office/powerpoint/2010/main" val="240528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381666031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Intermediate Insight </a:t>
            </a:r>
            <a:r>
              <a:rPr lang="en-US" sz="3200" dirty="0"/>
              <a:t>cntd…</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1 min</a:t>
            </a:r>
          </a:p>
        </p:txBody>
      </p:sp>
      <p:sp>
        <p:nvSpPr>
          <p:cNvPr id="2" name="TextBox 1">
            <a:extLst>
              <a:ext uri="{FF2B5EF4-FFF2-40B4-BE49-F238E27FC236}">
                <a16:creationId xmlns:a16="http://schemas.microsoft.com/office/drawing/2014/main" id="{09FF317D-D2CD-4474-A0E3-2B45C5DD5E27}"/>
              </a:ext>
            </a:extLst>
          </p:cNvPr>
          <p:cNvSpPr txBox="1"/>
          <p:nvPr/>
        </p:nvSpPr>
        <p:spPr>
          <a:xfrm>
            <a:off x="4813160" y="3014505"/>
            <a:ext cx="1065125" cy="369332"/>
          </a:xfrm>
          <a:prstGeom prst="rect">
            <a:avLst/>
          </a:prstGeom>
          <a:noFill/>
        </p:spPr>
        <p:txBody>
          <a:bodyPr wrap="square" rtlCol="0">
            <a:spAutoFit/>
          </a:bodyPr>
          <a:lstStyle/>
          <a:p>
            <a:r>
              <a:rPr lang="en-US" dirty="0">
                <a:solidFill>
                  <a:schemeClr val="bg1"/>
                </a:solidFill>
              </a:rPr>
              <a:t>6.56</a:t>
            </a:r>
          </a:p>
        </p:txBody>
      </p:sp>
      <p:sp>
        <p:nvSpPr>
          <p:cNvPr id="9" name="TextBox 8">
            <a:extLst>
              <a:ext uri="{FF2B5EF4-FFF2-40B4-BE49-F238E27FC236}">
                <a16:creationId xmlns:a16="http://schemas.microsoft.com/office/drawing/2014/main" id="{9FC8BD1F-EAB8-497F-8D77-13D8CA41CD29}"/>
              </a:ext>
            </a:extLst>
          </p:cNvPr>
          <p:cNvSpPr txBox="1"/>
          <p:nvPr/>
        </p:nvSpPr>
        <p:spPr>
          <a:xfrm>
            <a:off x="6452717" y="3014505"/>
            <a:ext cx="1065125" cy="369332"/>
          </a:xfrm>
          <a:prstGeom prst="rect">
            <a:avLst/>
          </a:prstGeom>
          <a:noFill/>
        </p:spPr>
        <p:txBody>
          <a:bodyPr wrap="square" rtlCol="0">
            <a:spAutoFit/>
          </a:bodyPr>
          <a:lstStyle/>
          <a:p>
            <a:r>
              <a:rPr lang="en-US" dirty="0">
                <a:solidFill>
                  <a:schemeClr val="bg1"/>
                </a:solidFill>
              </a:rPr>
              <a:t>6.66</a:t>
            </a:r>
          </a:p>
        </p:txBody>
      </p:sp>
    </p:spTree>
    <p:extLst>
      <p:ext uri="{BB962C8B-B14F-4D97-AF65-F5344CB8AC3E}">
        <p14:creationId xmlns:p14="http://schemas.microsoft.com/office/powerpoint/2010/main" val="174906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B94-4290-4A41-9E4D-B59AA21BAC33}"/>
              </a:ext>
            </a:extLst>
          </p:cNvPr>
          <p:cNvSpPr>
            <a:spLocks noGrp="1"/>
          </p:cNvSpPr>
          <p:nvPr>
            <p:ph type="title"/>
          </p:nvPr>
        </p:nvSpPr>
        <p:spPr>
          <a:xfrm>
            <a:off x="1097280" y="286603"/>
            <a:ext cx="10058400" cy="1450757"/>
          </a:xfrm>
        </p:spPr>
        <p:txBody>
          <a:bodyPr>
            <a:normAutofit/>
          </a:bodyPr>
          <a:lstStyle/>
          <a:p>
            <a:r>
              <a:rPr lang="en-US" dirty="0"/>
              <a:t>Intermediate Insight – </a:t>
            </a:r>
            <a:r>
              <a:rPr lang="en-US" sz="2800" dirty="0"/>
              <a:t>(Past-titles, YoE, Gender)</a:t>
            </a:r>
            <a:endParaRPr lang="en-US" dirty="0"/>
          </a:p>
        </p:txBody>
      </p:sp>
      <p:sp>
        <p:nvSpPr>
          <p:cNvPr id="9" name="Content Placeholder 8">
            <a:extLst>
              <a:ext uri="{FF2B5EF4-FFF2-40B4-BE49-F238E27FC236}">
                <a16:creationId xmlns:a16="http://schemas.microsoft.com/office/drawing/2014/main" id="{330C20A7-058F-4A6B-9D88-2BD2FD733957}"/>
              </a:ext>
            </a:extLst>
          </p:cNvPr>
          <p:cNvSpPr>
            <a:spLocks noGrp="1"/>
          </p:cNvSpPr>
          <p:nvPr>
            <p:ph idx="1"/>
          </p:nvPr>
        </p:nvSpPr>
        <p:spPr>
          <a:xfrm>
            <a:off x="6396993" y="1845734"/>
            <a:ext cx="5270073" cy="4023360"/>
          </a:xfrm>
        </p:spPr>
        <p:txBody>
          <a:bodyPr>
            <a:normAutofit/>
          </a:bodyPr>
          <a:lstStyle/>
          <a:p>
            <a:pPr>
              <a:buFont typeface="Wingdings" panose="05000000000000000000" pitchFamily="2" charset="2"/>
              <a:buChar char="q"/>
            </a:pPr>
            <a:r>
              <a:rPr lang="en-US" dirty="0"/>
              <a:t> Number of Past-titles, YoE for each gender</a:t>
            </a:r>
          </a:p>
          <a:p>
            <a:pPr>
              <a:buFont typeface="Wingdings" panose="05000000000000000000" pitchFamily="2" charset="2"/>
              <a:buChar char="q"/>
            </a:pPr>
            <a:r>
              <a:rPr lang="en-US" dirty="0"/>
              <a:t> Unlike expected, that more the number of titles more the number of years of experience, We see that there is very low correlation(0.32) between number of years of experience and number of titles</a:t>
            </a:r>
          </a:p>
          <a:p>
            <a:pPr>
              <a:buFont typeface="Wingdings" panose="05000000000000000000" pitchFamily="2" charset="2"/>
              <a:buChar char="q"/>
            </a:pPr>
            <a:r>
              <a:rPr lang="en-US" dirty="0"/>
              <a:t> This means that, Professionals are staying for longer duration at the same role, but on further investigation it can be concluded that this can be because of data irregularities. </a:t>
            </a:r>
          </a:p>
        </p:txBody>
      </p:sp>
      <p:pic>
        <p:nvPicPr>
          <p:cNvPr id="7" name="Picture 6">
            <a:extLst>
              <a:ext uri="{FF2B5EF4-FFF2-40B4-BE49-F238E27FC236}">
                <a16:creationId xmlns:a16="http://schemas.microsoft.com/office/drawing/2014/main" id="{860D4FD2-A265-4F03-85A3-023C049DF004}"/>
              </a:ext>
            </a:extLst>
          </p:cNvPr>
          <p:cNvPicPr>
            <a:picLocks noChangeAspect="1"/>
          </p:cNvPicPr>
          <p:nvPr/>
        </p:nvPicPr>
        <p:blipFill>
          <a:blip r:embed="rId3"/>
          <a:stretch>
            <a:fillRect/>
          </a:stretch>
        </p:blipFill>
        <p:spPr>
          <a:xfrm>
            <a:off x="1236680" y="1921641"/>
            <a:ext cx="4390397" cy="4230017"/>
          </a:xfrm>
          <a:prstGeom prst="rect">
            <a:avLst/>
          </a:prstGeom>
        </p:spPr>
      </p:pic>
      <p:sp>
        <p:nvSpPr>
          <p:cNvPr id="10" name="Rectangle 9">
            <a:extLst>
              <a:ext uri="{FF2B5EF4-FFF2-40B4-BE49-F238E27FC236}">
                <a16:creationId xmlns:a16="http://schemas.microsoft.com/office/drawing/2014/main" id="{098E003E-3C13-41BC-BE69-0FFC1AE28F92}"/>
              </a:ext>
            </a:extLst>
          </p:cNvPr>
          <p:cNvSpPr/>
          <p:nvPr/>
        </p:nvSpPr>
        <p:spPr>
          <a:xfrm>
            <a:off x="2069964" y="3046637"/>
            <a:ext cx="984738" cy="1097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88F6D5F-0AD2-4C81-9FCE-59C911D5ABD4}"/>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Tree>
    <p:extLst>
      <p:ext uri="{BB962C8B-B14F-4D97-AF65-F5344CB8AC3E}">
        <p14:creationId xmlns:p14="http://schemas.microsoft.com/office/powerpoint/2010/main" val="312702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B94-4290-4A41-9E4D-B59AA21BAC33}"/>
              </a:ext>
            </a:extLst>
          </p:cNvPr>
          <p:cNvSpPr>
            <a:spLocks noGrp="1"/>
          </p:cNvSpPr>
          <p:nvPr>
            <p:ph type="title"/>
          </p:nvPr>
        </p:nvSpPr>
        <p:spPr>
          <a:xfrm>
            <a:off x="1097280" y="286603"/>
            <a:ext cx="10058400" cy="1450757"/>
          </a:xfrm>
        </p:spPr>
        <p:txBody>
          <a:bodyPr>
            <a:normAutofit/>
          </a:bodyPr>
          <a:lstStyle/>
          <a:p>
            <a:r>
              <a:rPr lang="en-US" dirty="0"/>
              <a:t>Intermediate Insights- </a:t>
            </a:r>
            <a:r>
              <a:rPr lang="en-US" sz="2800" dirty="0"/>
              <a:t>(Past-titles, Seniority , Gender)</a:t>
            </a:r>
          </a:p>
        </p:txBody>
      </p:sp>
      <p:sp>
        <p:nvSpPr>
          <p:cNvPr id="9" name="Content Placeholder 8">
            <a:extLst>
              <a:ext uri="{FF2B5EF4-FFF2-40B4-BE49-F238E27FC236}">
                <a16:creationId xmlns:a16="http://schemas.microsoft.com/office/drawing/2014/main" id="{330C20A7-058F-4A6B-9D88-2BD2FD733957}"/>
              </a:ext>
            </a:extLst>
          </p:cNvPr>
          <p:cNvSpPr>
            <a:spLocks noGrp="1"/>
          </p:cNvSpPr>
          <p:nvPr>
            <p:ph idx="1"/>
          </p:nvPr>
        </p:nvSpPr>
        <p:spPr>
          <a:xfrm>
            <a:off x="6396993" y="1845734"/>
            <a:ext cx="5270073" cy="4023360"/>
          </a:xfrm>
        </p:spPr>
        <p:txBody>
          <a:bodyPr>
            <a:normAutofit/>
          </a:bodyPr>
          <a:lstStyle/>
          <a:p>
            <a:pPr>
              <a:buFont typeface="Wingdings" panose="05000000000000000000" pitchFamily="2" charset="2"/>
              <a:buChar char="q"/>
            </a:pPr>
            <a:r>
              <a:rPr lang="en-US" dirty="0"/>
              <a:t> Number of Past-titles, Seniority Level for each gender</a:t>
            </a:r>
          </a:p>
          <a:p>
            <a:pPr>
              <a:buFont typeface="Wingdings" panose="05000000000000000000" pitchFamily="2" charset="2"/>
              <a:buChar char="q"/>
            </a:pPr>
            <a:r>
              <a:rPr lang="en-US" dirty="0"/>
              <a:t> We see a greater number of titles for intern than Entry. So, we can assume that a considerable amount of people are doing an advanced degree full time after spending few years in the industry</a:t>
            </a:r>
          </a:p>
          <a:p>
            <a:pPr>
              <a:buFont typeface="Wingdings" panose="05000000000000000000" pitchFamily="2" charset="2"/>
              <a:buChar char="q"/>
            </a:pPr>
            <a:r>
              <a:rPr lang="en-US" dirty="0"/>
              <a:t> We see a considerable difference in number of titles by women and men to reach the CXO level. We also saw the difference in number of CXO titles held by men and women</a:t>
            </a:r>
          </a:p>
        </p:txBody>
      </p:sp>
      <p:pic>
        <p:nvPicPr>
          <p:cNvPr id="7" name="Picture 6">
            <a:extLst>
              <a:ext uri="{FF2B5EF4-FFF2-40B4-BE49-F238E27FC236}">
                <a16:creationId xmlns:a16="http://schemas.microsoft.com/office/drawing/2014/main" id="{32C0B789-8D96-4AFD-A89B-62F21E364BA4}"/>
              </a:ext>
            </a:extLst>
          </p:cNvPr>
          <p:cNvPicPr>
            <a:picLocks noChangeAspect="1"/>
          </p:cNvPicPr>
          <p:nvPr/>
        </p:nvPicPr>
        <p:blipFill>
          <a:blip r:embed="rId3"/>
          <a:stretch>
            <a:fillRect/>
          </a:stretch>
        </p:blipFill>
        <p:spPr>
          <a:xfrm>
            <a:off x="1455075" y="1971464"/>
            <a:ext cx="4257675" cy="3771900"/>
          </a:xfrm>
          <a:prstGeom prst="rect">
            <a:avLst/>
          </a:prstGeom>
        </p:spPr>
      </p:pic>
      <p:sp>
        <p:nvSpPr>
          <p:cNvPr id="10" name="Rectangle 9">
            <a:extLst>
              <a:ext uri="{FF2B5EF4-FFF2-40B4-BE49-F238E27FC236}">
                <a16:creationId xmlns:a16="http://schemas.microsoft.com/office/drawing/2014/main" id="{980988D3-B9A5-4B71-AB40-C63EDA1FD132}"/>
              </a:ext>
            </a:extLst>
          </p:cNvPr>
          <p:cNvSpPr/>
          <p:nvPr/>
        </p:nvSpPr>
        <p:spPr>
          <a:xfrm>
            <a:off x="4591569" y="1971464"/>
            <a:ext cx="502945" cy="1097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07547B-4415-4E28-A5F3-50DE1CCF3CAF}"/>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Tree>
    <p:extLst>
      <p:ext uri="{BB962C8B-B14F-4D97-AF65-F5344CB8AC3E}">
        <p14:creationId xmlns:p14="http://schemas.microsoft.com/office/powerpoint/2010/main" val="142227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9FE8-8E1E-4D93-B19E-0826AB19A893}"/>
              </a:ext>
            </a:extLst>
          </p:cNvPr>
          <p:cNvSpPr>
            <a:spLocks noGrp="1"/>
          </p:cNvSpPr>
          <p:nvPr>
            <p:ph type="title"/>
          </p:nvPr>
        </p:nvSpPr>
        <p:spPr/>
        <p:txBody>
          <a:bodyPr/>
          <a:lstStyle/>
          <a:p>
            <a:r>
              <a:rPr lang="en-US" dirty="0"/>
              <a:t>Gap Between Work Experience</a:t>
            </a:r>
          </a:p>
        </p:txBody>
      </p:sp>
      <p:sp>
        <p:nvSpPr>
          <p:cNvPr id="3" name="Content Placeholder 2">
            <a:extLst>
              <a:ext uri="{FF2B5EF4-FFF2-40B4-BE49-F238E27FC236}">
                <a16:creationId xmlns:a16="http://schemas.microsoft.com/office/drawing/2014/main" id="{64B8E843-86DF-4DD1-A7DF-3984B87214E2}"/>
              </a:ext>
            </a:extLst>
          </p:cNvPr>
          <p:cNvSpPr>
            <a:spLocks noGrp="1"/>
          </p:cNvSpPr>
          <p:nvPr>
            <p:ph idx="1"/>
          </p:nvPr>
        </p:nvSpPr>
        <p:spPr/>
        <p:txBody>
          <a:bodyPr/>
          <a:lstStyle/>
          <a:p>
            <a:pPr>
              <a:buFont typeface="Wingdings" panose="05000000000000000000" pitchFamily="2" charset="2"/>
              <a:buChar char="q"/>
            </a:pPr>
            <a:r>
              <a:rPr lang="en-US" dirty="0"/>
              <a:t> Unemployed/ Taking a break between two jobs</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 YoE -&gt; 35 + 47 + 145 -&gt; 225 months -&gt; ~ 19 years</a:t>
            </a:r>
          </a:p>
          <a:p>
            <a:pPr>
              <a:buFont typeface="Wingdings" panose="05000000000000000000" pitchFamily="2" charset="2"/>
              <a:buChar char="q"/>
            </a:pPr>
            <a:r>
              <a:rPr lang="en-US" dirty="0"/>
              <a:t> Gap -&gt; 176 + 101 + 116 (Last day to present) -&gt; 393 months -&gt; ~32 years</a:t>
            </a:r>
          </a:p>
          <a:p>
            <a:pPr marL="0" indent="0">
              <a:buNone/>
            </a:pPr>
            <a:endParaRPr lang="en-US" dirty="0"/>
          </a:p>
        </p:txBody>
      </p:sp>
      <p:sp>
        <p:nvSpPr>
          <p:cNvPr id="4" name="Rectangle: Rounded Corners 3">
            <a:extLst>
              <a:ext uri="{FF2B5EF4-FFF2-40B4-BE49-F238E27FC236}">
                <a16:creationId xmlns:a16="http://schemas.microsoft.com/office/drawing/2014/main" id="{1C2719F4-7EC8-4E35-9543-52C11B45B9CF}"/>
              </a:ext>
            </a:extLst>
          </p:cNvPr>
          <p:cNvSpPr/>
          <p:nvPr/>
        </p:nvSpPr>
        <p:spPr>
          <a:xfrm>
            <a:off x="1215851" y="2612571"/>
            <a:ext cx="1296237" cy="331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1972-08-12</a:t>
            </a:r>
          </a:p>
        </p:txBody>
      </p:sp>
      <p:sp>
        <p:nvSpPr>
          <p:cNvPr id="5" name="Rectangle: Rounded Corners 4">
            <a:extLst>
              <a:ext uri="{FF2B5EF4-FFF2-40B4-BE49-F238E27FC236}">
                <a16:creationId xmlns:a16="http://schemas.microsoft.com/office/drawing/2014/main" id="{36F49310-2EC1-421C-8DBB-2E90849DD842}"/>
              </a:ext>
            </a:extLst>
          </p:cNvPr>
          <p:cNvSpPr/>
          <p:nvPr/>
        </p:nvSpPr>
        <p:spPr>
          <a:xfrm>
            <a:off x="1215850" y="3083169"/>
            <a:ext cx="1296237" cy="331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1975-08-11</a:t>
            </a:r>
          </a:p>
        </p:txBody>
      </p:sp>
      <p:sp>
        <p:nvSpPr>
          <p:cNvPr id="6" name="Rectangle: Rounded Corners 5">
            <a:extLst>
              <a:ext uri="{FF2B5EF4-FFF2-40B4-BE49-F238E27FC236}">
                <a16:creationId xmlns:a16="http://schemas.microsoft.com/office/drawing/2014/main" id="{643B87AF-01A7-43E9-83EA-D545DF396215}"/>
              </a:ext>
            </a:extLst>
          </p:cNvPr>
          <p:cNvSpPr/>
          <p:nvPr/>
        </p:nvSpPr>
        <p:spPr>
          <a:xfrm>
            <a:off x="3156858" y="2612571"/>
            <a:ext cx="1296237" cy="331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1990-04-10</a:t>
            </a:r>
          </a:p>
        </p:txBody>
      </p:sp>
      <p:sp>
        <p:nvSpPr>
          <p:cNvPr id="7" name="Rectangle: Rounded Corners 6">
            <a:extLst>
              <a:ext uri="{FF2B5EF4-FFF2-40B4-BE49-F238E27FC236}">
                <a16:creationId xmlns:a16="http://schemas.microsoft.com/office/drawing/2014/main" id="{B0A15EEB-BACA-495C-AF51-85A7A0D08C0F}"/>
              </a:ext>
            </a:extLst>
          </p:cNvPr>
          <p:cNvSpPr/>
          <p:nvPr/>
        </p:nvSpPr>
        <p:spPr>
          <a:xfrm>
            <a:off x="3156857" y="3083169"/>
            <a:ext cx="1296237" cy="331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1995-03-11</a:t>
            </a:r>
          </a:p>
        </p:txBody>
      </p:sp>
      <p:sp>
        <p:nvSpPr>
          <p:cNvPr id="8" name="Rectangle: Rounded Corners 7">
            <a:extLst>
              <a:ext uri="{FF2B5EF4-FFF2-40B4-BE49-F238E27FC236}">
                <a16:creationId xmlns:a16="http://schemas.microsoft.com/office/drawing/2014/main" id="{4E2A389E-37FF-4F06-B485-7D230242E80C}"/>
              </a:ext>
            </a:extLst>
          </p:cNvPr>
          <p:cNvSpPr/>
          <p:nvPr/>
        </p:nvSpPr>
        <p:spPr>
          <a:xfrm>
            <a:off x="5097865" y="2612571"/>
            <a:ext cx="1296237" cy="331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2001-08-10</a:t>
            </a:r>
          </a:p>
        </p:txBody>
      </p:sp>
      <p:sp>
        <p:nvSpPr>
          <p:cNvPr id="9" name="Rectangle: Rounded Corners 8">
            <a:extLst>
              <a:ext uri="{FF2B5EF4-FFF2-40B4-BE49-F238E27FC236}">
                <a16:creationId xmlns:a16="http://schemas.microsoft.com/office/drawing/2014/main" id="{6C80D2C7-DF64-490F-963C-97E73AC8B7B3}"/>
              </a:ext>
            </a:extLst>
          </p:cNvPr>
          <p:cNvSpPr/>
          <p:nvPr/>
        </p:nvSpPr>
        <p:spPr>
          <a:xfrm>
            <a:off x="5097864" y="3083169"/>
            <a:ext cx="1296237" cy="331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2012-09-12</a:t>
            </a:r>
          </a:p>
        </p:txBody>
      </p:sp>
      <p:sp>
        <p:nvSpPr>
          <p:cNvPr id="10" name="Rectangle: Rounded Corners 9">
            <a:extLst>
              <a:ext uri="{FF2B5EF4-FFF2-40B4-BE49-F238E27FC236}">
                <a16:creationId xmlns:a16="http://schemas.microsoft.com/office/drawing/2014/main" id="{A10C24E3-83F3-4F33-9A90-3438025EE7E8}"/>
              </a:ext>
            </a:extLst>
          </p:cNvPr>
          <p:cNvSpPr/>
          <p:nvPr/>
        </p:nvSpPr>
        <p:spPr>
          <a:xfrm>
            <a:off x="1097280" y="2502040"/>
            <a:ext cx="1666017" cy="1034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526F9A4-D20F-4FA0-8392-56801F467ABA}"/>
              </a:ext>
            </a:extLst>
          </p:cNvPr>
          <p:cNvSpPr/>
          <p:nvPr/>
        </p:nvSpPr>
        <p:spPr>
          <a:xfrm>
            <a:off x="2972634" y="2502040"/>
            <a:ext cx="1666017" cy="1034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036BDB-E669-4DC4-ABE8-A94A877118C7}"/>
              </a:ext>
            </a:extLst>
          </p:cNvPr>
          <p:cNvSpPr/>
          <p:nvPr/>
        </p:nvSpPr>
        <p:spPr>
          <a:xfrm>
            <a:off x="4889861" y="2502040"/>
            <a:ext cx="1666017" cy="1034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FAA9228-3A46-41FB-9CE9-C565D8C62A8A}"/>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3 min</a:t>
            </a:r>
          </a:p>
        </p:txBody>
      </p:sp>
    </p:spTree>
    <p:extLst>
      <p:ext uri="{BB962C8B-B14F-4D97-AF65-F5344CB8AC3E}">
        <p14:creationId xmlns:p14="http://schemas.microsoft.com/office/powerpoint/2010/main" val="4186716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2327007542"/>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Intermediate Insight </a:t>
            </a:r>
            <a:r>
              <a:rPr lang="en-US" sz="3200" dirty="0"/>
              <a:t>(Gender, race, Gap)</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
        <p:nvSpPr>
          <p:cNvPr id="7" name="Rectangle: Rounded Corners 6">
            <a:extLst>
              <a:ext uri="{FF2B5EF4-FFF2-40B4-BE49-F238E27FC236}">
                <a16:creationId xmlns:a16="http://schemas.microsoft.com/office/drawing/2014/main" id="{2DC61FD5-6F0F-4928-BE35-8DCDCE912113}"/>
              </a:ext>
            </a:extLst>
          </p:cNvPr>
          <p:cNvSpPr/>
          <p:nvPr/>
        </p:nvSpPr>
        <p:spPr>
          <a:xfrm>
            <a:off x="1999622" y="2207288"/>
            <a:ext cx="703386" cy="1034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AB7730B-BC69-4A66-81D3-5EBD8F496898}"/>
              </a:ext>
            </a:extLst>
          </p:cNvPr>
          <p:cNvSpPr/>
          <p:nvPr/>
        </p:nvSpPr>
        <p:spPr>
          <a:xfrm>
            <a:off x="7178209" y="2192215"/>
            <a:ext cx="631036" cy="1034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E746FBA-DBA2-4403-B44D-289F6F63DD4B}"/>
              </a:ext>
            </a:extLst>
          </p:cNvPr>
          <p:cNvSpPr txBox="1"/>
          <p:nvPr/>
        </p:nvSpPr>
        <p:spPr>
          <a:xfrm>
            <a:off x="1999622" y="5684428"/>
            <a:ext cx="7866192" cy="369332"/>
          </a:xfrm>
          <a:prstGeom prst="rect">
            <a:avLst/>
          </a:prstGeom>
          <a:noFill/>
        </p:spPr>
        <p:txBody>
          <a:bodyPr wrap="none" rtlCol="0">
            <a:spAutoFit/>
          </a:bodyPr>
          <a:lstStyle/>
          <a:p>
            <a:r>
              <a:rPr lang="en-US" dirty="0"/>
              <a:t>We see that Asian Women have highest gap between careers, thus having low YoE</a:t>
            </a:r>
          </a:p>
        </p:txBody>
      </p:sp>
    </p:spTree>
    <p:extLst>
      <p:ext uri="{BB962C8B-B14F-4D97-AF65-F5344CB8AC3E}">
        <p14:creationId xmlns:p14="http://schemas.microsoft.com/office/powerpoint/2010/main" val="126636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2F76-274F-4B9D-9103-04349DD7F730}"/>
              </a:ext>
            </a:extLst>
          </p:cNvPr>
          <p:cNvSpPr>
            <a:spLocks noGrp="1"/>
          </p:cNvSpPr>
          <p:nvPr>
            <p:ph type="title"/>
          </p:nvPr>
        </p:nvSpPr>
        <p:spPr/>
        <p:txBody>
          <a:bodyPr/>
          <a:lstStyle/>
          <a:p>
            <a:r>
              <a:rPr lang="en-US" dirty="0"/>
              <a:t>Summary of Insights</a:t>
            </a:r>
          </a:p>
        </p:txBody>
      </p:sp>
      <p:sp>
        <p:nvSpPr>
          <p:cNvPr id="3" name="Content Placeholder 2">
            <a:extLst>
              <a:ext uri="{FF2B5EF4-FFF2-40B4-BE49-F238E27FC236}">
                <a16:creationId xmlns:a16="http://schemas.microsoft.com/office/drawing/2014/main" id="{E3428245-14D9-4A2F-835D-FE3CFD8C459A}"/>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dirty="0"/>
              <a:t> Even though the people analytics field has an equal gender diversity, the “chief” positions are not having equal representation of women. </a:t>
            </a:r>
          </a:p>
          <a:p>
            <a:pPr lvl="1">
              <a:buFont typeface="Arial" panose="020B0604020202020204" pitchFamily="34" charset="0"/>
              <a:buChar char="•"/>
            </a:pPr>
            <a:r>
              <a:rPr lang="en-US" dirty="0"/>
              <a:t>While this position has seen a great improvement in the last few years, Many studies have shown that having a more diverse board is good for business</a:t>
            </a:r>
          </a:p>
          <a:p>
            <a:pPr>
              <a:buFont typeface="Wingdings" panose="05000000000000000000" pitchFamily="2" charset="2"/>
              <a:buChar char="q"/>
            </a:pPr>
            <a:r>
              <a:rPr lang="en-US" dirty="0"/>
              <a:t>Hispanics on average take more years to reach a particular seniority level than whites</a:t>
            </a:r>
          </a:p>
          <a:p>
            <a:pPr lvl="1">
              <a:buFont typeface="Arial" panose="020B0604020202020204" pitchFamily="34" charset="0"/>
              <a:buChar char="•"/>
            </a:pPr>
            <a:r>
              <a:rPr lang="en-US" dirty="0"/>
              <a:t>This may be due to late college enrollments or </a:t>
            </a:r>
            <a:r>
              <a:rPr lang="en-US"/>
              <a:t>high college </a:t>
            </a:r>
            <a:r>
              <a:rPr lang="en-US" dirty="0"/>
              <a:t>dropouts in this community</a:t>
            </a:r>
          </a:p>
          <a:p>
            <a:pPr>
              <a:buFont typeface="Wingdings" panose="05000000000000000000" pitchFamily="2" charset="2"/>
              <a:buChar char="q"/>
            </a:pPr>
            <a:r>
              <a:rPr lang="en-US" dirty="0"/>
              <a:t> We saw correlation between Number of Past roles, and YoE , lowest of both being “Entry” level and highest being for “CXO” level</a:t>
            </a:r>
          </a:p>
          <a:p>
            <a:pPr lvl="1">
              <a:buFont typeface="Arial" panose="020B0604020202020204" pitchFamily="34" charset="0"/>
              <a:buChar char="•"/>
            </a:pPr>
            <a:r>
              <a:rPr lang="en-US" dirty="0"/>
              <a:t>A considerable amount of people are doing an advanced degree full time after spending few years in the industry</a:t>
            </a:r>
          </a:p>
          <a:p>
            <a:pPr lvl="1">
              <a:buFont typeface="Arial" panose="020B0604020202020204" pitchFamily="34" charset="0"/>
              <a:buChar char="•"/>
            </a:pPr>
            <a:r>
              <a:rPr lang="en-US" dirty="0"/>
              <a:t>Studies have showed that professionals prefer to join workforce right after college and would like to gather money for paying advanced degree and Masters being one of the gateway to pursue career in USA</a:t>
            </a:r>
          </a:p>
          <a:p>
            <a:pPr>
              <a:buFont typeface="Wingdings" panose="05000000000000000000" pitchFamily="2" charset="2"/>
              <a:buChar char="q"/>
            </a:pPr>
            <a:r>
              <a:rPr lang="en-US" dirty="0"/>
              <a:t> Asian women have a high amount of career gaps and thus having less YoE</a:t>
            </a:r>
          </a:p>
          <a:p>
            <a:pPr lvl="1">
              <a:buFont typeface="Arial" panose="020B0604020202020204" pitchFamily="34" charset="0"/>
              <a:buChar char="•"/>
            </a:pPr>
            <a:r>
              <a:rPr lang="en-US" dirty="0"/>
              <a:t>Studies show that women tend to have careers gaps due to family issues, kids etc.</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475231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D14F-6F1F-447E-8C69-3FDC987B9BE6}"/>
              </a:ext>
            </a:extLst>
          </p:cNvPr>
          <p:cNvSpPr>
            <a:spLocks noGrp="1"/>
          </p:cNvSpPr>
          <p:nvPr>
            <p:ph type="title"/>
          </p:nvPr>
        </p:nvSpPr>
        <p:spPr/>
        <p:txBody>
          <a:bodyPr/>
          <a:lstStyle/>
          <a:p>
            <a:r>
              <a:rPr lang="en-US" dirty="0"/>
              <a:t>Coding Challenge</a:t>
            </a:r>
          </a:p>
        </p:txBody>
      </p:sp>
      <p:sp>
        <p:nvSpPr>
          <p:cNvPr id="3" name="Content Placeholder 2">
            <a:extLst>
              <a:ext uri="{FF2B5EF4-FFF2-40B4-BE49-F238E27FC236}">
                <a16:creationId xmlns:a16="http://schemas.microsoft.com/office/drawing/2014/main" id="{C2D76445-74CB-443E-BF98-A39BFBEBC7FB}"/>
              </a:ext>
            </a:extLst>
          </p:cNvPr>
          <p:cNvSpPr>
            <a:spLocks noGrp="1"/>
          </p:cNvSpPr>
          <p:nvPr>
            <p:ph idx="1"/>
          </p:nvPr>
        </p:nvSpPr>
        <p:spPr/>
        <p:txBody>
          <a:bodyPr/>
          <a:lstStyle/>
          <a:p>
            <a:pPr algn="l"/>
            <a:r>
              <a:rPr lang="en-US" sz="1800" b="0" i="0" u="none" strike="noStrike" baseline="0" dirty="0">
                <a:latin typeface="ArialMT"/>
              </a:rPr>
              <a:t>Given a list of experiences (and their respective start and end dates)</a:t>
            </a:r>
          </a:p>
          <a:p>
            <a:pPr algn="l">
              <a:buFont typeface="Wingdings" panose="05000000000000000000" pitchFamily="2" charset="2"/>
              <a:buChar char="q"/>
            </a:pPr>
            <a:r>
              <a:rPr lang="en-US" sz="1800" b="0" i="0" u="none" strike="noStrike" baseline="0" dirty="0">
                <a:latin typeface="ArialMT"/>
              </a:rPr>
              <a:t> Find the total work experience (accounting for overlaps/gaps)</a:t>
            </a:r>
          </a:p>
          <a:p>
            <a:pPr algn="l">
              <a:buFont typeface="Wingdings" panose="05000000000000000000" pitchFamily="2" charset="2"/>
              <a:buChar char="q"/>
            </a:pPr>
            <a:r>
              <a:rPr lang="en-US" sz="1800" b="0" i="0" u="none" strike="noStrike" baseline="0" dirty="0">
                <a:latin typeface="ArialMT"/>
              </a:rPr>
              <a:t> Identify profiles that have gaps</a:t>
            </a:r>
            <a:endParaRPr lang="en-US" dirty="0"/>
          </a:p>
        </p:txBody>
      </p:sp>
    </p:spTree>
    <p:extLst>
      <p:ext uri="{BB962C8B-B14F-4D97-AF65-F5344CB8AC3E}">
        <p14:creationId xmlns:p14="http://schemas.microsoft.com/office/powerpoint/2010/main" val="288055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A659-7B8C-43CD-A29F-5C1478446EA8}"/>
              </a:ext>
            </a:extLst>
          </p:cNvPr>
          <p:cNvSpPr>
            <a:spLocks noGrp="1"/>
          </p:cNvSpPr>
          <p:nvPr>
            <p:ph type="title"/>
          </p:nvPr>
        </p:nvSpPr>
        <p:spPr/>
        <p:txBody>
          <a:bodyPr/>
          <a:lstStyle/>
          <a:p>
            <a:r>
              <a:rPr lang="en-US" dirty="0"/>
              <a:t>Profile Data</a:t>
            </a:r>
          </a:p>
        </p:txBody>
      </p:sp>
      <p:sp>
        <p:nvSpPr>
          <p:cNvPr id="3" name="Content Placeholder 2">
            <a:extLst>
              <a:ext uri="{FF2B5EF4-FFF2-40B4-BE49-F238E27FC236}">
                <a16:creationId xmlns:a16="http://schemas.microsoft.com/office/drawing/2014/main" id="{43A755C0-53DD-40FF-919B-487CBDC74F6F}"/>
              </a:ext>
            </a:extLst>
          </p:cNvPr>
          <p:cNvSpPr>
            <a:spLocks noGrp="1"/>
          </p:cNvSpPr>
          <p:nvPr>
            <p:ph idx="1"/>
          </p:nvPr>
        </p:nvSpPr>
        <p:spPr/>
        <p:txBody>
          <a:bodyPr/>
          <a:lstStyle/>
          <a:p>
            <a:pPr>
              <a:buFont typeface="Wingdings" panose="05000000000000000000" pitchFamily="2" charset="2"/>
              <a:buChar char="q"/>
            </a:pPr>
            <a:r>
              <a:rPr lang="en-US" dirty="0"/>
              <a:t> Contains resume Data from 13K profile regarding past and present experience on professional with people analytics related experience i.e., HR, Strategy, Data and Analytics, Sales etc.</a:t>
            </a:r>
          </a:p>
          <a:p>
            <a:pPr>
              <a:buFont typeface="Wingdings" panose="05000000000000000000" pitchFamily="2" charset="2"/>
              <a:buChar char="q"/>
            </a:pPr>
            <a:r>
              <a:rPr lang="en-US" dirty="0"/>
              <a:t> Since the Data contains a greater number of Senior level data, this is not random sample but belongs to the “professionals” with a decent number of YOE in the field</a:t>
            </a:r>
          </a:p>
          <a:p>
            <a:pPr>
              <a:buFont typeface="Wingdings" panose="05000000000000000000" pitchFamily="2" charset="2"/>
              <a:buChar char="q"/>
            </a:pPr>
            <a:r>
              <a:rPr lang="en-US" dirty="0"/>
              <a:t> The data procured from industries like Computer Software, Finance, HR, IT services etc. has details like education level, location, Company details, seniority level, gender and race including current title and each title held over the span of the career</a:t>
            </a:r>
          </a:p>
          <a:p>
            <a:pPr>
              <a:buFont typeface="Wingdings" panose="05000000000000000000" pitchFamily="2" charset="2"/>
              <a:buChar char="q"/>
            </a:pPr>
            <a:r>
              <a:rPr lang="en-US" dirty="0"/>
              <a:t> Based on the above data, a detailed study on the professional would give us insights on the gender, race , education , YoE of the professionals</a:t>
            </a:r>
          </a:p>
        </p:txBody>
      </p:sp>
      <p:sp>
        <p:nvSpPr>
          <p:cNvPr id="4" name="TextBox 3">
            <a:extLst>
              <a:ext uri="{FF2B5EF4-FFF2-40B4-BE49-F238E27FC236}">
                <a16:creationId xmlns:a16="http://schemas.microsoft.com/office/drawing/2014/main" id="{FF907022-8972-4003-870D-0AD6A380D45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Tree>
    <p:extLst>
      <p:ext uri="{BB962C8B-B14F-4D97-AF65-F5344CB8AC3E}">
        <p14:creationId xmlns:p14="http://schemas.microsoft.com/office/powerpoint/2010/main" val="918564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FD11-39A1-46AA-B50B-B5FDFDFF448E}"/>
              </a:ext>
            </a:extLst>
          </p:cNvPr>
          <p:cNvSpPr>
            <a:spLocks noGrp="1"/>
          </p:cNvSpPr>
          <p:nvPr>
            <p:ph type="title"/>
          </p:nvPr>
        </p:nvSpPr>
        <p:spPr/>
        <p:txBody>
          <a:bodyPr/>
          <a:lstStyle/>
          <a:p>
            <a:r>
              <a:rPr lang="en-US" dirty="0"/>
              <a:t>Algo 1</a:t>
            </a:r>
          </a:p>
        </p:txBody>
      </p:sp>
      <p:sp>
        <p:nvSpPr>
          <p:cNvPr id="3" name="Content Placeholder 2">
            <a:extLst>
              <a:ext uri="{FF2B5EF4-FFF2-40B4-BE49-F238E27FC236}">
                <a16:creationId xmlns:a16="http://schemas.microsoft.com/office/drawing/2014/main" id="{3FC5B49E-73D6-49D9-BE1F-DACF6B5CCB2C}"/>
              </a:ext>
            </a:extLst>
          </p:cNvPr>
          <p:cNvSpPr>
            <a:spLocks noGrp="1"/>
          </p:cNvSpPr>
          <p:nvPr>
            <p:ph idx="1"/>
          </p:nvPr>
        </p:nvSpPr>
        <p:spPr/>
        <p:txBody>
          <a:bodyPr/>
          <a:lstStyle/>
          <a:p>
            <a:pPr>
              <a:buFont typeface="Wingdings" panose="05000000000000000000" pitchFamily="2" charset="2"/>
              <a:buChar char="q"/>
            </a:pPr>
            <a:r>
              <a:rPr lang="en-US" dirty="0"/>
              <a:t> [2019-May, 2019 September],[2020-Jan, 2020- Mar],[2020-Jan, 2020-April]</a:t>
            </a:r>
          </a:p>
          <a:p>
            <a:pPr>
              <a:buFont typeface="Wingdings" panose="05000000000000000000" pitchFamily="2" charset="2"/>
              <a:buChar char="q"/>
            </a:pPr>
            <a:r>
              <a:rPr lang="en-US" dirty="0"/>
              <a:t> [2019-May, 2019-June, 2019-July, 2019-Aug, 2019-September]+[2020-Jan, 2020-Feb, 2020-Mar]+ [2020-Jan, 2020-Feb, 2020-Mar, 2020-April]</a:t>
            </a:r>
          </a:p>
          <a:p>
            <a:pPr>
              <a:buFont typeface="Wingdings" panose="05000000000000000000" pitchFamily="2" charset="2"/>
              <a:buChar char="q"/>
            </a:pPr>
            <a:r>
              <a:rPr lang="en-US" dirty="0"/>
              <a:t> Use of Set =&gt; [2019-May, 2019-June, 2019-July, 2019-Aug, 2019-September, 2020-Jan, 2020-Feb, 2020-Mar, 2020-April]</a:t>
            </a:r>
          </a:p>
          <a:p>
            <a:pPr>
              <a:buFont typeface="Wingdings" panose="05000000000000000000" pitchFamily="2" charset="2"/>
              <a:buChar char="q"/>
            </a:pPr>
            <a:r>
              <a:rPr lang="en-US" dirty="0"/>
              <a:t> Length of the above set gives us the total Experience</a:t>
            </a:r>
          </a:p>
          <a:p>
            <a:pPr>
              <a:buFont typeface="Wingdings" panose="05000000000000000000" pitchFamily="2" charset="2"/>
              <a:buChar char="q"/>
            </a:pPr>
            <a:r>
              <a:rPr lang="en-US" dirty="0"/>
              <a:t> (</a:t>
            </a:r>
            <a:r>
              <a:rPr lang="en-US" dirty="0" err="1"/>
              <a:t>Start_date</a:t>
            </a:r>
            <a:r>
              <a:rPr lang="en-US" dirty="0"/>
              <a:t> to </a:t>
            </a:r>
            <a:r>
              <a:rPr lang="en-US" dirty="0" err="1"/>
              <a:t>present_date</a:t>
            </a:r>
            <a:r>
              <a:rPr lang="en-US" dirty="0"/>
              <a:t> in months) – (Length of the set ) gives us Gap</a:t>
            </a:r>
          </a:p>
          <a:p>
            <a:pPr>
              <a:buFont typeface="Wingdings" panose="05000000000000000000" pitchFamily="2" charset="2"/>
              <a:buChar char="q"/>
            </a:pPr>
            <a:r>
              <a:rPr lang="en-US" dirty="0"/>
              <a:t> Time Taken 253 Seconds for whole dataset</a:t>
            </a:r>
          </a:p>
        </p:txBody>
      </p:sp>
    </p:spTree>
    <p:extLst>
      <p:ext uri="{BB962C8B-B14F-4D97-AF65-F5344CB8AC3E}">
        <p14:creationId xmlns:p14="http://schemas.microsoft.com/office/powerpoint/2010/main" val="3758662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8F9-A864-46E6-AD91-4DD0EC392A7B}"/>
              </a:ext>
            </a:extLst>
          </p:cNvPr>
          <p:cNvSpPr>
            <a:spLocks noGrp="1"/>
          </p:cNvSpPr>
          <p:nvPr>
            <p:ph type="title"/>
          </p:nvPr>
        </p:nvSpPr>
        <p:spPr/>
        <p:txBody>
          <a:bodyPr/>
          <a:lstStyle/>
          <a:p>
            <a:r>
              <a:rPr lang="en-US" dirty="0"/>
              <a:t>Algo 2</a:t>
            </a:r>
          </a:p>
        </p:txBody>
      </p:sp>
      <p:sp>
        <p:nvSpPr>
          <p:cNvPr id="3" name="Content Placeholder 2">
            <a:extLst>
              <a:ext uri="{FF2B5EF4-FFF2-40B4-BE49-F238E27FC236}">
                <a16:creationId xmlns:a16="http://schemas.microsoft.com/office/drawing/2014/main" id="{5DB13537-2ECD-46E8-9E29-81586242B973}"/>
              </a:ext>
            </a:extLst>
          </p:cNvPr>
          <p:cNvSpPr>
            <a:spLocks noGrp="1"/>
          </p:cNvSpPr>
          <p:nvPr>
            <p:ph idx="1"/>
          </p:nvPr>
        </p:nvSpPr>
        <p:spPr>
          <a:xfrm>
            <a:off x="1097280" y="1916073"/>
            <a:ext cx="3748035" cy="4023360"/>
          </a:xfrm>
        </p:spPr>
        <p:txBody>
          <a:bodyPr/>
          <a:lstStyle/>
          <a:p>
            <a:pPr>
              <a:buFont typeface="Wingdings" panose="05000000000000000000" pitchFamily="2" charset="2"/>
              <a:buChar char="q"/>
            </a:pPr>
            <a:r>
              <a:rPr lang="en-US" dirty="0"/>
              <a:t> [1990-01-01, 1991-01-01]</a:t>
            </a:r>
          </a:p>
          <a:p>
            <a:pPr>
              <a:buFont typeface="Wingdings" panose="05000000000000000000" pitchFamily="2" charset="2"/>
              <a:buChar char="q"/>
            </a:pPr>
            <a:r>
              <a:rPr lang="en-US" dirty="0"/>
              <a:t> [1991-08-01, 1997-05-01]</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pic>
        <p:nvPicPr>
          <p:cNvPr id="7" name="Picture 6">
            <a:extLst>
              <a:ext uri="{FF2B5EF4-FFF2-40B4-BE49-F238E27FC236}">
                <a16:creationId xmlns:a16="http://schemas.microsoft.com/office/drawing/2014/main" id="{14B60D75-150F-45B5-9AFF-9DC025040DC0}"/>
              </a:ext>
            </a:extLst>
          </p:cNvPr>
          <p:cNvPicPr>
            <a:picLocks noChangeAspect="1"/>
          </p:cNvPicPr>
          <p:nvPr/>
        </p:nvPicPr>
        <p:blipFill rotWithShape="1">
          <a:blip r:embed="rId2"/>
          <a:srcRect l="3140" r="2573"/>
          <a:stretch/>
        </p:blipFill>
        <p:spPr>
          <a:xfrm>
            <a:off x="5844791" y="1916073"/>
            <a:ext cx="3748035" cy="3627455"/>
          </a:xfrm>
          <a:prstGeom prst="rect">
            <a:avLst/>
          </a:prstGeom>
        </p:spPr>
      </p:pic>
      <p:sp>
        <p:nvSpPr>
          <p:cNvPr id="31" name="Rectangle 30">
            <a:extLst>
              <a:ext uri="{FF2B5EF4-FFF2-40B4-BE49-F238E27FC236}">
                <a16:creationId xmlns:a16="http://schemas.microsoft.com/office/drawing/2014/main" id="{04F82229-578C-4A36-9C70-09A8C4128831}"/>
              </a:ext>
            </a:extLst>
          </p:cNvPr>
          <p:cNvSpPr/>
          <p:nvPr/>
        </p:nvSpPr>
        <p:spPr>
          <a:xfrm>
            <a:off x="5844791" y="2183508"/>
            <a:ext cx="3748035" cy="41198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09272563-FF40-4804-95CE-B1B49C78AC28}"/>
              </a:ext>
            </a:extLst>
          </p:cNvPr>
          <p:cNvCxnSpPr>
            <a:cxnSpLocks/>
          </p:cNvCxnSpPr>
          <p:nvPr/>
        </p:nvCxnSpPr>
        <p:spPr>
          <a:xfrm flipV="1">
            <a:off x="7033846" y="2331219"/>
            <a:ext cx="231112" cy="160772"/>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68CE0C6-6682-4C48-8D96-DB3B5D8A2D13}"/>
              </a:ext>
            </a:extLst>
          </p:cNvPr>
          <p:cNvCxnSpPr>
            <a:cxnSpLocks/>
          </p:cNvCxnSpPr>
          <p:nvPr/>
        </p:nvCxnSpPr>
        <p:spPr>
          <a:xfrm>
            <a:off x="4149969" y="2100105"/>
            <a:ext cx="1587640" cy="391886"/>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17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8F9-A864-46E6-AD91-4DD0EC392A7B}"/>
              </a:ext>
            </a:extLst>
          </p:cNvPr>
          <p:cNvSpPr>
            <a:spLocks noGrp="1"/>
          </p:cNvSpPr>
          <p:nvPr>
            <p:ph type="title"/>
          </p:nvPr>
        </p:nvSpPr>
        <p:spPr/>
        <p:txBody>
          <a:bodyPr/>
          <a:lstStyle/>
          <a:p>
            <a:r>
              <a:rPr lang="en-US" dirty="0"/>
              <a:t>Algo 2</a:t>
            </a:r>
          </a:p>
        </p:txBody>
      </p:sp>
      <p:sp>
        <p:nvSpPr>
          <p:cNvPr id="3" name="Content Placeholder 2">
            <a:extLst>
              <a:ext uri="{FF2B5EF4-FFF2-40B4-BE49-F238E27FC236}">
                <a16:creationId xmlns:a16="http://schemas.microsoft.com/office/drawing/2014/main" id="{5DB13537-2ECD-46E8-9E29-81586242B973}"/>
              </a:ext>
            </a:extLst>
          </p:cNvPr>
          <p:cNvSpPr>
            <a:spLocks noGrp="1"/>
          </p:cNvSpPr>
          <p:nvPr>
            <p:ph idx="1"/>
          </p:nvPr>
        </p:nvSpPr>
        <p:spPr>
          <a:xfrm>
            <a:off x="1097280" y="1916073"/>
            <a:ext cx="3748035" cy="4023360"/>
          </a:xfrm>
        </p:spPr>
        <p:txBody>
          <a:bodyPr/>
          <a:lstStyle/>
          <a:p>
            <a:pPr>
              <a:buFont typeface="Wingdings" panose="05000000000000000000" pitchFamily="2" charset="2"/>
              <a:buChar char="q"/>
            </a:pPr>
            <a:r>
              <a:rPr lang="en-US" dirty="0"/>
              <a:t> [1990-01-01, 1991-01-01]</a:t>
            </a:r>
          </a:p>
          <a:p>
            <a:pPr>
              <a:buFont typeface="Wingdings" panose="05000000000000000000" pitchFamily="2" charset="2"/>
              <a:buChar char="q"/>
            </a:pPr>
            <a:r>
              <a:rPr lang="en-US" dirty="0"/>
              <a:t> [1991-08-01, 1997-05-01]</a:t>
            </a:r>
          </a:p>
          <a:p>
            <a:pPr>
              <a:buFont typeface="Wingdings" panose="05000000000000000000" pitchFamily="2" charset="2"/>
              <a:buChar char="q"/>
            </a:pPr>
            <a:r>
              <a:rPr lang="en-US" dirty="0"/>
              <a:t> [1997 -06-01, 2005-12-01]</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pic>
        <p:nvPicPr>
          <p:cNvPr id="7" name="Picture 6">
            <a:extLst>
              <a:ext uri="{FF2B5EF4-FFF2-40B4-BE49-F238E27FC236}">
                <a16:creationId xmlns:a16="http://schemas.microsoft.com/office/drawing/2014/main" id="{14B60D75-150F-45B5-9AFF-9DC025040DC0}"/>
              </a:ext>
            </a:extLst>
          </p:cNvPr>
          <p:cNvPicPr>
            <a:picLocks noChangeAspect="1"/>
          </p:cNvPicPr>
          <p:nvPr/>
        </p:nvPicPr>
        <p:blipFill rotWithShape="1">
          <a:blip r:embed="rId2"/>
          <a:srcRect l="3140" r="2573"/>
          <a:stretch/>
        </p:blipFill>
        <p:spPr>
          <a:xfrm>
            <a:off x="5844791" y="1916073"/>
            <a:ext cx="3748035" cy="3627455"/>
          </a:xfrm>
          <a:prstGeom prst="rect">
            <a:avLst/>
          </a:prstGeom>
        </p:spPr>
      </p:pic>
      <p:sp>
        <p:nvSpPr>
          <p:cNvPr id="4" name="Rectangle 3">
            <a:extLst>
              <a:ext uri="{FF2B5EF4-FFF2-40B4-BE49-F238E27FC236}">
                <a16:creationId xmlns:a16="http://schemas.microsoft.com/office/drawing/2014/main" id="{933BB7D7-1B48-4722-B5B8-FC287D85C205}"/>
              </a:ext>
            </a:extLst>
          </p:cNvPr>
          <p:cNvSpPr/>
          <p:nvPr/>
        </p:nvSpPr>
        <p:spPr>
          <a:xfrm>
            <a:off x="5844791" y="2421653"/>
            <a:ext cx="3670998" cy="4220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C8BD177-18AA-4288-931A-E85D26EB0DFC}"/>
              </a:ext>
            </a:extLst>
          </p:cNvPr>
          <p:cNvCxnSpPr>
            <a:cxnSpLocks/>
          </p:cNvCxnSpPr>
          <p:nvPr/>
        </p:nvCxnSpPr>
        <p:spPr>
          <a:xfrm flipV="1">
            <a:off x="7033846" y="2512085"/>
            <a:ext cx="231112" cy="160772"/>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CD186C4-4A5B-4433-8D28-40AB27986A8D}"/>
              </a:ext>
            </a:extLst>
          </p:cNvPr>
          <p:cNvCxnSpPr>
            <a:cxnSpLocks/>
          </p:cNvCxnSpPr>
          <p:nvPr/>
        </p:nvCxnSpPr>
        <p:spPr>
          <a:xfrm>
            <a:off x="4109776" y="2592471"/>
            <a:ext cx="1577591" cy="160777"/>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59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8F9-A864-46E6-AD91-4DD0EC392A7B}"/>
              </a:ext>
            </a:extLst>
          </p:cNvPr>
          <p:cNvSpPr>
            <a:spLocks noGrp="1"/>
          </p:cNvSpPr>
          <p:nvPr>
            <p:ph type="title"/>
          </p:nvPr>
        </p:nvSpPr>
        <p:spPr/>
        <p:txBody>
          <a:bodyPr/>
          <a:lstStyle/>
          <a:p>
            <a:r>
              <a:rPr lang="en-US" dirty="0"/>
              <a:t>Algo 2</a:t>
            </a:r>
          </a:p>
        </p:txBody>
      </p:sp>
      <p:sp>
        <p:nvSpPr>
          <p:cNvPr id="3" name="Content Placeholder 2">
            <a:extLst>
              <a:ext uri="{FF2B5EF4-FFF2-40B4-BE49-F238E27FC236}">
                <a16:creationId xmlns:a16="http://schemas.microsoft.com/office/drawing/2014/main" id="{5DB13537-2ECD-46E8-9E29-81586242B973}"/>
              </a:ext>
            </a:extLst>
          </p:cNvPr>
          <p:cNvSpPr>
            <a:spLocks noGrp="1"/>
          </p:cNvSpPr>
          <p:nvPr>
            <p:ph idx="1"/>
          </p:nvPr>
        </p:nvSpPr>
        <p:spPr>
          <a:xfrm>
            <a:off x="1097280" y="1916073"/>
            <a:ext cx="3748035" cy="4023360"/>
          </a:xfrm>
        </p:spPr>
        <p:txBody>
          <a:bodyPr/>
          <a:lstStyle/>
          <a:p>
            <a:pPr>
              <a:buFont typeface="Wingdings" panose="05000000000000000000" pitchFamily="2" charset="2"/>
              <a:buChar char="q"/>
            </a:pPr>
            <a:r>
              <a:rPr lang="en-US" dirty="0"/>
              <a:t> [1990-01-01, 1991-01-01]</a:t>
            </a:r>
          </a:p>
          <a:p>
            <a:pPr>
              <a:buFont typeface="Wingdings" panose="05000000000000000000" pitchFamily="2" charset="2"/>
              <a:buChar char="q"/>
            </a:pPr>
            <a:r>
              <a:rPr lang="en-US" dirty="0"/>
              <a:t> [1991-08-01, 1997-05-01]</a:t>
            </a:r>
          </a:p>
          <a:p>
            <a:pPr>
              <a:buFont typeface="Wingdings" panose="05000000000000000000" pitchFamily="2" charset="2"/>
              <a:buChar char="q"/>
            </a:pPr>
            <a:r>
              <a:rPr lang="en-US" dirty="0"/>
              <a:t> [1997 -06-01, 2005-12-01]</a:t>
            </a:r>
          </a:p>
          <a:p>
            <a:pPr>
              <a:buFont typeface="Wingdings" panose="05000000000000000000" pitchFamily="2" charset="2"/>
              <a:buChar char="q"/>
            </a:pPr>
            <a:r>
              <a:rPr lang="en-US" dirty="0"/>
              <a:t> [1997 -06-01, 2005-12-01]</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pic>
        <p:nvPicPr>
          <p:cNvPr id="7" name="Picture 6">
            <a:extLst>
              <a:ext uri="{FF2B5EF4-FFF2-40B4-BE49-F238E27FC236}">
                <a16:creationId xmlns:a16="http://schemas.microsoft.com/office/drawing/2014/main" id="{14B60D75-150F-45B5-9AFF-9DC025040DC0}"/>
              </a:ext>
            </a:extLst>
          </p:cNvPr>
          <p:cNvPicPr>
            <a:picLocks noChangeAspect="1"/>
          </p:cNvPicPr>
          <p:nvPr/>
        </p:nvPicPr>
        <p:blipFill rotWithShape="1">
          <a:blip r:embed="rId2"/>
          <a:srcRect l="3140" r="2573"/>
          <a:stretch/>
        </p:blipFill>
        <p:spPr>
          <a:xfrm>
            <a:off x="5844791" y="1916073"/>
            <a:ext cx="3748035" cy="3627455"/>
          </a:xfrm>
          <a:prstGeom prst="rect">
            <a:avLst/>
          </a:prstGeom>
        </p:spPr>
      </p:pic>
      <p:sp>
        <p:nvSpPr>
          <p:cNvPr id="4" name="Rectangle 3">
            <a:extLst>
              <a:ext uri="{FF2B5EF4-FFF2-40B4-BE49-F238E27FC236}">
                <a16:creationId xmlns:a16="http://schemas.microsoft.com/office/drawing/2014/main" id="{933BB7D7-1B48-4722-B5B8-FC287D85C205}"/>
              </a:ext>
            </a:extLst>
          </p:cNvPr>
          <p:cNvSpPr/>
          <p:nvPr/>
        </p:nvSpPr>
        <p:spPr>
          <a:xfrm>
            <a:off x="5844791" y="2662814"/>
            <a:ext cx="3670998" cy="4220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 name="Straight Arrow Connector 5">
            <a:extLst>
              <a:ext uri="{FF2B5EF4-FFF2-40B4-BE49-F238E27FC236}">
                <a16:creationId xmlns:a16="http://schemas.microsoft.com/office/drawing/2014/main" id="{7B240593-8B11-47FE-81B6-9C23730A17B1}"/>
              </a:ext>
            </a:extLst>
          </p:cNvPr>
          <p:cNvCxnSpPr>
            <a:cxnSpLocks/>
          </p:cNvCxnSpPr>
          <p:nvPr/>
        </p:nvCxnSpPr>
        <p:spPr>
          <a:xfrm flipV="1">
            <a:off x="7033846" y="2783388"/>
            <a:ext cx="231112" cy="16077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29DC453-AD86-432D-9E96-644EBF9E20EF}"/>
              </a:ext>
            </a:extLst>
          </p:cNvPr>
          <p:cNvCxnSpPr>
            <a:cxnSpLocks/>
          </p:cNvCxnSpPr>
          <p:nvPr/>
        </p:nvCxnSpPr>
        <p:spPr>
          <a:xfrm>
            <a:off x="4119824" y="2944160"/>
            <a:ext cx="1724967" cy="14067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40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0" presetClass="emph" presetSubtype="0" fill="hold" nodeType="clickEffect">
                                  <p:stCondLst>
                                    <p:cond delay="0"/>
                                  </p:stCondLst>
                                  <p:childTnLst>
                                    <p:animClr clrSpc="hsl" dir="cw">
                                      <p:cBhvr override="childStyle">
                                        <p:cTn id="18" dur="500" fill="hold"/>
                                        <p:tgtEl>
                                          <p:spTgt spid="3">
                                            <p:txEl>
                                              <p:pRg st="2" end="2"/>
                                            </p:txEl>
                                          </p:spTgt>
                                        </p:tgtEl>
                                        <p:attrNameLst>
                                          <p:attrName>style.color</p:attrName>
                                        </p:attrNameLst>
                                      </p:cBhvr>
                                      <p:by>
                                        <p:hsl h="0" s="12549" l="25098"/>
                                      </p:by>
                                    </p:animClr>
                                    <p:animClr clrSpc="hsl" dir="cw">
                                      <p:cBhvr>
                                        <p:cTn id="19" dur="500" fill="hold"/>
                                        <p:tgtEl>
                                          <p:spTgt spid="3">
                                            <p:txEl>
                                              <p:pRg st="2" end="2"/>
                                            </p:txEl>
                                          </p:spTgt>
                                        </p:tgtEl>
                                        <p:attrNameLst>
                                          <p:attrName>fillcolor</p:attrName>
                                        </p:attrNameLst>
                                      </p:cBhvr>
                                      <p:by>
                                        <p:hsl h="0" s="12549" l="25098"/>
                                      </p:by>
                                    </p:animClr>
                                    <p:animClr clrSpc="hsl" dir="cw">
                                      <p:cBhvr>
                                        <p:cTn id="20" dur="500" fill="hold"/>
                                        <p:tgtEl>
                                          <p:spTgt spid="3">
                                            <p:txEl>
                                              <p:pRg st="2" end="2"/>
                                            </p:txEl>
                                          </p:spTgt>
                                        </p:tgtEl>
                                        <p:attrNameLst>
                                          <p:attrName>stroke.color</p:attrName>
                                        </p:attrNameLst>
                                      </p:cBhvr>
                                      <p:by>
                                        <p:hsl h="0" s="12549" l="25098"/>
                                      </p:by>
                                    </p:animClr>
                                    <p:set>
                                      <p:cBhvr>
                                        <p:cTn id="21"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8F9-A864-46E6-AD91-4DD0EC392A7B}"/>
              </a:ext>
            </a:extLst>
          </p:cNvPr>
          <p:cNvSpPr>
            <a:spLocks noGrp="1"/>
          </p:cNvSpPr>
          <p:nvPr>
            <p:ph type="title"/>
          </p:nvPr>
        </p:nvSpPr>
        <p:spPr/>
        <p:txBody>
          <a:bodyPr/>
          <a:lstStyle/>
          <a:p>
            <a:r>
              <a:rPr lang="en-US" dirty="0"/>
              <a:t>Algo 2</a:t>
            </a:r>
          </a:p>
        </p:txBody>
      </p:sp>
      <p:sp>
        <p:nvSpPr>
          <p:cNvPr id="3" name="Content Placeholder 2">
            <a:extLst>
              <a:ext uri="{FF2B5EF4-FFF2-40B4-BE49-F238E27FC236}">
                <a16:creationId xmlns:a16="http://schemas.microsoft.com/office/drawing/2014/main" id="{5DB13537-2ECD-46E8-9E29-81586242B973}"/>
              </a:ext>
            </a:extLst>
          </p:cNvPr>
          <p:cNvSpPr>
            <a:spLocks noGrp="1"/>
          </p:cNvSpPr>
          <p:nvPr>
            <p:ph idx="1"/>
          </p:nvPr>
        </p:nvSpPr>
        <p:spPr>
          <a:xfrm>
            <a:off x="1097280" y="1916073"/>
            <a:ext cx="3748035" cy="4023360"/>
          </a:xfrm>
        </p:spPr>
        <p:txBody>
          <a:bodyPr/>
          <a:lstStyle/>
          <a:p>
            <a:pPr>
              <a:buFont typeface="Wingdings" panose="05000000000000000000" pitchFamily="2" charset="2"/>
              <a:buChar char="q"/>
            </a:pPr>
            <a:r>
              <a:rPr lang="en-US" dirty="0"/>
              <a:t> [1990-01-01, 1991-01-01]</a:t>
            </a:r>
          </a:p>
          <a:p>
            <a:pPr>
              <a:buFont typeface="Wingdings" panose="05000000000000000000" pitchFamily="2" charset="2"/>
              <a:buChar char="q"/>
            </a:pPr>
            <a:r>
              <a:rPr lang="en-US" dirty="0"/>
              <a:t> [1991-08-01, 1997-05-01]</a:t>
            </a:r>
          </a:p>
          <a:p>
            <a:pPr>
              <a:buFont typeface="Wingdings" panose="05000000000000000000" pitchFamily="2" charset="2"/>
              <a:buChar char="q"/>
            </a:pPr>
            <a:r>
              <a:rPr lang="en-US" dirty="0"/>
              <a:t> </a:t>
            </a:r>
            <a:r>
              <a:rPr lang="en-US" strike="sngStrike" dirty="0"/>
              <a:t>[1997 -06-01, 2005-12-01]</a:t>
            </a:r>
          </a:p>
          <a:p>
            <a:pPr>
              <a:buFont typeface="Wingdings" panose="05000000000000000000" pitchFamily="2" charset="2"/>
              <a:buChar char="q"/>
            </a:pPr>
            <a:r>
              <a:rPr lang="en-US" dirty="0"/>
              <a:t> [1997 -06-01, 2005-12-01]</a:t>
            </a:r>
          </a:p>
          <a:p>
            <a:pPr>
              <a:buFont typeface="Wingdings" panose="05000000000000000000" pitchFamily="2" charset="2"/>
              <a:buChar char="q"/>
            </a:pPr>
            <a:r>
              <a:rPr lang="en-US" dirty="0"/>
              <a:t> [1997-06-01, 2007-01-01]</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pic>
        <p:nvPicPr>
          <p:cNvPr id="7" name="Picture 6">
            <a:extLst>
              <a:ext uri="{FF2B5EF4-FFF2-40B4-BE49-F238E27FC236}">
                <a16:creationId xmlns:a16="http://schemas.microsoft.com/office/drawing/2014/main" id="{14B60D75-150F-45B5-9AFF-9DC025040DC0}"/>
              </a:ext>
            </a:extLst>
          </p:cNvPr>
          <p:cNvPicPr>
            <a:picLocks noChangeAspect="1"/>
          </p:cNvPicPr>
          <p:nvPr/>
        </p:nvPicPr>
        <p:blipFill rotWithShape="1">
          <a:blip r:embed="rId2"/>
          <a:srcRect l="3140" r="2573"/>
          <a:stretch/>
        </p:blipFill>
        <p:spPr>
          <a:xfrm>
            <a:off x="5844791" y="1916073"/>
            <a:ext cx="3748035" cy="3627455"/>
          </a:xfrm>
          <a:prstGeom prst="rect">
            <a:avLst/>
          </a:prstGeom>
        </p:spPr>
      </p:pic>
      <p:sp>
        <p:nvSpPr>
          <p:cNvPr id="4" name="Rectangle 3">
            <a:extLst>
              <a:ext uri="{FF2B5EF4-FFF2-40B4-BE49-F238E27FC236}">
                <a16:creationId xmlns:a16="http://schemas.microsoft.com/office/drawing/2014/main" id="{933BB7D7-1B48-4722-B5B8-FC287D85C205}"/>
              </a:ext>
            </a:extLst>
          </p:cNvPr>
          <p:cNvSpPr/>
          <p:nvPr/>
        </p:nvSpPr>
        <p:spPr>
          <a:xfrm>
            <a:off x="5844791" y="2903973"/>
            <a:ext cx="3670998" cy="4220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 name="Straight Arrow Connector 5">
            <a:extLst>
              <a:ext uri="{FF2B5EF4-FFF2-40B4-BE49-F238E27FC236}">
                <a16:creationId xmlns:a16="http://schemas.microsoft.com/office/drawing/2014/main" id="{7B240593-8B11-47FE-81B6-9C23730A17B1}"/>
              </a:ext>
            </a:extLst>
          </p:cNvPr>
          <p:cNvCxnSpPr>
            <a:cxnSpLocks/>
          </p:cNvCxnSpPr>
          <p:nvPr/>
        </p:nvCxnSpPr>
        <p:spPr>
          <a:xfrm flipV="1">
            <a:off x="7033846" y="3024547"/>
            <a:ext cx="231112" cy="16077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29DC453-AD86-432D-9E96-644EBF9E20EF}"/>
              </a:ext>
            </a:extLst>
          </p:cNvPr>
          <p:cNvCxnSpPr>
            <a:cxnSpLocks/>
          </p:cNvCxnSpPr>
          <p:nvPr/>
        </p:nvCxnSpPr>
        <p:spPr>
          <a:xfrm flipV="1">
            <a:off x="4119824" y="3185319"/>
            <a:ext cx="1724967" cy="22609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25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0" presetClass="emph" presetSubtype="0" fill="hold" nodeType="clickEffect">
                                  <p:stCondLst>
                                    <p:cond delay="0"/>
                                  </p:stCondLst>
                                  <p:childTnLst>
                                    <p:animClr clrSpc="hsl" dir="cw">
                                      <p:cBhvr override="childStyle">
                                        <p:cTn id="20" dur="500" fill="hold"/>
                                        <p:tgtEl>
                                          <p:spTgt spid="3">
                                            <p:txEl>
                                              <p:pRg st="3" end="3"/>
                                            </p:txEl>
                                          </p:spTgt>
                                        </p:tgtEl>
                                        <p:attrNameLst>
                                          <p:attrName>style.color</p:attrName>
                                        </p:attrNameLst>
                                      </p:cBhvr>
                                      <p:by>
                                        <p:hsl h="0" s="12549" l="25098"/>
                                      </p:by>
                                    </p:animClr>
                                    <p:animClr clrSpc="hsl" dir="cw">
                                      <p:cBhvr>
                                        <p:cTn id="21" dur="500" fill="hold"/>
                                        <p:tgtEl>
                                          <p:spTgt spid="3">
                                            <p:txEl>
                                              <p:pRg st="3" end="3"/>
                                            </p:txEl>
                                          </p:spTgt>
                                        </p:tgtEl>
                                        <p:attrNameLst>
                                          <p:attrName>fillcolor</p:attrName>
                                        </p:attrNameLst>
                                      </p:cBhvr>
                                      <p:by>
                                        <p:hsl h="0" s="12549" l="25098"/>
                                      </p:by>
                                    </p:animClr>
                                    <p:animClr clrSpc="hsl" dir="cw">
                                      <p:cBhvr>
                                        <p:cTn id="22" dur="500" fill="hold"/>
                                        <p:tgtEl>
                                          <p:spTgt spid="3">
                                            <p:txEl>
                                              <p:pRg st="3" end="3"/>
                                            </p:txEl>
                                          </p:spTgt>
                                        </p:tgtEl>
                                        <p:attrNameLst>
                                          <p:attrName>stroke.color</p:attrName>
                                        </p:attrNameLst>
                                      </p:cBhvr>
                                      <p:by>
                                        <p:hsl h="0" s="12549" l="25098"/>
                                      </p:by>
                                    </p:animClr>
                                    <p:set>
                                      <p:cBhvr>
                                        <p:cTn id="23"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8F9-A864-46E6-AD91-4DD0EC392A7B}"/>
              </a:ext>
            </a:extLst>
          </p:cNvPr>
          <p:cNvSpPr>
            <a:spLocks noGrp="1"/>
          </p:cNvSpPr>
          <p:nvPr>
            <p:ph type="title"/>
          </p:nvPr>
        </p:nvSpPr>
        <p:spPr/>
        <p:txBody>
          <a:bodyPr/>
          <a:lstStyle/>
          <a:p>
            <a:r>
              <a:rPr lang="en-US" dirty="0"/>
              <a:t>Algo 2</a:t>
            </a:r>
          </a:p>
        </p:txBody>
      </p:sp>
      <p:sp>
        <p:nvSpPr>
          <p:cNvPr id="3" name="Content Placeholder 2">
            <a:extLst>
              <a:ext uri="{FF2B5EF4-FFF2-40B4-BE49-F238E27FC236}">
                <a16:creationId xmlns:a16="http://schemas.microsoft.com/office/drawing/2014/main" id="{5DB13537-2ECD-46E8-9E29-81586242B973}"/>
              </a:ext>
            </a:extLst>
          </p:cNvPr>
          <p:cNvSpPr>
            <a:spLocks noGrp="1"/>
          </p:cNvSpPr>
          <p:nvPr>
            <p:ph idx="1"/>
          </p:nvPr>
        </p:nvSpPr>
        <p:spPr>
          <a:xfrm>
            <a:off x="1097280" y="1916073"/>
            <a:ext cx="3748035" cy="4023360"/>
          </a:xfrm>
        </p:spPr>
        <p:txBody>
          <a:bodyPr/>
          <a:lstStyle/>
          <a:p>
            <a:pPr>
              <a:buFont typeface="Wingdings" panose="05000000000000000000" pitchFamily="2" charset="2"/>
              <a:buChar char="q"/>
            </a:pPr>
            <a:r>
              <a:rPr lang="en-US" dirty="0"/>
              <a:t> [1990-01-01, 1991-01-01]</a:t>
            </a:r>
          </a:p>
          <a:p>
            <a:pPr>
              <a:buFont typeface="Wingdings" panose="05000000000000000000" pitchFamily="2" charset="2"/>
              <a:buChar char="q"/>
            </a:pPr>
            <a:r>
              <a:rPr lang="en-US" dirty="0"/>
              <a:t> [1991-08-01, 1997-05-01]</a:t>
            </a:r>
          </a:p>
          <a:p>
            <a:pPr>
              <a:buFont typeface="Wingdings" panose="05000000000000000000" pitchFamily="2" charset="2"/>
              <a:buChar char="q"/>
            </a:pPr>
            <a:r>
              <a:rPr lang="en-US" dirty="0"/>
              <a:t> </a:t>
            </a:r>
            <a:r>
              <a:rPr lang="en-US" strike="sngStrike" dirty="0"/>
              <a:t>[1997 -06-01, 2005-12-01]</a:t>
            </a:r>
          </a:p>
          <a:p>
            <a:pPr>
              <a:buFont typeface="Wingdings" panose="05000000000000000000" pitchFamily="2" charset="2"/>
              <a:buChar char="q"/>
            </a:pPr>
            <a:r>
              <a:rPr lang="en-US" strike="sngStrike" dirty="0"/>
              <a:t> [1997 -06-01, 2005-12-01]</a:t>
            </a:r>
          </a:p>
          <a:p>
            <a:pPr>
              <a:buFont typeface="Wingdings" panose="05000000000000000000" pitchFamily="2" charset="2"/>
              <a:buChar char="q"/>
            </a:pPr>
            <a:r>
              <a:rPr lang="en-US" dirty="0"/>
              <a:t> [1997-06-01, 2007-01-01]</a:t>
            </a:r>
          </a:p>
          <a:p>
            <a:pPr>
              <a:buFont typeface="Wingdings" panose="05000000000000000000" pitchFamily="2" charset="2"/>
              <a:buChar char="q"/>
            </a:pPr>
            <a:r>
              <a:rPr lang="en-US" dirty="0"/>
              <a:t> [1997-06-01, 2007-01-01]</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pic>
        <p:nvPicPr>
          <p:cNvPr id="7" name="Picture 6">
            <a:extLst>
              <a:ext uri="{FF2B5EF4-FFF2-40B4-BE49-F238E27FC236}">
                <a16:creationId xmlns:a16="http://schemas.microsoft.com/office/drawing/2014/main" id="{14B60D75-150F-45B5-9AFF-9DC025040DC0}"/>
              </a:ext>
            </a:extLst>
          </p:cNvPr>
          <p:cNvPicPr>
            <a:picLocks noChangeAspect="1"/>
          </p:cNvPicPr>
          <p:nvPr/>
        </p:nvPicPr>
        <p:blipFill rotWithShape="1">
          <a:blip r:embed="rId2"/>
          <a:srcRect l="3140" r="2573"/>
          <a:stretch/>
        </p:blipFill>
        <p:spPr>
          <a:xfrm>
            <a:off x="5844791" y="1916073"/>
            <a:ext cx="3748035" cy="3627455"/>
          </a:xfrm>
          <a:prstGeom prst="rect">
            <a:avLst/>
          </a:prstGeom>
        </p:spPr>
      </p:pic>
      <p:sp>
        <p:nvSpPr>
          <p:cNvPr id="4" name="Rectangle 3">
            <a:extLst>
              <a:ext uri="{FF2B5EF4-FFF2-40B4-BE49-F238E27FC236}">
                <a16:creationId xmlns:a16="http://schemas.microsoft.com/office/drawing/2014/main" id="{933BB7D7-1B48-4722-B5B8-FC287D85C205}"/>
              </a:ext>
            </a:extLst>
          </p:cNvPr>
          <p:cNvSpPr/>
          <p:nvPr/>
        </p:nvSpPr>
        <p:spPr>
          <a:xfrm>
            <a:off x="5844791" y="3155180"/>
            <a:ext cx="3670998" cy="4220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 name="Straight Arrow Connector 5">
            <a:extLst>
              <a:ext uri="{FF2B5EF4-FFF2-40B4-BE49-F238E27FC236}">
                <a16:creationId xmlns:a16="http://schemas.microsoft.com/office/drawing/2014/main" id="{7B240593-8B11-47FE-81B6-9C23730A17B1}"/>
              </a:ext>
            </a:extLst>
          </p:cNvPr>
          <p:cNvCxnSpPr>
            <a:cxnSpLocks/>
          </p:cNvCxnSpPr>
          <p:nvPr/>
        </p:nvCxnSpPr>
        <p:spPr>
          <a:xfrm flipV="1">
            <a:off x="7033846" y="3275754"/>
            <a:ext cx="231112" cy="16077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29DC453-AD86-432D-9E96-644EBF9E20EF}"/>
              </a:ext>
            </a:extLst>
          </p:cNvPr>
          <p:cNvCxnSpPr>
            <a:cxnSpLocks/>
          </p:cNvCxnSpPr>
          <p:nvPr/>
        </p:nvCxnSpPr>
        <p:spPr>
          <a:xfrm flipV="1">
            <a:off x="4021350" y="3537009"/>
            <a:ext cx="1724967" cy="22609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72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0" presetClass="emph" presetSubtype="0" fill="hold" nodeType="clickEffect">
                                  <p:stCondLst>
                                    <p:cond delay="0"/>
                                  </p:stCondLst>
                                  <p:childTnLst>
                                    <p:animClr clrSpc="hsl" dir="cw">
                                      <p:cBhvr override="childStyle">
                                        <p:cTn id="20" dur="500" fill="hold"/>
                                        <p:tgtEl>
                                          <p:spTgt spid="3">
                                            <p:txEl>
                                              <p:pRg st="4" end="4"/>
                                            </p:txEl>
                                          </p:spTgt>
                                        </p:tgtEl>
                                        <p:attrNameLst>
                                          <p:attrName>style.color</p:attrName>
                                        </p:attrNameLst>
                                      </p:cBhvr>
                                      <p:by>
                                        <p:hsl h="0" s="12549" l="25098"/>
                                      </p:by>
                                    </p:animClr>
                                    <p:animClr clrSpc="hsl" dir="cw">
                                      <p:cBhvr>
                                        <p:cTn id="21" dur="500" fill="hold"/>
                                        <p:tgtEl>
                                          <p:spTgt spid="3">
                                            <p:txEl>
                                              <p:pRg st="4" end="4"/>
                                            </p:txEl>
                                          </p:spTgt>
                                        </p:tgtEl>
                                        <p:attrNameLst>
                                          <p:attrName>fillcolor</p:attrName>
                                        </p:attrNameLst>
                                      </p:cBhvr>
                                      <p:by>
                                        <p:hsl h="0" s="12549" l="25098"/>
                                      </p:by>
                                    </p:animClr>
                                    <p:animClr clrSpc="hsl" dir="cw">
                                      <p:cBhvr>
                                        <p:cTn id="22" dur="500" fill="hold"/>
                                        <p:tgtEl>
                                          <p:spTgt spid="3">
                                            <p:txEl>
                                              <p:pRg st="4" end="4"/>
                                            </p:txEl>
                                          </p:spTgt>
                                        </p:tgtEl>
                                        <p:attrNameLst>
                                          <p:attrName>stroke.color</p:attrName>
                                        </p:attrNameLst>
                                      </p:cBhvr>
                                      <p:by>
                                        <p:hsl h="0" s="12549" l="25098"/>
                                      </p:by>
                                    </p:animClr>
                                    <p:set>
                                      <p:cBhvr>
                                        <p:cTn id="23"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8F9-A864-46E6-AD91-4DD0EC392A7B}"/>
              </a:ext>
            </a:extLst>
          </p:cNvPr>
          <p:cNvSpPr>
            <a:spLocks noGrp="1"/>
          </p:cNvSpPr>
          <p:nvPr>
            <p:ph type="title"/>
          </p:nvPr>
        </p:nvSpPr>
        <p:spPr/>
        <p:txBody>
          <a:bodyPr/>
          <a:lstStyle/>
          <a:p>
            <a:r>
              <a:rPr lang="en-US" dirty="0"/>
              <a:t>Algo 2</a:t>
            </a:r>
          </a:p>
        </p:txBody>
      </p:sp>
      <p:sp>
        <p:nvSpPr>
          <p:cNvPr id="3" name="Content Placeholder 2">
            <a:extLst>
              <a:ext uri="{FF2B5EF4-FFF2-40B4-BE49-F238E27FC236}">
                <a16:creationId xmlns:a16="http://schemas.microsoft.com/office/drawing/2014/main" id="{5DB13537-2ECD-46E8-9E29-81586242B973}"/>
              </a:ext>
            </a:extLst>
          </p:cNvPr>
          <p:cNvSpPr>
            <a:spLocks noGrp="1"/>
          </p:cNvSpPr>
          <p:nvPr>
            <p:ph idx="1"/>
          </p:nvPr>
        </p:nvSpPr>
        <p:spPr>
          <a:xfrm>
            <a:off x="1097280" y="1916073"/>
            <a:ext cx="3748035" cy="4023360"/>
          </a:xfrm>
        </p:spPr>
        <p:txBody>
          <a:bodyPr/>
          <a:lstStyle/>
          <a:p>
            <a:pPr>
              <a:buFont typeface="Wingdings" panose="05000000000000000000" pitchFamily="2" charset="2"/>
              <a:buChar char="q"/>
            </a:pPr>
            <a:r>
              <a:rPr lang="en-US" dirty="0"/>
              <a:t> [1990-01-01, 1991-01-01]</a:t>
            </a:r>
          </a:p>
          <a:p>
            <a:pPr>
              <a:buFont typeface="Wingdings" panose="05000000000000000000" pitchFamily="2" charset="2"/>
              <a:buChar char="q"/>
            </a:pPr>
            <a:r>
              <a:rPr lang="en-US" dirty="0"/>
              <a:t> [1991-08-01, 1997-05-01]</a:t>
            </a:r>
          </a:p>
          <a:p>
            <a:pPr>
              <a:buFont typeface="Wingdings" panose="05000000000000000000" pitchFamily="2" charset="2"/>
              <a:buChar char="q"/>
            </a:pPr>
            <a:r>
              <a:rPr lang="en-US" dirty="0"/>
              <a:t> </a:t>
            </a:r>
            <a:r>
              <a:rPr lang="en-US" strike="sngStrike" dirty="0"/>
              <a:t>[1997 -06-01, 2005-12-01]</a:t>
            </a:r>
          </a:p>
          <a:p>
            <a:pPr>
              <a:buFont typeface="Wingdings" panose="05000000000000000000" pitchFamily="2" charset="2"/>
              <a:buChar char="q"/>
            </a:pPr>
            <a:r>
              <a:rPr lang="en-US" strike="sngStrike" dirty="0"/>
              <a:t> [1997 -06-01, 2005-12-01]</a:t>
            </a:r>
          </a:p>
          <a:p>
            <a:pPr>
              <a:buFont typeface="Wingdings" panose="05000000000000000000" pitchFamily="2" charset="2"/>
              <a:buChar char="q"/>
            </a:pPr>
            <a:r>
              <a:rPr lang="en-US" dirty="0"/>
              <a:t> </a:t>
            </a:r>
            <a:r>
              <a:rPr lang="en-US" strike="sngStrike" dirty="0"/>
              <a:t>[1997-06-01, 2007-01-01]</a:t>
            </a:r>
          </a:p>
          <a:p>
            <a:pPr>
              <a:buFont typeface="Wingdings" panose="05000000000000000000" pitchFamily="2" charset="2"/>
              <a:buChar char="q"/>
            </a:pPr>
            <a:r>
              <a:rPr lang="en-US" dirty="0"/>
              <a:t> [1997-06-01, 2007-01-01]</a:t>
            </a:r>
          </a:p>
          <a:p>
            <a:pPr>
              <a:buFont typeface="Wingdings" panose="05000000000000000000" pitchFamily="2" charset="2"/>
              <a:buChar char="q"/>
            </a:pPr>
            <a:r>
              <a:rPr lang="en-US" dirty="0"/>
              <a:t> [1997 -06-01, 2008-06-01]</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pic>
        <p:nvPicPr>
          <p:cNvPr id="7" name="Picture 6">
            <a:extLst>
              <a:ext uri="{FF2B5EF4-FFF2-40B4-BE49-F238E27FC236}">
                <a16:creationId xmlns:a16="http://schemas.microsoft.com/office/drawing/2014/main" id="{14B60D75-150F-45B5-9AFF-9DC025040DC0}"/>
              </a:ext>
            </a:extLst>
          </p:cNvPr>
          <p:cNvPicPr>
            <a:picLocks noChangeAspect="1"/>
          </p:cNvPicPr>
          <p:nvPr/>
        </p:nvPicPr>
        <p:blipFill rotWithShape="1">
          <a:blip r:embed="rId2"/>
          <a:srcRect l="3140" r="2573"/>
          <a:stretch/>
        </p:blipFill>
        <p:spPr>
          <a:xfrm>
            <a:off x="5844791" y="1916073"/>
            <a:ext cx="3748035" cy="3627455"/>
          </a:xfrm>
          <a:prstGeom prst="rect">
            <a:avLst/>
          </a:prstGeom>
        </p:spPr>
      </p:pic>
      <p:sp>
        <p:nvSpPr>
          <p:cNvPr id="4" name="Rectangle 3">
            <a:extLst>
              <a:ext uri="{FF2B5EF4-FFF2-40B4-BE49-F238E27FC236}">
                <a16:creationId xmlns:a16="http://schemas.microsoft.com/office/drawing/2014/main" id="{933BB7D7-1B48-4722-B5B8-FC287D85C205}"/>
              </a:ext>
            </a:extLst>
          </p:cNvPr>
          <p:cNvSpPr/>
          <p:nvPr/>
        </p:nvSpPr>
        <p:spPr>
          <a:xfrm>
            <a:off x="5844791" y="3396338"/>
            <a:ext cx="3670998" cy="4220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 name="Straight Arrow Connector 5">
            <a:extLst>
              <a:ext uri="{FF2B5EF4-FFF2-40B4-BE49-F238E27FC236}">
                <a16:creationId xmlns:a16="http://schemas.microsoft.com/office/drawing/2014/main" id="{7B240593-8B11-47FE-81B6-9C23730A17B1}"/>
              </a:ext>
            </a:extLst>
          </p:cNvPr>
          <p:cNvCxnSpPr>
            <a:cxnSpLocks/>
          </p:cNvCxnSpPr>
          <p:nvPr/>
        </p:nvCxnSpPr>
        <p:spPr>
          <a:xfrm flipV="1">
            <a:off x="7033846" y="3516912"/>
            <a:ext cx="231112" cy="16077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29DC453-AD86-432D-9E96-644EBF9E20EF}"/>
              </a:ext>
            </a:extLst>
          </p:cNvPr>
          <p:cNvCxnSpPr>
            <a:cxnSpLocks/>
          </p:cNvCxnSpPr>
          <p:nvPr/>
        </p:nvCxnSpPr>
        <p:spPr>
          <a:xfrm flipV="1">
            <a:off x="4119824" y="3729800"/>
            <a:ext cx="1724967" cy="49337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9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0" presetClass="emph" presetSubtype="0" fill="hold" nodeType="clickEffect">
                                  <p:stCondLst>
                                    <p:cond delay="0"/>
                                  </p:stCondLst>
                                  <p:childTnLst>
                                    <p:animClr clrSpc="hsl" dir="cw">
                                      <p:cBhvr override="childStyle">
                                        <p:cTn id="20" dur="500" fill="hold"/>
                                        <p:tgtEl>
                                          <p:spTgt spid="3">
                                            <p:txEl>
                                              <p:pRg st="5" end="5"/>
                                            </p:txEl>
                                          </p:spTgt>
                                        </p:tgtEl>
                                        <p:attrNameLst>
                                          <p:attrName>style.color</p:attrName>
                                        </p:attrNameLst>
                                      </p:cBhvr>
                                      <p:by>
                                        <p:hsl h="0" s="12549" l="25098"/>
                                      </p:by>
                                    </p:animClr>
                                    <p:animClr clrSpc="hsl" dir="cw">
                                      <p:cBhvr>
                                        <p:cTn id="21" dur="500" fill="hold"/>
                                        <p:tgtEl>
                                          <p:spTgt spid="3">
                                            <p:txEl>
                                              <p:pRg st="5" end="5"/>
                                            </p:txEl>
                                          </p:spTgt>
                                        </p:tgtEl>
                                        <p:attrNameLst>
                                          <p:attrName>fillcolor</p:attrName>
                                        </p:attrNameLst>
                                      </p:cBhvr>
                                      <p:by>
                                        <p:hsl h="0" s="12549" l="25098"/>
                                      </p:by>
                                    </p:animClr>
                                    <p:animClr clrSpc="hsl" dir="cw">
                                      <p:cBhvr>
                                        <p:cTn id="22" dur="500" fill="hold"/>
                                        <p:tgtEl>
                                          <p:spTgt spid="3">
                                            <p:txEl>
                                              <p:pRg st="5" end="5"/>
                                            </p:txEl>
                                          </p:spTgt>
                                        </p:tgtEl>
                                        <p:attrNameLst>
                                          <p:attrName>stroke.color</p:attrName>
                                        </p:attrNameLst>
                                      </p:cBhvr>
                                      <p:by>
                                        <p:hsl h="0" s="12549" l="25098"/>
                                      </p:by>
                                    </p:animClr>
                                    <p:set>
                                      <p:cBhvr>
                                        <p:cTn id="23"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8F9-A864-46E6-AD91-4DD0EC392A7B}"/>
              </a:ext>
            </a:extLst>
          </p:cNvPr>
          <p:cNvSpPr>
            <a:spLocks noGrp="1"/>
          </p:cNvSpPr>
          <p:nvPr>
            <p:ph type="title"/>
          </p:nvPr>
        </p:nvSpPr>
        <p:spPr/>
        <p:txBody>
          <a:bodyPr/>
          <a:lstStyle/>
          <a:p>
            <a:r>
              <a:rPr lang="en-US" dirty="0"/>
              <a:t>Algo 2</a:t>
            </a:r>
          </a:p>
        </p:txBody>
      </p:sp>
      <p:sp>
        <p:nvSpPr>
          <p:cNvPr id="3" name="Content Placeholder 2">
            <a:extLst>
              <a:ext uri="{FF2B5EF4-FFF2-40B4-BE49-F238E27FC236}">
                <a16:creationId xmlns:a16="http://schemas.microsoft.com/office/drawing/2014/main" id="{5DB13537-2ECD-46E8-9E29-81586242B973}"/>
              </a:ext>
            </a:extLst>
          </p:cNvPr>
          <p:cNvSpPr>
            <a:spLocks noGrp="1"/>
          </p:cNvSpPr>
          <p:nvPr>
            <p:ph idx="1"/>
          </p:nvPr>
        </p:nvSpPr>
        <p:spPr>
          <a:xfrm>
            <a:off x="1097280" y="1916073"/>
            <a:ext cx="3748035" cy="4023360"/>
          </a:xfrm>
        </p:spPr>
        <p:txBody>
          <a:bodyPr/>
          <a:lstStyle/>
          <a:p>
            <a:pPr>
              <a:buFont typeface="Wingdings" panose="05000000000000000000" pitchFamily="2" charset="2"/>
              <a:buChar char="q"/>
            </a:pPr>
            <a:r>
              <a:rPr lang="en-US" dirty="0"/>
              <a:t> [1990-01-01, 1991-01-01]</a:t>
            </a:r>
          </a:p>
          <a:p>
            <a:pPr>
              <a:buFont typeface="Wingdings" panose="05000000000000000000" pitchFamily="2" charset="2"/>
              <a:buChar char="q"/>
            </a:pPr>
            <a:r>
              <a:rPr lang="en-US" dirty="0"/>
              <a:t> [1991-08-01, 1997-05-01]</a:t>
            </a:r>
          </a:p>
          <a:p>
            <a:pPr>
              <a:buFont typeface="Wingdings" panose="05000000000000000000" pitchFamily="2" charset="2"/>
              <a:buChar char="q"/>
            </a:pPr>
            <a:r>
              <a:rPr lang="en-US" dirty="0"/>
              <a:t> </a:t>
            </a:r>
            <a:r>
              <a:rPr lang="en-US" strike="sngStrike" dirty="0"/>
              <a:t>[1997 -06-01, 2005-12-01]</a:t>
            </a:r>
          </a:p>
          <a:p>
            <a:pPr>
              <a:buFont typeface="Wingdings" panose="05000000000000000000" pitchFamily="2" charset="2"/>
              <a:buChar char="q"/>
            </a:pPr>
            <a:r>
              <a:rPr lang="en-US" strike="sngStrike" dirty="0"/>
              <a:t> [1997 -06-01, 2005-12-01]</a:t>
            </a:r>
          </a:p>
          <a:p>
            <a:pPr>
              <a:buFont typeface="Wingdings" panose="05000000000000000000" pitchFamily="2" charset="2"/>
              <a:buChar char="q"/>
            </a:pPr>
            <a:r>
              <a:rPr lang="en-US" dirty="0"/>
              <a:t> </a:t>
            </a:r>
            <a:r>
              <a:rPr lang="en-US" strike="sngStrike" dirty="0"/>
              <a:t>[1997-06-01, 2007-01-01]</a:t>
            </a:r>
          </a:p>
          <a:p>
            <a:pPr>
              <a:buFont typeface="Wingdings" panose="05000000000000000000" pitchFamily="2" charset="2"/>
              <a:buChar char="q"/>
            </a:pPr>
            <a:r>
              <a:rPr lang="en-US" strike="sngStrike" dirty="0"/>
              <a:t> [1997-06-01, 2007-01-01]</a:t>
            </a:r>
          </a:p>
          <a:p>
            <a:pPr>
              <a:buFont typeface="Wingdings" panose="05000000000000000000" pitchFamily="2" charset="2"/>
              <a:buChar char="q"/>
            </a:pPr>
            <a:r>
              <a:rPr lang="en-US" dirty="0"/>
              <a:t> [1997 -06-01, 2008-06-01]</a:t>
            </a:r>
          </a:p>
          <a:p>
            <a:pPr>
              <a:buFont typeface="Wingdings" panose="05000000000000000000" pitchFamily="2" charset="2"/>
              <a:buChar char="q"/>
            </a:pPr>
            <a:r>
              <a:rPr lang="en-US" dirty="0"/>
              <a:t> [1997 -06-01, 2010-01-01]</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pic>
        <p:nvPicPr>
          <p:cNvPr id="7" name="Picture 6">
            <a:extLst>
              <a:ext uri="{FF2B5EF4-FFF2-40B4-BE49-F238E27FC236}">
                <a16:creationId xmlns:a16="http://schemas.microsoft.com/office/drawing/2014/main" id="{14B60D75-150F-45B5-9AFF-9DC025040DC0}"/>
              </a:ext>
            </a:extLst>
          </p:cNvPr>
          <p:cNvPicPr>
            <a:picLocks noChangeAspect="1"/>
          </p:cNvPicPr>
          <p:nvPr/>
        </p:nvPicPr>
        <p:blipFill rotWithShape="1">
          <a:blip r:embed="rId2"/>
          <a:srcRect l="3140" r="2573"/>
          <a:stretch/>
        </p:blipFill>
        <p:spPr>
          <a:xfrm>
            <a:off x="5844791" y="1916073"/>
            <a:ext cx="3748035" cy="3627455"/>
          </a:xfrm>
          <a:prstGeom prst="rect">
            <a:avLst/>
          </a:prstGeom>
        </p:spPr>
      </p:pic>
      <p:sp>
        <p:nvSpPr>
          <p:cNvPr id="4" name="Rectangle 3">
            <a:extLst>
              <a:ext uri="{FF2B5EF4-FFF2-40B4-BE49-F238E27FC236}">
                <a16:creationId xmlns:a16="http://schemas.microsoft.com/office/drawing/2014/main" id="{933BB7D7-1B48-4722-B5B8-FC287D85C205}"/>
              </a:ext>
            </a:extLst>
          </p:cNvPr>
          <p:cNvSpPr/>
          <p:nvPr/>
        </p:nvSpPr>
        <p:spPr>
          <a:xfrm>
            <a:off x="5844791" y="3647545"/>
            <a:ext cx="3670998" cy="4220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6" name="Straight Arrow Connector 5">
            <a:extLst>
              <a:ext uri="{FF2B5EF4-FFF2-40B4-BE49-F238E27FC236}">
                <a16:creationId xmlns:a16="http://schemas.microsoft.com/office/drawing/2014/main" id="{7B240593-8B11-47FE-81B6-9C23730A17B1}"/>
              </a:ext>
            </a:extLst>
          </p:cNvPr>
          <p:cNvCxnSpPr>
            <a:cxnSpLocks/>
          </p:cNvCxnSpPr>
          <p:nvPr/>
        </p:nvCxnSpPr>
        <p:spPr>
          <a:xfrm flipV="1">
            <a:off x="7033846" y="3768119"/>
            <a:ext cx="231112" cy="16077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29DC453-AD86-432D-9E96-644EBF9E20EF}"/>
              </a:ext>
            </a:extLst>
          </p:cNvPr>
          <p:cNvCxnSpPr>
            <a:cxnSpLocks/>
          </p:cNvCxnSpPr>
          <p:nvPr/>
        </p:nvCxnSpPr>
        <p:spPr>
          <a:xfrm flipV="1">
            <a:off x="4200211" y="3927753"/>
            <a:ext cx="1644580" cy="71745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82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0" presetClass="emph" presetSubtype="0" fill="hold" nodeType="clickEffect">
                                  <p:stCondLst>
                                    <p:cond delay="0"/>
                                  </p:stCondLst>
                                  <p:childTnLst>
                                    <p:animClr clrSpc="hsl" dir="cw">
                                      <p:cBhvr override="childStyle">
                                        <p:cTn id="20" dur="500" fill="hold"/>
                                        <p:tgtEl>
                                          <p:spTgt spid="3">
                                            <p:txEl>
                                              <p:pRg st="6" end="6"/>
                                            </p:txEl>
                                          </p:spTgt>
                                        </p:tgtEl>
                                        <p:attrNameLst>
                                          <p:attrName>style.color</p:attrName>
                                        </p:attrNameLst>
                                      </p:cBhvr>
                                      <p:by>
                                        <p:hsl h="0" s="12549" l="25098"/>
                                      </p:by>
                                    </p:animClr>
                                    <p:animClr clrSpc="hsl" dir="cw">
                                      <p:cBhvr>
                                        <p:cTn id="21" dur="500" fill="hold"/>
                                        <p:tgtEl>
                                          <p:spTgt spid="3">
                                            <p:txEl>
                                              <p:pRg st="6" end="6"/>
                                            </p:txEl>
                                          </p:spTgt>
                                        </p:tgtEl>
                                        <p:attrNameLst>
                                          <p:attrName>fillcolor</p:attrName>
                                        </p:attrNameLst>
                                      </p:cBhvr>
                                      <p:by>
                                        <p:hsl h="0" s="12549" l="25098"/>
                                      </p:by>
                                    </p:animClr>
                                    <p:animClr clrSpc="hsl" dir="cw">
                                      <p:cBhvr>
                                        <p:cTn id="22" dur="500" fill="hold"/>
                                        <p:tgtEl>
                                          <p:spTgt spid="3">
                                            <p:txEl>
                                              <p:pRg st="6" end="6"/>
                                            </p:txEl>
                                          </p:spTgt>
                                        </p:tgtEl>
                                        <p:attrNameLst>
                                          <p:attrName>stroke.color</p:attrName>
                                        </p:attrNameLst>
                                      </p:cBhvr>
                                      <p:by>
                                        <p:hsl h="0" s="12549" l="25098"/>
                                      </p:by>
                                    </p:animClr>
                                    <p:set>
                                      <p:cBhvr>
                                        <p:cTn id="23" dur="500" fill="hold"/>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8F9-A864-46E6-AD91-4DD0EC392A7B}"/>
              </a:ext>
            </a:extLst>
          </p:cNvPr>
          <p:cNvSpPr>
            <a:spLocks noGrp="1"/>
          </p:cNvSpPr>
          <p:nvPr>
            <p:ph type="title"/>
          </p:nvPr>
        </p:nvSpPr>
        <p:spPr/>
        <p:txBody>
          <a:bodyPr/>
          <a:lstStyle/>
          <a:p>
            <a:r>
              <a:rPr lang="en-US" dirty="0"/>
              <a:t>Algo 2</a:t>
            </a:r>
          </a:p>
        </p:txBody>
      </p:sp>
      <p:sp>
        <p:nvSpPr>
          <p:cNvPr id="3" name="Content Placeholder 2">
            <a:extLst>
              <a:ext uri="{FF2B5EF4-FFF2-40B4-BE49-F238E27FC236}">
                <a16:creationId xmlns:a16="http://schemas.microsoft.com/office/drawing/2014/main" id="{5DB13537-2ECD-46E8-9E29-81586242B973}"/>
              </a:ext>
            </a:extLst>
          </p:cNvPr>
          <p:cNvSpPr>
            <a:spLocks noGrp="1"/>
          </p:cNvSpPr>
          <p:nvPr>
            <p:ph idx="1"/>
          </p:nvPr>
        </p:nvSpPr>
        <p:spPr>
          <a:xfrm>
            <a:off x="1097280" y="1916073"/>
            <a:ext cx="3748035" cy="4023360"/>
          </a:xfrm>
        </p:spPr>
        <p:txBody>
          <a:bodyPr/>
          <a:lstStyle/>
          <a:p>
            <a:pPr>
              <a:buFont typeface="Wingdings" panose="05000000000000000000" pitchFamily="2" charset="2"/>
              <a:buChar char="q"/>
            </a:pPr>
            <a:r>
              <a:rPr lang="en-US" dirty="0"/>
              <a:t> [1990-01-01, 1991-01-01]</a:t>
            </a:r>
          </a:p>
          <a:p>
            <a:pPr>
              <a:buFont typeface="Wingdings" panose="05000000000000000000" pitchFamily="2" charset="2"/>
              <a:buChar char="q"/>
            </a:pPr>
            <a:r>
              <a:rPr lang="en-US" dirty="0"/>
              <a:t> [1991-08-01, 1997-05-01]</a:t>
            </a:r>
          </a:p>
          <a:p>
            <a:pPr>
              <a:buFont typeface="Wingdings" panose="05000000000000000000" pitchFamily="2" charset="2"/>
              <a:buChar char="q"/>
            </a:pPr>
            <a:r>
              <a:rPr lang="en-US" dirty="0"/>
              <a:t> </a:t>
            </a:r>
            <a:r>
              <a:rPr lang="en-US" strike="sngStrike" dirty="0"/>
              <a:t>[1997 -06-01, 2005-12-01]</a:t>
            </a:r>
          </a:p>
          <a:p>
            <a:pPr>
              <a:buFont typeface="Wingdings" panose="05000000000000000000" pitchFamily="2" charset="2"/>
              <a:buChar char="q"/>
            </a:pPr>
            <a:r>
              <a:rPr lang="en-US" strike="sngStrike" dirty="0"/>
              <a:t> [1997 -06-01, 2005-12-01]</a:t>
            </a:r>
          </a:p>
          <a:p>
            <a:pPr>
              <a:buFont typeface="Wingdings" panose="05000000000000000000" pitchFamily="2" charset="2"/>
              <a:buChar char="q"/>
            </a:pPr>
            <a:r>
              <a:rPr lang="en-US" dirty="0"/>
              <a:t> </a:t>
            </a:r>
            <a:r>
              <a:rPr lang="en-US" strike="sngStrike" dirty="0"/>
              <a:t>[1997-06-01, 2007-01-01]</a:t>
            </a:r>
          </a:p>
          <a:p>
            <a:pPr>
              <a:buFont typeface="Wingdings" panose="05000000000000000000" pitchFamily="2" charset="2"/>
              <a:buChar char="q"/>
            </a:pPr>
            <a:r>
              <a:rPr lang="en-US" strike="sngStrike" dirty="0"/>
              <a:t> [1997-06-01, 2007-01-01]</a:t>
            </a:r>
          </a:p>
          <a:p>
            <a:pPr>
              <a:buFont typeface="Wingdings" panose="05000000000000000000" pitchFamily="2" charset="2"/>
              <a:buChar char="q"/>
            </a:pPr>
            <a:r>
              <a:rPr lang="en-US" strike="sngStrike" dirty="0"/>
              <a:t> [1997 -06-01, 2008-06-01]</a:t>
            </a:r>
          </a:p>
          <a:p>
            <a:pPr>
              <a:buFont typeface="Wingdings" panose="05000000000000000000" pitchFamily="2" charset="2"/>
              <a:buChar char="q"/>
            </a:pPr>
            <a:r>
              <a:rPr lang="en-US" dirty="0"/>
              <a:t>……</a:t>
            </a:r>
          </a:p>
          <a:p>
            <a:pPr>
              <a:buFont typeface="Wingdings" panose="05000000000000000000" pitchFamily="2" charset="2"/>
              <a:buChar char="q"/>
            </a:pPr>
            <a:r>
              <a:rPr lang="en-US" dirty="0"/>
              <a:t> [1997 -06-01, 2021-06-01]</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pic>
        <p:nvPicPr>
          <p:cNvPr id="7" name="Picture 6">
            <a:extLst>
              <a:ext uri="{FF2B5EF4-FFF2-40B4-BE49-F238E27FC236}">
                <a16:creationId xmlns:a16="http://schemas.microsoft.com/office/drawing/2014/main" id="{14B60D75-150F-45B5-9AFF-9DC025040DC0}"/>
              </a:ext>
            </a:extLst>
          </p:cNvPr>
          <p:cNvPicPr>
            <a:picLocks noChangeAspect="1"/>
          </p:cNvPicPr>
          <p:nvPr/>
        </p:nvPicPr>
        <p:blipFill rotWithShape="1">
          <a:blip r:embed="rId2"/>
          <a:srcRect l="3140" r="2573"/>
          <a:stretch/>
        </p:blipFill>
        <p:spPr>
          <a:xfrm>
            <a:off x="5844791" y="1916073"/>
            <a:ext cx="3748035" cy="3627455"/>
          </a:xfrm>
          <a:prstGeom prst="rect">
            <a:avLst/>
          </a:prstGeom>
        </p:spPr>
      </p:pic>
    </p:spTree>
    <p:extLst>
      <p:ext uri="{BB962C8B-B14F-4D97-AF65-F5344CB8AC3E}">
        <p14:creationId xmlns:p14="http://schemas.microsoft.com/office/powerpoint/2010/main" val="226346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par>
                                <p:cTn id="7" presetID="6" presetClass="emph" presetSubtype="0" fill="hold" nodeType="withEffect">
                                  <p:stCondLst>
                                    <p:cond delay="0"/>
                                  </p:stCondLst>
                                  <p:childTnLst>
                                    <p:animScale>
                                      <p:cBhvr>
                                        <p:cTn id="8" dur="2000" fill="hold"/>
                                        <p:tgtEl>
                                          <p:spTgt spid="3">
                                            <p:txEl>
                                              <p:pRg st="1" end="1"/>
                                            </p:txEl>
                                          </p:spTgt>
                                        </p:tgtEl>
                                      </p:cBhvr>
                                      <p:by x="150000" y="150000"/>
                                    </p:animScale>
                                  </p:childTnLst>
                                </p:cTn>
                              </p:par>
                              <p:par>
                                <p:cTn id="9" presetID="6" presetClass="emph" presetSubtype="0" fill="hold" nodeType="withEffect">
                                  <p:stCondLst>
                                    <p:cond delay="0"/>
                                  </p:stCondLst>
                                  <p:childTnLst>
                                    <p:animScale>
                                      <p:cBhvr>
                                        <p:cTn id="10" dur="2000" fill="hold"/>
                                        <p:tgtEl>
                                          <p:spTgt spid="3">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46BF-C750-40FE-816C-69994098DE52}"/>
              </a:ext>
            </a:extLst>
          </p:cNvPr>
          <p:cNvSpPr>
            <a:spLocks noGrp="1"/>
          </p:cNvSpPr>
          <p:nvPr>
            <p:ph type="title"/>
          </p:nvPr>
        </p:nvSpPr>
        <p:spPr/>
        <p:txBody>
          <a:bodyPr/>
          <a:lstStyle/>
          <a:p>
            <a:r>
              <a:rPr lang="en-US" dirty="0"/>
              <a:t>Algo 2</a:t>
            </a:r>
          </a:p>
        </p:txBody>
      </p:sp>
      <p:sp>
        <p:nvSpPr>
          <p:cNvPr id="3" name="Content Placeholder 2">
            <a:extLst>
              <a:ext uri="{FF2B5EF4-FFF2-40B4-BE49-F238E27FC236}">
                <a16:creationId xmlns:a16="http://schemas.microsoft.com/office/drawing/2014/main" id="{66958A98-365D-41B4-A406-634DE21AABA2}"/>
              </a:ext>
            </a:extLst>
          </p:cNvPr>
          <p:cNvSpPr>
            <a:spLocks noGrp="1"/>
          </p:cNvSpPr>
          <p:nvPr>
            <p:ph idx="1"/>
          </p:nvPr>
        </p:nvSpPr>
        <p:spPr/>
        <p:txBody>
          <a:bodyPr/>
          <a:lstStyle/>
          <a:p>
            <a:pPr>
              <a:buFont typeface="Wingdings" panose="05000000000000000000" pitchFamily="2" charset="2"/>
              <a:buChar char="q"/>
            </a:pPr>
            <a:r>
              <a:rPr lang="en-US" dirty="0"/>
              <a:t> [1990-01-01, 1991-01-01] ~ 1yr</a:t>
            </a:r>
          </a:p>
          <a:p>
            <a:pPr>
              <a:buFont typeface="Wingdings" panose="05000000000000000000" pitchFamily="2" charset="2"/>
              <a:buChar char="q"/>
            </a:pPr>
            <a:r>
              <a:rPr lang="en-US" dirty="0"/>
              <a:t> [1991-08-01, 1997-05-01] ~ 6.7yr</a:t>
            </a:r>
          </a:p>
          <a:p>
            <a:pPr>
              <a:buFont typeface="Wingdings" panose="05000000000000000000" pitchFamily="2" charset="2"/>
              <a:buChar char="q"/>
            </a:pPr>
            <a:r>
              <a:rPr lang="en-US" dirty="0"/>
              <a:t>[1997 -06-01, 2021-06-01] ~ 24 </a:t>
            </a:r>
            <a:r>
              <a:rPr lang="en-US" dirty="0" err="1"/>
              <a:t>yr</a:t>
            </a:r>
            <a:endParaRPr lang="en-US" dirty="0"/>
          </a:p>
          <a:p>
            <a:pPr>
              <a:buFont typeface="Wingdings" panose="05000000000000000000" pitchFamily="2" charset="2"/>
              <a:buChar char="q"/>
            </a:pPr>
            <a:r>
              <a:rPr lang="en-US" dirty="0"/>
              <a:t> Total </a:t>
            </a:r>
            <a:r>
              <a:rPr lang="en-US" dirty="0" err="1"/>
              <a:t>YoE</a:t>
            </a:r>
            <a:r>
              <a:rPr lang="en-US" dirty="0"/>
              <a:t> ~ 30.7 </a:t>
            </a:r>
            <a:r>
              <a:rPr lang="en-US" dirty="0" err="1"/>
              <a:t>yr</a:t>
            </a:r>
            <a:endParaRPr lang="en-US" dirty="0"/>
          </a:p>
          <a:p>
            <a:pPr>
              <a:buFont typeface="Wingdings" panose="05000000000000000000" pitchFamily="2" charset="2"/>
              <a:buChar char="q"/>
            </a:pPr>
            <a:r>
              <a:rPr lang="en-US" dirty="0"/>
              <a:t> Total Career length =&gt; [1990-01-01 , 2021-06-01]  ~ 31.5 </a:t>
            </a:r>
            <a:r>
              <a:rPr lang="en-US" dirty="0" err="1"/>
              <a:t>Yr</a:t>
            </a:r>
            <a:endParaRPr lang="en-US" dirty="0"/>
          </a:p>
          <a:p>
            <a:pPr>
              <a:buFont typeface="Wingdings" panose="05000000000000000000" pitchFamily="2" charset="2"/>
              <a:buChar char="q"/>
            </a:pPr>
            <a:r>
              <a:rPr lang="en-US" dirty="0"/>
              <a:t> Total Gap =&gt; 31.5 – 30.7 ~ 0.75 </a:t>
            </a:r>
            <a:r>
              <a:rPr lang="en-US" dirty="0" err="1"/>
              <a:t>yr</a:t>
            </a:r>
            <a:endParaRPr lang="en-US" dirty="0"/>
          </a:p>
          <a:p>
            <a:pPr>
              <a:buFont typeface="Wingdings" panose="05000000000000000000" pitchFamily="2" charset="2"/>
              <a:buChar char="q"/>
            </a:pPr>
            <a:r>
              <a:rPr lang="en-US" dirty="0"/>
              <a:t> Time Taken 150 Seconds for whole dataset</a:t>
            </a:r>
          </a:p>
          <a:p>
            <a:pPr marL="0" indent="0">
              <a:buNone/>
            </a:pPr>
            <a:endParaRPr lang="en-US" dirty="0"/>
          </a:p>
          <a:p>
            <a:pPr marL="0" indent="0">
              <a:buNone/>
            </a:pPr>
            <a:r>
              <a:rPr lang="en-US" dirty="0"/>
              <a:t> </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02395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F53E-EB7A-4BB9-9B30-7FA8E7EA2DC8}"/>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81AB599C-BC07-449B-A9DE-3E1B8F93D4A9}"/>
              </a:ext>
            </a:extLst>
          </p:cNvPr>
          <p:cNvSpPr>
            <a:spLocks noGrp="1"/>
          </p:cNvSpPr>
          <p:nvPr>
            <p:ph idx="1"/>
          </p:nvPr>
        </p:nvSpPr>
        <p:spPr/>
        <p:txBody>
          <a:bodyPr/>
          <a:lstStyle/>
          <a:p>
            <a:pPr>
              <a:buFont typeface="Wingdings" panose="05000000000000000000" pitchFamily="2" charset="2"/>
              <a:buChar char="q"/>
            </a:pPr>
            <a:r>
              <a:rPr lang="en-US" dirty="0"/>
              <a:t>YoE</a:t>
            </a:r>
          </a:p>
          <a:p>
            <a:pPr>
              <a:buFont typeface="Wingdings" panose="05000000000000000000" pitchFamily="2" charset="2"/>
              <a:buChar char="q"/>
            </a:pPr>
            <a:r>
              <a:rPr lang="en-US" dirty="0"/>
              <a:t>Seniority Level</a:t>
            </a:r>
          </a:p>
          <a:p>
            <a:pPr>
              <a:buFont typeface="Wingdings" panose="05000000000000000000" pitchFamily="2" charset="2"/>
              <a:buChar char="q"/>
            </a:pPr>
            <a:r>
              <a:rPr lang="en-US" dirty="0"/>
              <a:t>Race</a:t>
            </a:r>
          </a:p>
          <a:p>
            <a:pPr>
              <a:buFont typeface="Wingdings" panose="05000000000000000000" pitchFamily="2" charset="2"/>
              <a:buChar char="q"/>
            </a:pPr>
            <a:r>
              <a:rPr lang="en-US" dirty="0"/>
              <a:t>Gender</a:t>
            </a:r>
          </a:p>
          <a:p>
            <a:pPr>
              <a:buFont typeface="Wingdings" panose="05000000000000000000" pitchFamily="2" charset="2"/>
              <a:buChar char="q"/>
            </a:pPr>
            <a:r>
              <a:rPr lang="en-US" dirty="0"/>
              <a:t>Job Function</a:t>
            </a:r>
          </a:p>
          <a:p>
            <a:pPr>
              <a:buFont typeface="Wingdings" panose="05000000000000000000" pitchFamily="2" charset="2"/>
              <a:buChar char="q"/>
            </a:pPr>
            <a:r>
              <a:rPr lang="en-US" dirty="0"/>
              <a:t>Department</a:t>
            </a:r>
          </a:p>
          <a:p>
            <a:pPr>
              <a:buFont typeface="Wingdings" panose="05000000000000000000" pitchFamily="2" charset="2"/>
              <a:buChar char="q"/>
            </a:pPr>
            <a:r>
              <a:rPr lang="en-US" dirty="0"/>
              <a:t>Tenure at each role</a:t>
            </a:r>
          </a:p>
          <a:p>
            <a:pPr>
              <a:buFont typeface="Wingdings" panose="05000000000000000000" pitchFamily="2" charset="2"/>
              <a:buChar char="q"/>
            </a:pPr>
            <a:r>
              <a:rPr lang="en-US" dirty="0"/>
              <a:t>Education &amp; Major</a:t>
            </a:r>
          </a:p>
          <a:p>
            <a:pPr>
              <a:buFont typeface="Wingdings" panose="05000000000000000000" pitchFamily="2" charset="2"/>
              <a:buChar char="q"/>
            </a:pPr>
            <a:r>
              <a:rPr lang="en-US" dirty="0"/>
              <a:t>Current work details(title, start, end)</a:t>
            </a:r>
          </a:p>
        </p:txBody>
      </p:sp>
    </p:spTree>
    <p:extLst>
      <p:ext uri="{BB962C8B-B14F-4D97-AF65-F5344CB8AC3E}">
        <p14:creationId xmlns:p14="http://schemas.microsoft.com/office/powerpoint/2010/main" val="3760089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0F39-05F0-4377-9B26-544188731518}"/>
              </a:ext>
            </a:extLst>
          </p:cNvPr>
          <p:cNvSpPr>
            <a:spLocks noGrp="1"/>
          </p:cNvSpPr>
          <p:nvPr>
            <p:ph type="title"/>
          </p:nvPr>
        </p:nvSpPr>
        <p:spPr/>
        <p:txBody>
          <a:bodyPr/>
          <a:lstStyle/>
          <a:p>
            <a:r>
              <a:rPr lang="en-US" dirty="0"/>
              <a:t>Case 1</a:t>
            </a:r>
          </a:p>
        </p:txBody>
      </p:sp>
      <p:sp>
        <p:nvSpPr>
          <p:cNvPr id="3" name="Content Placeholder 2">
            <a:extLst>
              <a:ext uri="{FF2B5EF4-FFF2-40B4-BE49-F238E27FC236}">
                <a16:creationId xmlns:a16="http://schemas.microsoft.com/office/drawing/2014/main" id="{32247AAB-D3EB-4505-ACA4-A749F9922293}"/>
              </a:ext>
            </a:extLst>
          </p:cNvPr>
          <p:cNvSpPr>
            <a:spLocks noGrp="1"/>
          </p:cNvSpPr>
          <p:nvPr>
            <p:ph idx="1"/>
          </p:nvPr>
        </p:nvSpPr>
        <p:spPr/>
        <p:txBody>
          <a:bodyPr/>
          <a:lstStyle/>
          <a:p>
            <a:r>
              <a:rPr lang="en-US" dirty="0"/>
              <a:t> </a:t>
            </a:r>
          </a:p>
          <a:p>
            <a:endParaRPr lang="en-US" dirty="0"/>
          </a:p>
          <a:p>
            <a:endParaRPr lang="en-US" dirty="0"/>
          </a:p>
          <a:p>
            <a:pPr>
              <a:buFont typeface="Wingdings" panose="05000000000000000000" pitchFamily="2" charset="2"/>
              <a:buChar char="q"/>
            </a:pPr>
            <a:r>
              <a:rPr lang="en-US" dirty="0"/>
              <a:t> End date before Start date</a:t>
            </a:r>
          </a:p>
          <a:p>
            <a:pPr lvl="1">
              <a:buFont typeface="Wingdings" panose="05000000000000000000" pitchFamily="2" charset="2"/>
              <a:buChar char="q"/>
            </a:pPr>
            <a:r>
              <a:rPr lang="en-US" dirty="0"/>
              <a:t> Dropping the entry</a:t>
            </a:r>
          </a:p>
          <a:p>
            <a:pPr lvl="1">
              <a:buFont typeface="Wingdings" panose="05000000000000000000" pitchFamily="2" charset="2"/>
              <a:buChar char="q"/>
            </a:pPr>
            <a:r>
              <a:rPr lang="en-US" dirty="0"/>
              <a:t> Swapping </a:t>
            </a:r>
          </a:p>
        </p:txBody>
      </p:sp>
      <p:pic>
        <p:nvPicPr>
          <p:cNvPr id="5" name="Picture 4">
            <a:extLst>
              <a:ext uri="{FF2B5EF4-FFF2-40B4-BE49-F238E27FC236}">
                <a16:creationId xmlns:a16="http://schemas.microsoft.com/office/drawing/2014/main" id="{CD08832A-00D4-47A5-943D-31E984F53087}"/>
              </a:ext>
            </a:extLst>
          </p:cNvPr>
          <p:cNvPicPr>
            <a:picLocks noChangeAspect="1"/>
          </p:cNvPicPr>
          <p:nvPr/>
        </p:nvPicPr>
        <p:blipFill>
          <a:blip r:embed="rId2"/>
          <a:stretch>
            <a:fillRect/>
          </a:stretch>
        </p:blipFill>
        <p:spPr>
          <a:xfrm>
            <a:off x="1195073" y="1858293"/>
            <a:ext cx="4627300" cy="1085873"/>
          </a:xfrm>
          <a:prstGeom prst="rect">
            <a:avLst/>
          </a:prstGeom>
        </p:spPr>
      </p:pic>
    </p:spTree>
    <p:extLst>
      <p:ext uri="{BB962C8B-B14F-4D97-AF65-F5344CB8AC3E}">
        <p14:creationId xmlns:p14="http://schemas.microsoft.com/office/powerpoint/2010/main" val="18719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rgbClr val="00B050"/>
                                      </p:to>
                                    </p:animClr>
                                    <p:animClr clrSpc="rgb" dir="cw">
                                      <p:cBhvr>
                                        <p:cTn id="7" dur="500" fill="hold"/>
                                        <p:tgtEl>
                                          <p:spTgt spid="3">
                                            <p:txEl>
                                              <p:pRg st="5" end="5"/>
                                            </p:txEl>
                                          </p:spTgt>
                                        </p:tgtEl>
                                        <p:attrNameLst>
                                          <p:attrName>fillcolor</p:attrName>
                                        </p:attrNameLst>
                                      </p:cBhvr>
                                      <p:to>
                                        <a:srgbClr val="00B050"/>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0F39-05F0-4377-9B26-544188731518}"/>
              </a:ext>
            </a:extLst>
          </p:cNvPr>
          <p:cNvSpPr>
            <a:spLocks noGrp="1"/>
          </p:cNvSpPr>
          <p:nvPr>
            <p:ph type="title"/>
          </p:nvPr>
        </p:nvSpPr>
        <p:spPr/>
        <p:txBody>
          <a:bodyPr/>
          <a:lstStyle/>
          <a:p>
            <a:r>
              <a:rPr lang="en-US" dirty="0"/>
              <a:t>Case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247AAB-D3EB-4505-ACA4-A749F9922293}"/>
                  </a:ext>
                </a:extLst>
              </p:cNvPr>
              <p:cNvSpPr>
                <a:spLocks noGrp="1"/>
              </p:cNvSpPr>
              <p:nvPr>
                <p:ph idx="1"/>
              </p:nvPr>
            </p:nvSpPr>
            <p:spPr/>
            <p:txBody>
              <a:bodyPr/>
              <a:lstStyle/>
              <a:p>
                <a:r>
                  <a:rPr lang="en-US" dirty="0"/>
                  <a:t> </a:t>
                </a:r>
              </a:p>
              <a:p>
                <a:endParaRPr lang="en-US" dirty="0"/>
              </a:p>
              <a:p>
                <a:endParaRPr lang="en-US" dirty="0"/>
              </a:p>
              <a:p>
                <a:endParaRPr lang="en-US" dirty="0"/>
              </a:p>
              <a:p>
                <a:pPr>
                  <a:buFont typeface="Wingdings" panose="05000000000000000000" pitchFamily="2" charset="2"/>
                  <a:buChar char="q"/>
                </a:pPr>
                <a:r>
                  <a:rPr lang="en-US" dirty="0"/>
                  <a:t> No End Date Mentioned</a:t>
                </a:r>
              </a:p>
              <a:p>
                <a:pPr marL="544068" lvl="1" indent="-342900">
                  <a:buFont typeface="+mj-lt"/>
                  <a:buAutoNum type="arabicPeriod"/>
                </a:pPr>
                <a:r>
                  <a:rPr lang="en-US" dirty="0"/>
                  <a:t> Filling with “Current” </a:t>
                </a:r>
              </a:p>
              <a:p>
                <a:pPr marL="544068" lvl="1" indent="-342900">
                  <a:buFont typeface="+mj-lt"/>
                  <a:buAutoNum type="arabicPeriod"/>
                </a:pPr>
                <a:r>
                  <a:rPr lang="en-US" dirty="0"/>
                  <a:t> Dropping the data row</a:t>
                </a:r>
              </a:p>
              <a:p>
                <a:pPr marL="544068" lvl="1" indent="-342900">
                  <a:buFont typeface="+mj-lt"/>
                  <a:buAutoNum type="arabicPeriod"/>
                </a:pPr>
                <a:r>
                  <a:rPr lang="en-US" dirty="0"/>
                  <a:t> Filling the end date with next work- </a:t>
                </a:r>
                <a:r>
                  <a:rPr lang="en-US" dirty="0" err="1"/>
                  <a:t>start_date</a:t>
                </a:r>
                <a:r>
                  <a:rPr lang="en-US" dirty="0"/>
                  <a:t> (Assuming no gaps)</a:t>
                </a:r>
              </a:p>
              <a:p>
                <a:pPr>
                  <a:buFont typeface="Wingdings" panose="05000000000000000000" pitchFamily="2" charset="2"/>
                  <a:buChar char="q"/>
                </a:pPr>
                <a14:m>
                  <m:oMath xmlns:m="http://schemas.openxmlformats.org/officeDocument/2006/math">
                    <m:sSub>
                      <m:sSubPr>
                        <m:ctrlPr>
                          <a:rPr lang="en-US" smtClean="0">
                            <a:latin typeface="Cambria Math" panose="02040503050406030204" pitchFamily="18" charset="0"/>
                          </a:rPr>
                        </m:ctrlPr>
                      </m:sSubPr>
                      <m:e>
                        <m:r>
                          <m:rPr>
                            <m:sty m:val="p"/>
                          </m:rPr>
                          <a:rPr lang="en-US" b="0" i="0" smtClean="0">
                            <a:latin typeface="Cambria Math" panose="02040503050406030204" pitchFamily="18" charset="0"/>
                          </a:rPr>
                          <m:t>RMSE</m:t>
                        </m:r>
                      </m:e>
                      <m:sub>
                        <m:r>
                          <a:rPr lang="en-US" b="0" i="0" smtClean="0">
                            <a:latin typeface="Cambria Math" panose="02040503050406030204" pitchFamily="18" charset="0"/>
                          </a:rPr>
                          <m:t>3</m:t>
                        </m:r>
                      </m:sub>
                    </m:sSub>
                  </m:oMath>
                </a14:m>
                <a:r>
                  <a:rPr lang="en-US" dirty="0"/>
                  <a:t> &lt; </a:t>
                </a:r>
                <a14:m>
                  <m:oMath xmlns:m="http://schemas.openxmlformats.org/officeDocument/2006/math">
                    <m:sSub>
                      <m:sSubPr>
                        <m:ctrlPr>
                          <a:rPr lang="en-US">
                            <a:latin typeface="Cambria Math" panose="02040503050406030204" pitchFamily="18" charset="0"/>
                          </a:rPr>
                        </m:ctrlPr>
                      </m:sSubPr>
                      <m:e>
                        <m:r>
                          <m:rPr>
                            <m:sty m:val="p"/>
                          </m:rPr>
                          <a:rPr lang="en-US" i="0">
                            <a:latin typeface="Cambria Math" panose="02040503050406030204" pitchFamily="18" charset="0"/>
                          </a:rPr>
                          <m:t>RMSE</m:t>
                        </m:r>
                      </m:e>
                      <m:sub>
                        <m:r>
                          <a:rPr lang="en-US" b="0" i="0" smtClean="0">
                            <a:latin typeface="Cambria Math" panose="02040503050406030204" pitchFamily="18" charset="0"/>
                          </a:rPr>
                          <m:t>2</m:t>
                        </m:r>
                      </m:sub>
                    </m:sSub>
                  </m:oMath>
                </a14:m>
                <a:r>
                  <a:rPr lang="en-US" dirty="0"/>
                  <a:t> &lt; </a:t>
                </a:r>
                <a14:m>
                  <m:oMath xmlns:m="http://schemas.openxmlformats.org/officeDocument/2006/math">
                    <m:sSub>
                      <m:sSubPr>
                        <m:ctrlPr>
                          <a:rPr lang="en-US">
                            <a:latin typeface="Cambria Math" panose="02040503050406030204" pitchFamily="18" charset="0"/>
                          </a:rPr>
                        </m:ctrlPr>
                      </m:sSubPr>
                      <m:e>
                        <m:r>
                          <m:rPr>
                            <m:sty m:val="p"/>
                          </m:rPr>
                          <a:rPr lang="en-US" i="0">
                            <a:latin typeface="Cambria Math" panose="02040503050406030204" pitchFamily="18" charset="0"/>
                          </a:rPr>
                          <m:t>RMSE</m:t>
                        </m:r>
                      </m:e>
                      <m:sub>
                        <m:r>
                          <a:rPr lang="en-US" b="0" i="0" smtClean="0">
                            <a:latin typeface="Cambria Math" panose="02040503050406030204" pitchFamily="18" charset="0"/>
                          </a:rPr>
                          <m:t>1</m:t>
                        </m:r>
                      </m:sub>
                    </m:sSub>
                  </m:oMath>
                </a14:m>
                <a:r>
                  <a:rPr lang="en-US" dirty="0"/>
                  <a:t> with the Algo2</a:t>
                </a:r>
              </a:p>
              <a:p>
                <a:pPr>
                  <a:buFont typeface="Wingdings" panose="05000000000000000000" pitchFamily="2" charset="2"/>
                  <a:buChar char="q"/>
                </a:pPr>
                <a:endParaRPr lang="en-US" dirty="0"/>
              </a:p>
            </p:txBody>
          </p:sp>
        </mc:Choice>
        <mc:Fallback>
          <p:sp>
            <p:nvSpPr>
              <p:cNvPr id="3" name="Content Placeholder 2">
                <a:extLst>
                  <a:ext uri="{FF2B5EF4-FFF2-40B4-BE49-F238E27FC236}">
                    <a16:creationId xmlns:a16="http://schemas.microsoft.com/office/drawing/2014/main" id="{32247AAB-D3EB-4505-ACA4-A749F9922293}"/>
                  </a:ext>
                </a:extLst>
              </p:cNvPr>
              <p:cNvSpPr>
                <a:spLocks noGrp="1" noRot="1" noChangeAspect="1" noMove="1" noResize="1" noEditPoints="1" noAdjustHandles="1" noChangeArrowheads="1" noChangeShapeType="1" noTextEdit="1"/>
              </p:cNvSpPr>
              <p:nvPr>
                <p:ph idx="1"/>
              </p:nvPr>
            </p:nvSpPr>
            <p:spPr>
              <a:blipFill>
                <a:blip r:embed="rId2"/>
                <a:stretch>
                  <a:fillRect l="-145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3CA6FE07-CE71-4201-9738-CAD71B8B0B57}"/>
              </a:ext>
            </a:extLst>
          </p:cNvPr>
          <p:cNvPicPr>
            <a:picLocks noChangeAspect="1"/>
          </p:cNvPicPr>
          <p:nvPr/>
        </p:nvPicPr>
        <p:blipFill>
          <a:blip r:embed="rId3"/>
          <a:stretch>
            <a:fillRect/>
          </a:stretch>
        </p:blipFill>
        <p:spPr>
          <a:xfrm>
            <a:off x="1369088" y="1845734"/>
            <a:ext cx="2338754" cy="1700912"/>
          </a:xfrm>
          <a:prstGeom prst="rect">
            <a:avLst/>
          </a:prstGeom>
        </p:spPr>
      </p:pic>
    </p:spTree>
    <p:extLst>
      <p:ext uri="{BB962C8B-B14F-4D97-AF65-F5344CB8AC3E}">
        <p14:creationId xmlns:p14="http://schemas.microsoft.com/office/powerpoint/2010/main" val="381357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349284915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 </a:t>
            </a:r>
            <a:r>
              <a:rPr lang="en-US" sz="3600" dirty="0"/>
              <a:t>Univariate</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1 min</a:t>
            </a:r>
          </a:p>
        </p:txBody>
      </p:sp>
    </p:spTree>
    <p:extLst>
      <p:ext uri="{BB962C8B-B14F-4D97-AF65-F5344CB8AC3E}">
        <p14:creationId xmlns:p14="http://schemas.microsoft.com/office/powerpoint/2010/main" val="182630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3027504610"/>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 </a:t>
            </a:r>
            <a:r>
              <a:rPr lang="en-US" sz="3600" dirty="0"/>
              <a:t>Univariate</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Tree>
    <p:extLst>
      <p:ext uri="{BB962C8B-B14F-4D97-AF65-F5344CB8AC3E}">
        <p14:creationId xmlns:p14="http://schemas.microsoft.com/office/powerpoint/2010/main" val="142832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4147811065"/>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 </a:t>
            </a:r>
            <a:r>
              <a:rPr lang="en-US" sz="3600" dirty="0"/>
              <a:t>Univariate</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Tree>
    <p:extLst>
      <p:ext uri="{BB962C8B-B14F-4D97-AF65-F5344CB8AC3E}">
        <p14:creationId xmlns:p14="http://schemas.microsoft.com/office/powerpoint/2010/main" val="245053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1393470717"/>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 </a:t>
            </a:r>
            <a:r>
              <a:rPr lang="en-US" sz="3600" dirty="0"/>
              <a:t>Univariate</a:t>
            </a:r>
            <a:endParaRPr lang="en-US" dirty="0"/>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
        <p:nvSpPr>
          <p:cNvPr id="4" name="Oval 3">
            <a:extLst>
              <a:ext uri="{FF2B5EF4-FFF2-40B4-BE49-F238E27FC236}">
                <a16:creationId xmlns:a16="http://schemas.microsoft.com/office/drawing/2014/main" id="{3758CEF4-C7EA-4D02-B14C-68FEBB0D8925}"/>
              </a:ext>
            </a:extLst>
          </p:cNvPr>
          <p:cNvSpPr/>
          <p:nvPr/>
        </p:nvSpPr>
        <p:spPr>
          <a:xfrm>
            <a:off x="6591719" y="2100105"/>
            <a:ext cx="924448" cy="27833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0192FCC-C1CB-491D-A70F-35068254F6F3}"/>
              </a:ext>
            </a:extLst>
          </p:cNvPr>
          <p:cNvSpPr/>
          <p:nvPr/>
        </p:nvSpPr>
        <p:spPr>
          <a:xfrm>
            <a:off x="7822809" y="3429000"/>
            <a:ext cx="728338" cy="133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ADB35B0-9600-4DEC-9B65-E206BFDC5947}"/>
              </a:ext>
            </a:extLst>
          </p:cNvPr>
          <p:cNvSpPr txBox="1"/>
          <p:nvPr/>
        </p:nvSpPr>
        <p:spPr>
          <a:xfrm>
            <a:off x="6657181" y="1788254"/>
            <a:ext cx="1767022" cy="369332"/>
          </a:xfrm>
          <a:prstGeom prst="rect">
            <a:avLst/>
          </a:prstGeom>
          <a:noFill/>
        </p:spPr>
        <p:txBody>
          <a:bodyPr wrap="none" rtlCol="0">
            <a:spAutoFit/>
          </a:bodyPr>
          <a:lstStyle/>
          <a:p>
            <a:r>
              <a:rPr lang="en-US" dirty="0"/>
              <a:t>Female Directors</a:t>
            </a:r>
          </a:p>
        </p:txBody>
      </p:sp>
      <p:sp>
        <p:nvSpPr>
          <p:cNvPr id="10" name="TextBox 9">
            <a:extLst>
              <a:ext uri="{FF2B5EF4-FFF2-40B4-BE49-F238E27FC236}">
                <a16:creationId xmlns:a16="http://schemas.microsoft.com/office/drawing/2014/main" id="{5C1F6D3F-901F-473F-9CFE-638F3CA30629}"/>
              </a:ext>
            </a:extLst>
          </p:cNvPr>
          <p:cNvSpPr txBox="1"/>
          <p:nvPr/>
        </p:nvSpPr>
        <p:spPr>
          <a:xfrm>
            <a:off x="7864275" y="3122470"/>
            <a:ext cx="1103187" cy="369332"/>
          </a:xfrm>
          <a:prstGeom prst="rect">
            <a:avLst/>
          </a:prstGeom>
          <a:noFill/>
        </p:spPr>
        <p:txBody>
          <a:bodyPr wrap="none" rtlCol="0">
            <a:spAutoFit/>
          </a:bodyPr>
          <a:lstStyle/>
          <a:p>
            <a:r>
              <a:rPr lang="en-US" dirty="0"/>
              <a:t>Male CXO</a:t>
            </a:r>
          </a:p>
        </p:txBody>
      </p:sp>
    </p:spTree>
    <p:extLst>
      <p:ext uri="{BB962C8B-B14F-4D97-AF65-F5344CB8AC3E}">
        <p14:creationId xmlns:p14="http://schemas.microsoft.com/office/powerpoint/2010/main" val="374034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extLst>
              <p:ext uri="{D42A27DB-BD31-4B8C-83A1-F6EECF244321}">
                <p14:modId xmlns:p14="http://schemas.microsoft.com/office/powerpoint/2010/main" val="188334607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 </a:t>
            </a:r>
            <a:r>
              <a:rPr lang="en-US" sz="2800" dirty="0"/>
              <a:t>Bivariate(Gender &amp; Race)</a:t>
            </a:r>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sp>
        <p:nvSpPr>
          <p:cNvPr id="2" name="Arrow: Right 1">
            <a:extLst>
              <a:ext uri="{FF2B5EF4-FFF2-40B4-BE49-F238E27FC236}">
                <a16:creationId xmlns:a16="http://schemas.microsoft.com/office/drawing/2014/main" id="{48F69B30-465B-488E-BD99-83F3AA59F5F9}"/>
              </a:ext>
            </a:extLst>
          </p:cNvPr>
          <p:cNvSpPr/>
          <p:nvPr/>
        </p:nvSpPr>
        <p:spPr>
          <a:xfrm>
            <a:off x="8048730" y="3094892"/>
            <a:ext cx="612949" cy="26914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5AF8F8C-F923-4A9D-9231-EA261D11492B}"/>
              </a:ext>
            </a:extLst>
          </p:cNvPr>
          <p:cNvSpPr/>
          <p:nvPr/>
        </p:nvSpPr>
        <p:spPr>
          <a:xfrm flipH="1">
            <a:off x="3530322" y="3094892"/>
            <a:ext cx="612949" cy="26914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E2BEB1-36F1-406C-BC14-93491794A5BD}"/>
              </a:ext>
            </a:extLst>
          </p:cNvPr>
          <p:cNvPicPr>
            <a:picLocks noChangeAspect="1"/>
          </p:cNvPicPr>
          <p:nvPr/>
        </p:nvPicPr>
        <p:blipFill>
          <a:blip r:embed="rId7"/>
          <a:stretch>
            <a:fillRect/>
          </a:stretch>
        </p:blipFill>
        <p:spPr>
          <a:xfrm>
            <a:off x="566947" y="2479520"/>
            <a:ext cx="2497802" cy="1898960"/>
          </a:xfrm>
          <a:prstGeom prst="rect">
            <a:avLst/>
          </a:prstGeom>
        </p:spPr>
      </p:pic>
      <p:pic>
        <p:nvPicPr>
          <p:cNvPr id="10" name="Picture 9">
            <a:extLst>
              <a:ext uri="{FF2B5EF4-FFF2-40B4-BE49-F238E27FC236}">
                <a16:creationId xmlns:a16="http://schemas.microsoft.com/office/drawing/2014/main" id="{967EBEFB-07D8-4465-AA51-04FBB3F37E42}"/>
              </a:ext>
            </a:extLst>
          </p:cNvPr>
          <p:cNvPicPr>
            <a:picLocks noChangeAspect="1"/>
          </p:cNvPicPr>
          <p:nvPr/>
        </p:nvPicPr>
        <p:blipFill>
          <a:blip r:embed="rId8"/>
          <a:stretch>
            <a:fillRect/>
          </a:stretch>
        </p:blipFill>
        <p:spPr>
          <a:xfrm>
            <a:off x="8835800" y="2327134"/>
            <a:ext cx="2790168" cy="1898960"/>
          </a:xfrm>
          <a:prstGeom prst="rect">
            <a:avLst/>
          </a:prstGeom>
        </p:spPr>
      </p:pic>
      <p:sp>
        <p:nvSpPr>
          <p:cNvPr id="11" name="Oval 10">
            <a:extLst>
              <a:ext uri="{FF2B5EF4-FFF2-40B4-BE49-F238E27FC236}">
                <a16:creationId xmlns:a16="http://schemas.microsoft.com/office/drawing/2014/main" id="{22428BF3-6AB3-4A34-BB52-03C06B41A6DB}"/>
              </a:ext>
            </a:extLst>
          </p:cNvPr>
          <p:cNvSpPr/>
          <p:nvPr/>
        </p:nvSpPr>
        <p:spPr>
          <a:xfrm>
            <a:off x="10062657" y="2504551"/>
            <a:ext cx="336453" cy="5903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66524E4-C638-4603-B3B9-31D3BDC6B215}"/>
              </a:ext>
            </a:extLst>
          </p:cNvPr>
          <p:cNvSpPr txBox="1"/>
          <p:nvPr/>
        </p:nvSpPr>
        <p:spPr>
          <a:xfrm>
            <a:off x="2843282" y="5869094"/>
            <a:ext cx="6505435" cy="369332"/>
          </a:xfrm>
          <a:prstGeom prst="rect">
            <a:avLst/>
          </a:prstGeom>
          <a:noFill/>
        </p:spPr>
        <p:txBody>
          <a:bodyPr wrap="none" rtlCol="0">
            <a:spAutoFit/>
          </a:bodyPr>
          <a:lstStyle/>
          <a:p>
            <a:r>
              <a:rPr lang="en-US" dirty="0"/>
              <a:t>Black Women are approximately twice in number than black men!! </a:t>
            </a:r>
          </a:p>
        </p:txBody>
      </p:sp>
    </p:spTree>
    <p:extLst>
      <p:ext uri="{BB962C8B-B14F-4D97-AF65-F5344CB8AC3E}">
        <p14:creationId xmlns:p14="http://schemas.microsoft.com/office/powerpoint/2010/main" val="133984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CD7602C8-588E-48FC-B28A-AE320E0FBACE}"/>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CDB35B45-4D3D-4FAD-8EF3-F4D63E11AC03}"/>
              </a:ext>
            </a:extLst>
          </p:cNvPr>
          <p:cNvSpPr>
            <a:spLocks noGrp="1"/>
          </p:cNvSpPr>
          <p:nvPr>
            <p:ph type="title"/>
          </p:nvPr>
        </p:nvSpPr>
        <p:spPr/>
        <p:txBody>
          <a:bodyPr/>
          <a:lstStyle/>
          <a:p>
            <a:r>
              <a:rPr lang="en-US" dirty="0"/>
              <a:t>Basic Insight- </a:t>
            </a:r>
            <a:r>
              <a:rPr lang="en-US" sz="2800" dirty="0"/>
              <a:t>Bivariate(Age, Race)</a:t>
            </a:r>
          </a:p>
        </p:txBody>
      </p:sp>
      <p:sp>
        <p:nvSpPr>
          <p:cNvPr id="6" name="TextBox 5">
            <a:extLst>
              <a:ext uri="{FF2B5EF4-FFF2-40B4-BE49-F238E27FC236}">
                <a16:creationId xmlns:a16="http://schemas.microsoft.com/office/drawing/2014/main" id="{8CA5E3FF-7DE1-4410-970F-7CB277048D4D}"/>
              </a:ext>
            </a:extLst>
          </p:cNvPr>
          <p:cNvSpPr txBox="1"/>
          <p:nvPr/>
        </p:nvSpPr>
        <p:spPr>
          <a:xfrm>
            <a:off x="11251932" y="101937"/>
            <a:ext cx="1347537" cy="369332"/>
          </a:xfrm>
          <a:prstGeom prst="rect">
            <a:avLst/>
          </a:prstGeom>
          <a:noFill/>
        </p:spPr>
        <p:txBody>
          <a:bodyPr wrap="square" rtlCol="0">
            <a:spAutoFit/>
          </a:bodyPr>
          <a:lstStyle/>
          <a:p>
            <a:r>
              <a:rPr lang="en-US" dirty="0">
                <a:solidFill>
                  <a:schemeClr val="bg1"/>
                </a:solidFill>
              </a:rPr>
              <a:t>2 min</a:t>
            </a:r>
          </a:p>
        </p:txBody>
      </p:sp>
      <p:pic>
        <p:nvPicPr>
          <p:cNvPr id="14" name="Picture 13">
            <a:extLst>
              <a:ext uri="{FF2B5EF4-FFF2-40B4-BE49-F238E27FC236}">
                <a16:creationId xmlns:a16="http://schemas.microsoft.com/office/drawing/2014/main" id="{025EEE0E-CF76-4ABD-9B6B-F689B618A867}"/>
              </a:ext>
            </a:extLst>
          </p:cNvPr>
          <p:cNvPicPr>
            <a:picLocks noChangeAspect="1"/>
          </p:cNvPicPr>
          <p:nvPr/>
        </p:nvPicPr>
        <p:blipFill>
          <a:blip r:embed="rId7"/>
          <a:stretch>
            <a:fillRect/>
          </a:stretch>
        </p:blipFill>
        <p:spPr>
          <a:xfrm>
            <a:off x="651573" y="2146735"/>
            <a:ext cx="2990850" cy="2886075"/>
          </a:xfrm>
          <a:prstGeom prst="rect">
            <a:avLst/>
          </a:prstGeom>
        </p:spPr>
      </p:pic>
      <p:pic>
        <p:nvPicPr>
          <p:cNvPr id="16" name="Picture 15">
            <a:extLst>
              <a:ext uri="{FF2B5EF4-FFF2-40B4-BE49-F238E27FC236}">
                <a16:creationId xmlns:a16="http://schemas.microsoft.com/office/drawing/2014/main" id="{C2CE2FA4-EDF4-4300-9D79-588E392F77A9}"/>
              </a:ext>
            </a:extLst>
          </p:cNvPr>
          <p:cNvPicPr>
            <a:picLocks noChangeAspect="1"/>
          </p:cNvPicPr>
          <p:nvPr/>
        </p:nvPicPr>
        <p:blipFill>
          <a:blip r:embed="rId8"/>
          <a:stretch>
            <a:fillRect/>
          </a:stretch>
        </p:blipFill>
        <p:spPr>
          <a:xfrm>
            <a:off x="8289657" y="2230787"/>
            <a:ext cx="2962275" cy="3019425"/>
          </a:xfrm>
          <a:prstGeom prst="rect">
            <a:avLst/>
          </a:prstGeom>
        </p:spPr>
      </p:pic>
      <p:sp>
        <p:nvSpPr>
          <p:cNvPr id="2" name="Oval 1">
            <a:extLst>
              <a:ext uri="{FF2B5EF4-FFF2-40B4-BE49-F238E27FC236}">
                <a16:creationId xmlns:a16="http://schemas.microsoft.com/office/drawing/2014/main" id="{26D11CD4-AF28-4792-87FF-855930CF82D6}"/>
              </a:ext>
            </a:extLst>
          </p:cNvPr>
          <p:cNvSpPr/>
          <p:nvPr/>
        </p:nvSpPr>
        <p:spPr>
          <a:xfrm>
            <a:off x="1097280" y="3052541"/>
            <a:ext cx="1949380" cy="11857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354FD6A-3B10-436B-AFBA-EF6B53B2404B}"/>
              </a:ext>
            </a:extLst>
          </p:cNvPr>
          <p:cNvSpPr/>
          <p:nvPr/>
        </p:nvSpPr>
        <p:spPr>
          <a:xfrm>
            <a:off x="9145340" y="2904025"/>
            <a:ext cx="1949380" cy="11857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3CE059-192F-407D-A429-BDF4F66217A8}"/>
              </a:ext>
            </a:extLst>
          </p:cNvPr>
          <p:cNvSpPr txBox="1"/>
          <p:nvPr/>
        </p:nvSpPr>
        <p:spPr>
          <a:xfrm>
            <a:off x="1425296" y="5849854"/>
            <a:ext cx="8915582" cy="369332"/>
          </a:xfrm>
          <a:prstGeom prst="rect">
            <a:avLst/>
          </a:prstGeom>
          <a:noFill/>
        </p:spPr>
        <p:txBody>
          <a:bodyPr wrap="none" rtlCol="0">
            <a:spAutoFit/>
          </a:bodyPr>
          <a:lstStyle/>
          <a:p>
            <a:r>
              <a:rPr lang="en-US" dirty="0"/>
              <a:t>Hispanics on Average have 5 years more age than white people in the same seniority level</a:t>
            </a:r>
          </a:p>
        </p:txBody>
      </p:sp>
    </p:spTree>
    <p:extLst>
      <p:ext uri="{BB962C8B-B14F-4D97-AF65-F5344CB8AC3E}">
        <p14:creationId xmlns:p14="http://schemas.microsoft.com/office/powerpoint/2010/main" val="217558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3" grpId="0"/>
    </p:bld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6584</TotalTime>
  <Words>1697</Words>
  <Application>Microsoft Office PowerPoint</Application>
  <PresentationFormat>Widescreen</PresentationFormat>
  <Paragraphs>216</Paragraphs>
  <Slides>31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ArialMT</vt:lpstr>
      <vt:lpstr>Calibri</vt:lpstr>
      <vt:lpstr>Calibri Light</vt:lpstr>
      <vt:lpstr>Cambria Math</vt:lpstr>
      <vt:lpstr>Wingdings</vt:lpstr>
      <vt:lpstr>Retrospect</vt:lpstr>
      <vt:lpstr>Eightfold Talent Insights Project</vt:lpstr>
      <vt:lpstr>Profile Data</vt:lpstr>
      <vt:lpstr>Features</vt:lpstr>
      <vt:lpstr>Basic Insight - Univariate</vt:lpstr>
      <vt:lpstr>Basic Insight - Univariate</vt:lpstr>
      <vt:lpstr>Basic Insight - Univariate</vt:lpstr>
      <vt:lpstr>Basic Insight - Univariate</vt:lpstr>
      <vt:lpstr>Basic Insight – Bivariate(Gender &amp; Race)</vt:lpstr>
      <vt:lpstr>Basic Insight- Bivariate(Age, Race)</vt:lpstr>
      <vt:lpstr>Basic Insight – Bivariate(Tenure, Seniority Level)</vt:lpstr>
      <vt:lpstr>Intermediate Insight – (Gender, seniority, Education)</vt:lpstr>
      <vt:lpstr>Intermediate Insight cntd…</vt:lpstr>
      <vt:lpstr>Intermediate Insight cntd…</vt:lpstr>
      <vt:lpstr>Intermediate Insight – (Past-titles, YoE, Gender)</vt:lpstr>
      <vt:lpstr>Intermediate Insights- (Past-titles, Seniority , Gender)</vt:lpstr>
      <vt:lpstr>Gap Between Work Experience</vt:lpstr>
      <vt:lpstr>Intermediate Insight (Gender, race, Gap)</vt:lpstr>
      <vt:lpstr>Summary of Insights</vt:lpstr>
      <vt:lpstr>Coding Challenge</vt:lpstr>
      <vt:lpstr>Algo 1</vt:lpstr>
      <vt:lpstr>Algo 2</vt:lpstr>
      <vt:lpstr>Algo 2</vt:lpstr>
      <vt:lpstr>Algo 2</vt:lpstr>
      <vt:lpstr>Algo 2</vt:lpstr>
      <vt:lpstr>Algo 2</vt:lpstr>
      <vt:lpstr>Algo 2</vt:lpstr>
      <vt:lpstr>Algo 2</vt:lpstr>
      <vt:lpstr>Algo 2</vt:lpstr>
      <vt:lpstr>Algo 2</vt:lpstr>
      <vt:lpstr>Case 1</vt:lpstr>
      <vt:lpstr>Case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Eightfold Talent Insights Project</dc:title>
  <dc:creator>ramya mamidipaka</dc:creator>
  <cp:lastModifiedBy>ramya mamidipaka</cp:lastModifiedBy>
  <cp:revision>94</cp:revision>
  <dcterms:created xsi:type="dcterms:W3CDTF">2021-05-27T17:53:04Z</dcterms:created>
  <dcterms:modified xsi:type="dcterms:W3CDTF">2021-06-08T20:37:19Z</dcterms:modified>
</cp:coreProperties>
</file>