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66" r:id="rId3"/>
    <p:sldId id="285" r:id="rId4"/>
    <p:sldId id="257" r:id="rId5"/>
    <p:sldId id="286" r:id="rId6"/>
    <p:sldId id="282" r:id="rId7"/>
    <p:sldId id="267" r:id="rId8"/>
    <p:sldId id="269" r:id="rId9"/>
    <p:sldId id="278" r:id="rId10"/>
    <p:sldId id="284" r:id="rId11"/>
    <p:sldId id="263" r:id="rId12"/>
    <p:sldId id="265" r:id="rId13"/>
    <p:sldId id="275" r:id="rId14"/>
    <p:sldId id="258" r:id="rId15"/>
    <p:sldId id="273" r:id="rId16"/>
    <p:sldId id="276" r:id="rId17"/>
    <p:sldId id="288"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93"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ata10.xml.rels><?xml version="1.0" encoding="UTF-8" standalone="yes"?>
<Relationships xmlns="http://schemas.openxmlformats.org/package/2006/relationships"><Relationship Id="rId1" Type="http://schemas.openxmlformats.org/officeDocument/2006/relationships/image" Target="../media/image21.png"/></Relationships>
</file>

<file path=ppt/diagrams/_rels/data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12.png"/></Relationships>
</file>

<file path=ppt/diagrams/_rels/data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California, New York and Texas are the topmost locations for professionals</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Number of Profiles of upper management more than the entry level positions</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201201" custScaleY="128284" custLinFactNeighborX="1981" custLinFactNeighborY="-4456"/>
      <dgm:spPr>
        <a:blipFill rotWithShape="1">
          <a:blip xmlns:r="http://schemas.openxmlformats.org/officeDocument/2006/relationships" r:embed="rId1"/>
          <a:srcRect/>
          <a:stretch>
            <a:fillRect/>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02259" custScaleY="128411" custLinFactNeighborX="8418" custLinFactNeighborY="1474"/>
      <dgm:spPr>
        <a:blipFill rotWithShape="1">
          <a:blip xmlns:r="http://schemas.openxmlformats.org/officeDocument/2006/relationships" r:embed="rId2"/>
          <a:srcRect/>
          <a:stretch>
            <a:fillRect t="-3000" b="-3000"/>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Mean number of titles Held by male and female are approximately same</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1" custScaleX="189317" custScaleY="134923" custLinFactNeighborX="-8417" custLinFactNeighborY="5046"/>
      <dgm:spPr>
        <a:blipFill rotWithShape="1">
          <a:blip xmlns:r="http://schemas.openxmlformats.org/officeDocument/2006/relationships" r:embed="rId1"/>
          <a:srcRect/>
          <a:stretch>
            <a:fillRect/>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1">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4B2D2C-BBD5-4AE2-A583-8945421A7EAB}">
      <dgm:prSet/>
      <dgm:spPr/>
      <dgm:t>
        <a:bodyPr/>
        <a:lstStyle/>
        <a:p>
          <a:pPr>
            <a:lnSpc>
              <a:spcPct val="100000"/>
            </a:lnSpc>
          </a:pPr>
          <a:r>
            <a:rPr lang="en-US" dirty="0"/>
            <a:t>Asian Female has the highest gap between careers</a:t>
          </a:r>
        </a:p>
      </dgm:t>
    </dgm:pt>
    <dgm:pt modelId="{20CB56EB-76E9-47F4-8D99-E77AF61BF492}" type="parTrans" cxnId="{74659727-17EA-45BA-AD23-13294DC1AC60}">
      <dgm:prSet/>
      <dgm:spPr/>
      <dgm:t>
        <a:bodyPr/>
        <a:lstStyle/>
        <a:p>
          <a:endParaRPr lang="en-US"/>
        </a:p>
      </dgm:t>
    </dgm:pt>
    <dgm:pt modelId="{859A6300-BA31-4804-A18B-33E5F81AC668}" type="sibTrans" cxnId="{74659727-17EA-45BA-AD23-13294DC1AC60}">
      <dgm:prSet/>
      <dgm:spPr/>
      <dgm:t>
        <a:bodyPr/>
        <a:lstStyle/>
        <a:p>
          <a:endParaRPr lang="en-US"/>
        </a:p>
      </dgm:t>
    </dgm:pt>
    <dgm:pt modelId="{C116C0AF-F04D-49F2-A1CF-7583901AE202}">
      <dgm:prSet/>
      <dgm:spPr/>
      <dgm:t>
        <a:bodyPr/>
        <a:lstStyle/>
        <a:p>
          <a:pPr>
            <a:lnSpc>
              <a:spcPct val="100000"/>
            </a:lnSpc>
          </a:pPr>
          <a:r>
            <a:rPr lang="en-US" dirty="0"/>
            <a:t>YoE for each race and gender</a:t>
          </a:r>
        </a:p>
      </dgm:t>
    </dgm:pt>
    <dgm:pt modelId="{DBB6C3F7-AF6E-4470-AF37-666D6B7DEC9A}" type="parTrans" cxnId="{1A02F335-6795-4F15-ABC3-00BDC066C4C8}">
      <dgm:prSet/>
      <dgm:spPr/>
      <dgm:t>
        <a:bodyPr/>
        <a:lstStyle/>
        <a:p>
          <a:endParaRPr lang="en-US"/>
        </a:p>
      </dgm:t>
    </dgm:pt>
    <dgm:pt modelId="{6961BD16-03A2-4D6D-950C-F361EFB4A7B8}" type="sibTrans" cxnId="{1A02F335-6795-4F15-ABC3-00BDC066C4C8}">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592C7485-970A-4AA4-B606-89E7FD875140}" type="pres">
      <dgm:prSet presAssocID="{C116C0AF-F04D-49F2-A1CF-7583901AE202}" presName="compNode" presStyleCnt="0"/>
      <dgm:spPr/>
    </dgm:pt>
    <dgm:pt modelId="{3DA072E9-50C0-4B90-B068-64DBEADF61CE}" type="pres">
      <dgm:prSet presAssocID="{C116C0AF-F04D-49F2-A1CF-7583901AE202}" presName="iconRect" presStyleLbl="node1" presStyleIdx="0" presStyleCnt="2" custScaleX="176651" custScaleY="117890"/>
      <dgm:spPr>
        <a:blipFill dpi="0" rotWithShape="1">
          <a:blip xmlns:r="http://schemas.openxmlformats.org/officeDocument/2006/relationships" r:embed="rId1"/>
          <a:srcRect/>
          <a:stretch>
            <a:fillRect l="-7112" r="-4728"/>
          </a:stretch>
        </a:blipFill>
      </dgm:spPr>
    </dgm:pt>
    <dgm:pt modelId="{C8D9BA57-171B-4F43-8F9B-888F6DA8ACA7}" type="pres">
      <dgm:prSet presAssocID="{C116C0AF-F04D-49F2-A1CF-7583901AE202}" presName="spaceRect" presStyleCnt="0"/>
      <dgm:spPr/>
    </dgm:pt>
    <dgm:pt modelId="{5131A110-743C-4233-A993-75EAAD9011D6}" type="pres">
      <dgm:prSet presAssocID="{C116C0AF-F04D-49F2-A1CF-7583901AE202}" presName="textRect" presStyleLbl="revTx" presStyleIdx="0" presStyleCnt="2">
        <dgm:presLayoutVars>
          <dgm:chMax val="1"/>
          <dgm:chPref val="1"/>
        </dgm:presLayoutVars>
      </dgm:prSet>
      <dgm:spPr/>
    </dgm:pt>
    <dgm:pt modelId="{8AFD7EAF-A37D-4125-9BE3-2047BB53BD03}" type="pres">
      <dgm:prSet presAssocID="{6961BD16-03A2-4D6D-950C-F361EFB4A7B8}" presName="sibTrans" presStyleCnt="0"/>
      <dgm:spPr/>
    </dgm:pt>
    <dgm:pt modelId="{E1F20095-0F63-4ABE-A62D-5960ED9E20B8}" type="pres">
      <dgm:prSet presAssocID="{CB4B2D2C-BBD5-4AE2-A583-8945421A7EAB}" presName="compNode" presStyleCnt="0"/>
      <dgm:spPr/>
    </dgm:pt>
    <dgm:pt modelId="{6DA5F95B-576B-4909-A49B-39736D69F289}" type="pres">
      <dgm:prSet presAssocID="{CB4B2D2C-BBD5-4AE2-A583-8945421A7EAB}" presName="iconRect" presStyleLbl="node1" presStyleIdx="1" presStyleCnt="2" custScaleX="172930" custScaleY="112004"/>
      <dgm:spPr>
        <a:blipFill dpi="0" rotWithShape="1">
          <a:blip xmlns:r="http://schemas.openxmlformats.org/officeDocument/2006/relationships" r:embed="rId2"/>
          <a:srcRect/>
          <a:stretch>
            <a:fillRect l="-3900" r="523"/>
          </a:stretch>
        </a:blipFill>
      </dgm:spPr>
    </dgm:pt>
    <dgm:pt modelId="{53849A11-A914-438F-9D73-7316D8CB1883}" type="pres">
      <dgm:prSet presAssocID="{CB4B2D2C-BBD5-4AE2-A583-8945421A7EAB}" presName="spaceRect" presStyleCnt="0"/>
      <dgm:spPr/>
    </dgm:pt>
    <dgm:pt modelId="{BE477D5E-AC87-40A7-9647-46043BD9FE35}" type="pres">
      <dgm:prSet presAssocID="{CB4B2D2C-BBD5-4AE2-A583-8945421A7EAB}" presName="textRect" presStyleLbl="revTx" presStyleIdx="1" presStyleCnt="2">
        <dgm:presLayoutVars>
          <dgm:chMax val="1"/>
          <dgm:chPref val="1"/>
        </dgm:presLayoutVars>
      </dgm:prSet>
      <dgm:spPr/>
    </dgm:pt>
  </dgm:ptLst>
  <dgm:cxnLst>
    <dgm:cxn modelId="{74659727-17EA-45BA-AD23-13294DC1AC60}" srcId="{30E48388-B74F-4771-B0EC-E88A0D9F4005}" destId="{CB4B2D2C-BBD5-4AE2-A583-8945421A7EAB}" srcOrd="1" destOrd="0" parTransId="{20CB56EB-76E9-47F4-8D99-E77AF61BF492}" sibTransId="{859A6300-BA31-4804-A18B-33E5F81AC668}"/>
    <dgm:cxn modelId="{1A02F335-6795-4F15-ABC3-00BDC066C4C8}" srcId="{30E48388-B74F-4771-B0EC-E88A0D9F4005}" destId="{C116C0AF-F04D-49F2-A1CF-7583901AE202}" srcOrd="0" destOrd="0" parTransId="{DBB6C3F7-AF6E-4470-AF37-666D6B7DEC9A}" sibTransId="{6961BD16-03A2-4D6D-950C-F361EFB4A7B8}"/>
    <dgm:cxn modelId="{8674F053-667B-43C6-9544-BBEB3AA4F7EF}" type="presOf" srcId="{C116C0AF-F04D-49F2-A1CF-7583901AE202}" destId="{5131A110-743C-4233-A993-75EAAD9011D6}"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C2E9C2E9-B2D3-4BCE-9940-F16AD2234908}" type="presOf" srcId="{CB4B2D2C-BBD5-4AE2-A583-8945421A7EAB}" destId="{BE477D5E-AC87-40A7-9647-46043BD9FE35}" srcOrd="0" destOrd="0" presId="urn:microsoft.com/office/officeart/2018/2/layout/IconLabelList"/>
    <dgm:cxn modelId="{8D073052-4CAA-4307-ABEB-06B6B6685DED}" type="presParOf" srcId="{3EF84C7A-196B-46DB-ADD8-25FE39AA927B}" destId="{592C7485-970A-4AA4-B606-89E7FD875140}" srcOrd="0" destOrd="0" presId="urn:microsoft.com/office/officeart/2018/2/layout/IconLabelList"/>
    <dgm:cxn modelId="{97BD5C3E-B7DC-44DE-8213-84812CC60B99}" type="presParOf" srcId="{592C7485-970A-4AA4-B606-89E7FD875140}" destId="{3DA072E9-50C0-4B90-B068-64DBEADF61CE}" srcOrd="0" destOrd="0" presId="urn:microsoft.com/office/officeart/2018/2/layout/IconLabelList"/>
    <dgm:cxn modelId="{BA799432-DE6A-439C-871F-00465868269E}" type="presParOf" srcId="{592C7485-970A-4AA4-B606-89E7FD875140}" destId="{C8D9BA57-171B-4F43-8F9B-888F6DA8ACA7}" srcOrd="1" destOrd="0" presId="urn:microsoft.com/office/officeart/2018/2/layout/IconLabelList"/>
    <dgm:cxn modelId="{89D04881-CE8E-4AD3-9112-05AD2DFAD406}" type="presParOf" srcId="{592C7485-970A-4AA4-B606-89E7FD875140}" destId="{5131A110-743C-4233-A993-75EAAD9011D6}" srcOrd="2" destOrd="0" presId="urn:microsoft.com/office/officeart/2018/2/layout/IconLabelList"/>
    <dgm:cxn modelId="{F0B33B75-3501-4F2B-8C9D-A9C112E7469B}" type="presParOf" srcId="{3EF84C7A-196B-46DB-ADD8-25FE39AA927B}" destId="{8AFD7EAF-A37D-4125-9BE3-2047BB53BD03}" srcOrd="1" destOrd="0" presId="urn:microsoft.com/office/officeart/2018/2/layout/IconLabelList"/>
    <dgm:cxn modelId="{616E7950-B806-4ED0-81EA-47C7AD950F8D}" type="presParOf" srcId="{3EF84C7A-196B-46DB-ADD8-25FE39AA927B}" destId="{E1F20095-0F63-4ABE-A62D-5960ED9E20B8}" srcOrd="2" destOrd="0" presId="urn:microsoft.com/office/officeart/2018/2/layout/IconLabelList"/>
    <dgm:cxn modelId="{B9A78652-95A4-4DAE-8FC9-9B14DEABDC8B}" type="presParOf" srcId="{E1F20095-0F63-4ABE-A62D-5960ED9E20B8}" destId="{6DA5F95B-576B-4909-A49B-39736D69F289}" srcOrd="0" destOrd="0" presId="urn:microsoft.com/office/officeart/2018/2/layout/IconLabelList"/>
    <dgm:cxn modelId="{36912AB1-7396-4322-BB09-78976AC86CFA}" type="presParOf" srcId="{E1F20095-0F63-4ABE-A62D-5960ED9E20B8}" destId="{53849A11-A914-438F-9D73-7316D8CB1883}" srcOrd="1" destOrd="0" presId="urn:microsoft.com/office/officeart/2018/2/layout/IconLabelList"/>
    <dgm:cxn modelId="{E16C2E58-74BD-4F62-B8EE-EF42E37E81D6}" type="presParOf" srcId="{E1F20095-0F63-4ABE-A62D-5960ED9E20B8}" destId="{BE477D5E-AC87-40A7-9647-46043BD9FE3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Masters and Bachelors level education count </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Advanced Degree Major</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l="-7000" r="-7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02259" custScaleY="139872" custLinFactNeighborX="8418" custLinFactNeighborY="1474"/>
      <dgm:spPr>
        <a:blipFill rotWithShape="1">
          <a:blip xmlns:r="http://schemas.openxmlformats.org/officeDocument/2006/relationships" r:embed="rId2"/>
          <a:srcRect/>
          <a:stretch>
            <a:fillRect l="-5000" r="-5000"/>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Countries with most number of professionals work prior to the current role</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6FD07FF5-273E-4953-A289-306A760EF448}">
      <dgm:prSet/>
      <dgm:spPr/>
      <dgm:t>
        <a:bodyPr/>
        <a:lstStyle/>
        <a:p>
          <a:pPr>
            <a:lnSpc>
              <a:spcPct val="100000"/>
            </a:lnSpc>
          </a:pPr>
          <a:r>
            <a:rPr lang="en-US" dirty="0"/>
            <a:t>Asians, Hispanic and Black constitute of a quarter of the population</a:t>
          </a:r>
        </a:p>
      </dgm:t>
    </dgm:pt>
    <dgm:pt modelId="{AB74C583-6E87-4762-A560-704DC1549448}" type="parTrans" cxnId="{DB92C285-AADE-441E-91D4-68B43460F50B}">
      <dgm:prSet/>
      <dgm:spPr/>
      <dgm:t>
        <a:bodyPr/>
        <a:lstStyle/>
        <a:p>
          <a:endParaRPr lang="en-US"/>
        </a:p>
      </dgm:t>
    </dgm:pt>
    <dgm:pt modelId="{49CCE9D4-201C-4DF4-B7A6-F315BFC0C141}" type="sibTrans" cxnId="{DB92C285-AADE-441E-91D4-68B43460F50B}">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t="-2000" b="-2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51F475DA-2438-4BA8-A04D-2495EEF43270}" type="pres">
      <dgm:prSet presAssocID="{EE46C4A4-201B-4125-B43C-1FB11FA22D87}" presName="sibTrans" presStyleCnt="0"/>
      <dgm:spPr/>
    </dgm:pt>
    <dgm:pt modelId="{A74AE881-997C-4153-A96D-5294B9B78E06}" type="pres">
      <dgm:prSet presAssocID="{6FD07FF5-273E-4953-A289-306A760EF448}" presName="compNode" presStyleCnt="0"/>
      <dgm:spPr/>
    </dgm:pt>
    <dgm:pt modelId="{39377967-D323-4DCB-8C6E-51062B72D2E9}" type="pres">
      <dgm:prSet presAssocID="{6FD07FF5-273E-4953-A289-306A760EF448}" presName="iconRect" presStyleLbl="node1" presStyleIdx="1" presStyleCnt="2" custScaleX="195673" custScaleY="112004"/>
      <dgm:spPr>
        <a:blipFill rotWithShape="1">
          <a:blip xmlns:r="http://schemas.openxmlformats.org/officeDocument/2006/relationships" r:embed="rId2"/>
          <a:srcRect/>
          <a:stretch>
            <a:fillRect t="-7000" b="-7000"/>
          </a:stretch>
        </a:blipFill>
      </dgm:spPr>
    </dgm:pt>
    <dgm:pt modelId="{DBBCDB26-11B8-4174-ADA3-C27B874DFE0B}" type="pres">
      <dgm:prSet presAssocID="{6FD07FF5-273E-4953-A289-306A760EF448}" presName="spaceRect" presStyleCnt="0"/>
      <dgm:spPr/>
    </dgm:pt>
    <dgm:pt modelId="{270002D3-8C29-4584-A8A0-30647FBBD4DE}" type="pres">
      <dgm:prSet presAssocID="{6FD07FF5-273E-4953-A289-306A760EF448}" presName="textRect" presStyleLbl="revTx" presStyleIdx="1" presStyleCnt="2">
        <dgm:presLayoutVars>
          <dgm:chMax val="1"/>
          <dgm:chPref val="1"/>
        </dgm:presLayoutVars>
      </dgm:prSet>
      <dgm:spPr/>
    </dgm:pt>
  </dgm:ptLst>
  <dgm:cxnLst>
    <dgm:cxn modelId="{99F8CE35-5293-459D-8DEB-D46BC449DCDF}" type="presOf" srcId="{6FD07FF5-273E-4953-A289-306A760EF448}" destId="{270002D3-8C29-4584-A8A0-30647FBBD4DE}" srcOrd="0" destOrd="0" presId="urn:microsoft.com/office/officeart/2018/2/layout/IconLabelLi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DB92C285-AADE-441E-91D4-68B43460F50B}" srcId="{30E48388-B74F-4771-B0EC-E88A0D9F4005}" destId="{6FD07FF5-273E-4953-A289-306A760EF448}" srcOrd="1" destOrd="0" parTransId="{AB74C583-6E87-4762-A560-704DC1549448}" sibTransId="{49CCE9D4-201C-4DF4-B7A6-F315BFC0C141}"/>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1AA34B89-A29E-4CBB-8E6A-3CD3D47C30E4}" type="presParOf" srcId="{3EF84C7A-196B-46DB-ADD8-25FE39AA927B}" destId="{51F475DA-2438-4BA8-A04D-2495EEF43270}" srcOrd="1" destOrd="0" presId="urn:microsoft.com/office/officeart/2018/2/layout/IconLabelList"/>
    <dgm:cxn modelId="{542A25F7-E7F0-4E64-8921-8F4E38850F24}" type="presParOf" srcId="{3EF84C7A-196B-46DB-ADD8-25FE39AA927B}" destId="{A74AE881-997C-4153-A96D-5294B9B78E06}" srcOrd="2" destOrd="0" presId="urn:microsoft.com/office/officeart/2018/2/layout/IconLabelList"/>
    <dgm:cxn modelId="{204CF2C0-E2AA-41CC-A567-C923C32F6AC3}" type="presParOf" srcId="{A74AE881-997C-4153-A96D-5294B9B78E06}" destId="{39377967-D323-4DCB-8C6E-51062B72D2E9}" srcOrd="0" destOrd="0" presId="urn:microsoft.com/office/officeart/2018/2/layout/IconLabelList"/>
    <dgm:cxn modelId="{F5B07B5B-43DF-4540-A393-9E5CAA576743}" type="presParOf" srcId="{A74AE881-997C-4153-A96D-5294B9B78E06}" destId="{DBBCDB26-11B8-4174-ADA3-C27B874DFE0B}" srcOrd="1" destOrd="0" presId="urn:microsoft.com/office/officeart/2018/2/layout/IconLabelList"/>
    <dgm:cxn modelId="{4CBBDBAA-530B-4850-9BA5-10916958AA8D}" type="presParOf" srcId="{A74AE881-997C-4153-A96D-5294B9B78E06}" destId="{270002D3-8C29-4584-A8A0-30647FBBD4D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YoE distribution, right skewed</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Job functions with the greatest number of profiles</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l="-7000" r="-7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19028" custScaleY="133982" custLinFactNeighborX="-4950" custLinFactNeighborY="5496"/>
      <dgm:spPr>
        <a:blipFill rotWithShape="1">
          <a:blip xmlns:r="http://schemas.openxmlformats.org/officeDocument/2006/relationships" r:embed="rId2"/>
          <a:srcRect/>
          <a:stretch>
            <a:fillRect l="-5000" r="-5000"/>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Gender, equal in number approximately. </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1" custScaleX="189317" custScaleY="134923" custLinFactNeighborX="0" custLinFactNeighborY="6597"/>
      <dgm:spPr>
        <a:blipFill rotWithShape="1">
          <a:blip xmlns:r="http://schemas.openxmlformats.org/officeDocument/2006/relationships" r:embed="rId1"/>
          <a:srcRect/>
          <a:stretch>
            <a:fillRect l="-4000" r="-4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1">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Derived Age column through YoE and Gap years</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1" custScaleX="189317" custScaleY="134923" custLinFactNeighborX="-8417" custLinFactNeighborY="5046"/>
      <dgm:spPr>
        <a:blipFill rotWithShape="1">
          <a:blip xmlns:r="http://schemas.openxmlformats.org/officeDocument/2006/relationships" r:embed="rId1"/>
          <a:srcRect/>
          <a:stretch>
            <a:fillRect l="-6000" r="-6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1">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25D7709-735B-4FA3-935F-A54B7B698AC0}">
      <dgm:prSet/>
      <dgm:spPr/>
      <dgm:t>
        <a:bodyPr/>
        <a:lstStyle/>
        <a:p>
          <a:pPr>
            <a:lnSpc>
              <a:spcPct val="100000"/>
            </a:lnSpc>
          </a:pPr>
          <a:r>
            <a:rPr lang="en-US" dirty="0"/>
            <a:t> Derived Tenure column by YoE and Number of Past titles</a:t>
          </a:r>
        </a:p>
      </dgm:t>
    </dgm:pt>
    <dgm:pt modelId="{01AF19F4-8047-4CD9-BBF9-3FB37A2DFC16}" type="parTrans" cxnId="{090BAD8E-6E73-417B-8BDA-76635F2740EF}">
      <dgm:prSet/>
      <dgm:spPr/>
      <dgm:t>
        <a:bodyPr/>
        <a:lstStyle/>
        <a:p>
          <a:endParaRPr lang="en-US"/>
        </a:p>
      </dgm:t>
    </dgm:pt>
    <dgm:pt modelId="{97E1BCA6-B205-4781-BB87-149B73FB6B64}" type="sibTrans" cxnId="{090BAD8E-6E73-417B-8BDA-76635F2740EF}">
      <dgm:prSet/>
      <dgm:spPr/>
      <dgm:t>
        <a:bodyPr/>
        <a:lstStyle/>
        <a:p>
          <a:endParaRPr lang="en-US"/>
        </a:p>
      </dgm:t>
    </dgm:pt>
    <dgm:pt modelId="{AEB72688-1348-497C-A3D6-1D1E2FFA35D4}">
      <dgm:prSet/>
      <dgm:spPr/>
      <dgm:t>
        <a:bodyPr/>
        <a:lstStyle/>
        <a:p>
          <a:pPr>
            <a:lnSpc>
              <a:spcPct val="100000"/>
            </a:lnSpc>
          </a:pPr>
          <a:r>
            <a:rPr lang="en-US" dirty="0"/>
            <a:t>Total YoE and seniority level</a:t>
          </a:r>
        </a:p>
      </dgm:t>
    </dgm:pt>
    <dgm:pt modelId="{E23B588F-196B-40F9-ADFF-633C022A000E}" type="parTrans" cxnId="{0C759382-4DB5-46F5-89CF-9341D4F38B08}">
      <dgm:prSet/>
      <dgm:spPr/>
      <dgm:t>
        <a:bodyPr/>
        <a:lstStyle/>
        <a:p>
          <a:endParaRPr lang="en-US"/>
        </a:p>
      </dgm:t>
    </dgm:pt>
    <dgm:pt modelId="{450BFF17-FE24-4902-82EB-E0EE892F6A2F}" type="sibTrans" cxnId="{0C759382-4DB5-46F5-89CF-9341D4F38B08}">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396B1EC3-AA5A-4E9B-BF56-72C6A9B4F3C9}" type="pres">
      <dgm:prSet presAssocID="{125D7709-735B-4FA3-935F-A54B7B698AC0}" presName="compNode" presStyleCnt="0"/>
      <dgm:spPr/>
    </dgm:pt>
    <dgm:pt modelId="{1FA95339-BBBE-445E-B5FF-F967B601DE23}" type="pres">
      <dgm:prSet presAssocID="{125D7709-735B-4FA3-935F-A54B7B698AC0}" presName="iconRect" presStyleLbl="node1" presStyleIdx="0" presStyleCnt="2" custScaleX="200864" custScaleY="155754"/>
      <dgm:spPr>
        <a:blipFill rotWithShape="1">
          <a:blip xmlns:r="http://schemas.openxmlformats.org/officeDocument/2006/relationships" r:embed="rId1"/>
          <a:srcRect/>
          <a:stretch>
            <a:fillRect l="-7000" r="-7000"/>
          </a:stretch>
        </a:blipFill>
      </dgm:spPr>
    </dgm:pt>
    <dgm:pt modelId="{E6C271E5-3269-49CC-A888-3B10AE7DD215}" type="pres">
      <dgm:prSet presAssocID="{125D7709-735B-4FA3-935F-A54B7B698AC0}" presName="spaceRect" presStyleCnt="0"/>
      <dgm:spPr/>
    </dgm:pt>
    <dgm:pt modelId="{17EBBBC0-BDCA-4B7D-B4D1-46F21C45A4B4}" type="pres">
      <dgm:prSet presAssocID="{125D7709-735B-4FA3-935F-A54B7B698AC0}" presName="textRect" presStyleLbl="revTx" presStyleIdx="0" presStyleCnt="2" custLinFactNeighborY="38733">
        <dgm:presLayoutVars>
          <dgm:chMax val="1"/>
          <dgm:chPref val="1"/>
        </dgm:presLayoutVars>
      </dgm:prSet>
      <dgm:spPr/>
    </dgm:pt>
    <dgm:pt modelId="{C3232C53-8C3E-4F17-A7C6-82422A1CA75D}" type="pres">
      <dgm:prSet presAssocID="{97E1BCA6-B205-4781-BB87-149B73FB6B64}" presName="sibTrans" presStyleCnt="0"/>
      <dgm:spPr/>
    </dgm:pt>
    <dgm:pt modelId="{99473EF4-5F5C-40A4-85ED-6D3C8BF7E9A2}" type="pres">
      <dgm:prSet presAssocID="{AEB72688-1348-497C-A3D6-1D1E2FFA35D4}" presName="compNode" presStyleCnt="0"/>
      <dgm:spPr/>
    </dgm:pt>
    <dgm:pt modelId="{AEEDA1B9-2B03-461D-82D9-C8F91E7FAE70}" type="pres">
      <dgm:prSet presAssocID="{AEB72688-1348-497C-A3D6-1D1E2FFA35D4}" presName="iconRect" presStyleLbl="node1" presStyleIdx="1" presStyleCnt="2" custScaleX="172930" custScaleY="140910"/>
      <dgm:spPr>
        <a:blipFill dpi="0" rotWithShape="1">
          <a:blip xmlns:r="http://schemas.openxmlformats.org/officeDocument/2006/relationships" r:embed="rId2"/>
          <a:srcRect/>
          <a:stretch>
            <a:fillRect l="-2178" t="516" r="3623" b="2268"/>
          </a:stretch>
        </a:blipFill>
      </dgm:spPr>
    </dgm:pt>
    <dgm:pt modelId="{C5046EF6-E280-4A36-A928-07CDC71203BD}" type="pres">
      <dgm:prSet presAssocID="{AEB72688-1348-497C-A3D6-1D1E2FFA35D4}" presName="spaceRect" presStyleCnt="0"/>
      <dgm:spPr/>
    </dgm:pt>
    <dgm:pt modelId="{1E620354-10D6-49D6-B403-7F95373A3EE6}" type="pres">
      <dgm:prSet presAssocID="{AEB72688-1348-497C-A3D6-1D1E2FFA35D4}" presName="textRect" presStyleLbl="revTx" presStyleIdx="1" presStyleCnt="2">
        <dgm:presLayoutVars>
          <dgm:chMax val="1"/>
          <dgm:chPref val="1"/>
        </dgm:presLayoutVars>
      </dgm:prSet>
      <dgm:spPr/>
    </dgm:pt>
  </dgm:ptLst>
  <dgm:cxnLst>
    <dgm:cxn modelId="{BD589917-F7F9-47D6-8AE7-1041E48E0455}" type="presOf" srcId="{125D7709-735B-4FA3-935F-A54B7B698AC0}" destId="{17EBBBC0-BDCA-4B7D-B4D1-46F21C45A4B4}" srcOrd="0" destOrd="0" presId="urn:microsoft.com/office/officeart/2018/2/layout/IconLabelList"/>
    <dgm:cxn modelId="{71AB332F-C07F-4804-A24F-8616120DA970}" type="presOf" srcId="{AEB72688-1348-497C-A3D6-1D1E2FFA35D4}" destId="{1E620354-10D6-49D6-B403-7F95373A3EE6}" srcOrd="0" destOrd="0" presId="urn:microsoft.com/office/officeart/2018/2/layout/IconLabelList"/>
    <dgm:cxn modelId="{0C759382-4DB5-46F5-89CF-9341D4F38B08}" srcId="{30E48388-B74F-4771-B0EC-E88A0D9F4005}" destId="{AEB72688-1348-497C-A3D6-1D1E2FFA35D4}" srcOrd="1" destOrd="0" parTransId="{E23B588F-196B-40F9-ADFF-633C022A000E}" sibTransId="{450BFF17-FE24-4902-82EB-E0EE892F6A2F}"/>
    <dgm:cxn modelId="{090BAD8E-6E73-417B-8BDA-76635F2740EF}" srcId="{30E48388-B74F-4771-B0EC-E88A0D9F4005}" destId="{125D7709-735B-4FA3-935F-A54B7B698AC0}" srcOrd="0" destOrd="0" parTransId="{01AF19F4-8047-4CD9-BBF9-3FB37A2DFC16}" sibTransId="{97E1BCA6-B205-4781-BB87-149B73FB6B64}"/>
    <dgm:cxn modelId="{66D806C9-E6C5-4B89-BA39-EF3B51EE15BF}" type="presOf" srcId="{30E48388-B74F-4771-B0EC-E88A0D9F4005}" destId="{3EF84C7A-196B-46DB-ADD8-25FE39AA927B}" srcOrd="0" destOrd="0" presId="urn:microsoft.com/office/officeart/2018/2/layout/IconLabelList"/>
    <dgm:cxn modelId="{6AE2D785-19D9-4D1B-B94E-71AD9791D0C0}" type="presParOf" srcId="{3EF84C7A-196B-46DB-ADD8-25FE39AA927B}" destId="{396B1EC3-AA5A-4E9B-BF56-72C6A9B4F3C9}" srcOrd="0" destOrd="0" presId="urn:microsoft.com/office/officeart/2018/2/layout/IconLabelList"/>
    <dgm:cxn modelId="{69174F7E-5DE9-4A4D-BF74-5D47C89BC081}" type="presParOf" srcId="{396B1EC3-AA5A-4E9B-BF56-72C6A9B4F3C9}" destId="{1FA95339-BBBE-445E-B5FF-F967B601DE23}" srcOrd="0" destOrd="0" presId="urn:microsoft.com/office/officeart/2018/2/layout/IconLabelList"/>
    <dgm:cxn modelId="{A465A725-4EEC-4089-916F-B456367AE8E0}" type="presParOf" srcId="{396B1EC3-AA5A-4E9B-BF56-72C6A9B4F3C9}" destId="{E6C271E5-3269-49CC-A888-3B10AE7DD215}" srcOrd="1" destOrd="0" presId="urn:microsoft.com/office/officeart/2018/2/layout/IconLabelList"/>
    <dgm:cxn modelId="{66A7D1F4-303F-4619-84A0-754671A98140}" type="presParOf" srcId="{396B1EC3-AA5A-4E9B-BF56-72C6A9B4F3C9}" destId="{17EBBBC0-BDCA-4B7D-B4D1-46F21C45A4B4}" srcOrd="2" destOrd="0" presId="urn:microsoft.com/office/officeart/2018/2/layout/IconLabelList"/>
    <dgm:cxn modelId="{2FFF99CC-1B41-4E87-BE4C-94BC1C387EE3}" type="presParOf" srcId="{3EF84C7A-196B-46DB-ADD8-25FE39AA927B}" destId="{C3232C53-8C3E-4F17-A7C6-82422A1CA75D}" srcOrd="1" destOrd="0" presId="urn:microsoft.com/office/officeart/2018/2/layout/IconLabelList"/>
    <dgm:cxn modelId="{538F239D-1B74-4E4D-AE8C-7F941AD4AD94}" type="presParOf" srcId="{3EF84C7A-196B-46DB-ADD8-25FE39AA927B}" destId="{99473EF4-5F5C-40A4-85ED-6D3C8BF7E9A2}" srcOrd="2" destOrd="0" presId="urn:microsoft.com/office/officeart/2018/2/layout/IconLabelList"/>
    <dgm:cxn modelId="{5CCA6EA2-D207-47F5-B23E-914591C48E87}" type="presParOf" srcId="{99473EF4-5F5C-40A4-85ED-6D3C8BF7E9A2}" destId="{AEEDA1B9-2B03-461D-82D9-C8F91E7FAE70}" srcOrd="0" destOrd="0" presId="urn:microsoft.com/office/officeart/2018/2/layout/IconLabelList"/>
    <dgm:cxn modelId="{EA79592B-685F-4CD0-9F8B-E2EEB10017C9}" type="presParOf" srcId="{99473EF4-5F5C-40A4-85ED-6D3C8BF7E9A2}" destId="{C5046EF6-E280-4A36-A928-07CDC71203BD}" srcOrd="1" destOrd="0" presId="urn:microsoft.com/office/officeart/2018/2/layout/IconLabelList"/>
    <dgm:cxn modelId="{4705C35D-5053-4B31-834B-D1E6665F42CB}" type="presParOf" srcId="{99473EF4-5F5C-40A4-85ED-6D3C8BF7E9A2}" destId="{1E620354-10D6-49D6-B403-7F95373A3EE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Masters to Bachelors level count ratio for each seniority level. As level increases, number of people doing higher degree is increasing. Highest ratio for the CXO position</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Equal representation of each gender in each particular position(except for CXO position, we have female 99 and male 207)</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t="-3000" b="-3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02259" custScaleY="139872" custLinFactNeighborX="8418" custLinFactNeighborY="1474"/>
      <dgm:spPr>
        <a:blipFill rotWithShape="1">
          <a:blip xmlns:r="http://schemas.openxmlformats.org/officeDocument/2006/relationships" r:embed="rId2"/>
          <a:srcRect/>
          <a:stretch>
            <a:fillRect/>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Masters to Bachelors level count ratio for Male and Female in CXO position</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E6ED8E14-B055-4A8A-A997-3EE0191B7C4E}">
      <dgm:prSet/>
      <dgm:spPr/>
      <dgm:t>
        <a:bodyPr/>
        <a:lstStyle/>
        <a:p>
          <a:pPr>
            <a:lnSpc>
              <a:spcPct val="100000"/>
            </a:lnSpc>
          </a:pPr>
          <a:r>
            <a:rPr lang="en-US" dirty="0"/>
            <a:t>Distribution of YoE for each gender</a:t>
          </a:r>
        </a:p>
      </dgm:t>
    </dgm:pt>
    <dgm:pt modelId="{03ED03CE-B2EA-4164-B574-A1B082D722B1}" type="parTrans" cxnId="{DB90C127-5D5B-4328-9F16-7783CFBB2827}">
      <dgm:prSet/>
      <dgm:spPr/>
      <dgm:t>
        <a:bodyPr/>
        <a:lstStyle/>
        <a:p>
          <a:endParaRPr lang="en-US"/>
        </a:p>
      </dgm:t>
    </dgm:pt>
    <dgm:pt modelId="{D8FD97C4-3327-4389-A692-16E0AD0D0F94}" type="sibTrans" cxnId="{DB90C127-5D5B-4328-9F16-7783CFBB282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201419" custScaleY="145050" custLinFactNeighborX="-7900" custLinFactNeighborY="6597"/>
      <dgm:spPr>
        <a:blipFill rotWithShape="1">
          <a:blip xmlns:r="http://schemas.openxmlformats.org/officeDocument/2006/relationships" r:embed="rId1"/>
          <a:srcRect/>
          <a:stretch>
            <a:fillRect t="-2000" b="-2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BAD1237C-8D60-4126-AE98-12C690D645B6}" type="pres">
      <dgm:prSet presAssocID="{EE46C4A4-201B-4125-B43C-1FB11FA22D87}" presName="sibTrans" presStyleCnt="0"/>
      <dgm:spPr/>
    </dgm:pt>
    <dgm:pt modelId="{8AF88C11-2AB0-46BD-B970-C0634584C231}" type="pres">
      <dgm:prSet presAssocID="{E6ED8E14-B055-4A8A-A997-3EE0191B7C4E}" presName="compNode" presStyleCnt="0"/>
      <dgm:spPr/>
    </dgm:pt>
    <dgm:pt modelId="{0F914D61-D5D9-4011-8674-402C6992F27E}" type="pres">
      <dgm:prSet presAssocID="{E6ED8E14-B055-4A8A-A997-3EE0191B7C4E}" presName="iconRect" presStyleLbl="node1" presStyleIdx="1" presStyleCnt="2" custScaleX="251955" custScaleY="142460" custLinFactNeighborX="2171" custLinFactNeighborY="5471"/>
      <dgm:spPr>
        <a:blipFill dpi="0" rotWithShape="1">
          <a:blip xmlns:r="http://schemas.openxmlformats.org/officeDocument/2006/relationships" r:embed="rId2"/>
          <a:srcRect/>
          <a:stretch>
            <a:fillRect l="-2341" t="2068" r="4144" b="268"/>
          </a:stretch>
        </a:blipFill>
      </dgm:spPr>
    </dgm:pt>
    <dgm:pt modelId="{BC01C2F0-9F2B-44E3-9E36-ED0F7F111BB5}" type="pres">
      <dgm:prSet presAssocID="{E6ED8E14-B055-4A8A-A997-3EE0191B7C4E}" presName="spaceRect" presStyleCnt="0"/>
      <dgm:spPr/>
    </dgm:pt>
    <dgm:pt modelId="{75F33A25-1FE6-41EB-ACFA-F8C10364F8B7}" type="pres">
      <dgm:prSet presAssocID="{E6ED8E14-B055-4A8A-A997-3EE0191B7C4E}" presName="textRect" presStyleLbl="revTx" presStyleIdx="1" presStyleCnt="2">
        <dgm:presLayoutVars>
          <dgm:chMax val="1"/>
          <dgm:chPref val="1"/>
        </dgm:presLayoutVars>
      </dgm:prSet>
      <dgm:spPr/>
    </dgm:pt>
  </dgm:ptLst>
  <dgm:cxnLst>
    <dgm:cxn modelId="{DB90C127-5D5B-4328-9F16-7783CFBB2827}" srcId="{30E48388-B74F-4771-B0EC-E88A0D9F4005}" destId="{E6ED8E14-B055-4A8A-A997-3EE0191B7C4E}" srcOrd="1" destOrd="0" parTransId="{03ED03CE-B2EA-4164-B574-A1B082D722B1}" sibTransId="{D8FD97C4-3327-4389-A692-16E0AD0D0F94}"/>
    <dgm:cxn modelId="{FED12065-6397-465C-B445-B36B1FF1964A}" type="presOf" srcId="{E6ED8E14-B055-4A8A-A997-3EE0191B7C4E}" destId="{75F33A25-1FE6-41EB-ACFA-F8C10364F8B7}" srcOrd="0" destOrd="0" presId="urn:microsoft.com/office/officeart/2018/2/layout/IconLabelLi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9BD0BFEA-8A9F-480E-A639-9120DBDD9241}" type="presParOf" srcId="{3EF84C7A-196B-46DB-ADD8-25FE39AA927B}" destId="{BAD1237C-8D60-4126-AE98-12C690D645B6}" srcOrd="1" destOrd="0" presId="urn:microsoft.com/office/officeart/2018/2/layout/IconLabelList"/>
    <dgm:cxn modelId="{60784B56-E476-45B8-BE52-8E07A2BEB649}" type="presParOf" srcId="{3EF84C7A-196B-46DB-ADD8-25FE39AA927B}" destId="{8AF88C11-2AB0-46BD-B970-C0634584C231}" srcOrd="2" destOrd="0" presId="urn:microsoft.com/office/officeart/2018/2/layout/IconLabelList"/>
    <dgm:cxn modelId="{95542BA7-365E-43DD-9429-96EDC518F7B6}" type="presParOf" srcId="{8AF88C11-2AB0-46BD-B970-C0634584C231}" destId="{0F914D61-D5D9-4011-8674-402C6992F27E}" srcOrd="0" destOrd="0" presId="urn:microsoft.com/office/officeart/2018/2/layout/IconLabelList"/>
    <dgm:cxn modelId="{8B817CC5-C606-4578-A87A-3B9111A3BAC8}" type="presParOf" srcId="{8AF88C11-2AB0-46BD-B970-C0634584C231}" destId="{BC01C2F0-9F2B-44E3-9E36-ED0F7F111BB5}" srcOrd="1" destOrd="0" presId="urn:microsoft.com/office/officeart/2018/2/layout/IconLabelList"/>
    <dgm:cxn modelId="{34B20FC8-0D06-4FCD-8DCD-24B091C5E29B}" type="presParOf" srcId="{8AF88C11-2AB0-46BD-B970-C0634584C231}" destId="{75F33A25-1FE6-41EB-ACFA-F8C10364F8B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574036" y="220440"/>
          <a:ext cx="3911347" cy="2493840"/>
        </a:xfrm>
        <a:prstGeom prst="rect">
          <a:avLst/>
        </a:prstGeom>
        <a:blipFill rotWithShape="1">
          <a:blip xmlns:r="http://schemas.openxmlformats.org/officeDocument/2006/relationships" r:embed="rId1"/>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299629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California, New York and Texas are the topmost locations for professionals</a:t>
          </a:r>
        </a:p>
      </dsp:txBody>
      <dsp:txXfrm>
        <a:off x="331199" y="2996294"/>
        <a:ext cx="4320000" cy="720000"/>
      </dsp:txXfrm>
    </dsp:sp>
    <dsp:sp modelId="{3A8A7B0C-B339-49B8-A0D2-F0C2D0BB10FC}">
      <dsp:nvSpPr>
        <dsp:cNvPr id="0" name=""/>
        <dsp:cNvSpPr/>
      </dsp:nvSpPr>
      <dsp:spPr>
        <a:xfrm>
          <a:off x="5764888" y="335102"/>
          <a:ext cx="3931914" cy="2496309"/>
        </a:xfrm>
        <a:prstGeom prst="rect">
          <a:avLst/>
        </a:prstGeom>
        <a:blipFill rotWithShape="1">
          <a:blip xmlns:r="http://schemas.openxmlformats.org/officeDocument/2006/relationships" r:embed="rId2"/>
          <a:srcRect/>
          <a:stretch>
            <a:fillRect t="-3000" b="-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29969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Number of Profiles of upper management more than the entry level positions</a:t>
          </a:r>
        </a:p>
      </dsp:txBody>
      <dsp:txXfrm>
        <a:off x="5407199" y="2996911"/>
        <a:ext cx="432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3025412" y="372894"/>
          <a:ext cx="3680322" cy="2622903"/>
        </a:xfrm>
        <a:prstGeom prst="rect">
          <a:avLst/>
        </a:prstGeom>
        <a:blipFill rotWithShape="1">
          <a:blip xmlns:r="http://schemas.openxmlformats.org/officeDocument/2006/relationships" r:embed="rId1"/>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2869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Mean number of titles Held by male and female are approximately same</a:t>
          </a:r>
        </a:p>
      </dsp:txBody>
      <dsp:txXfrm>
        <a:off x="2869199" y="3028560"/>
        <a:ext cx="4320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072E9-50C0-4B90-B068-64DBEADF61CE}">
      <dsp:nvSpPr>
        <dsp:cNvPr id="0" name=""/>
        <dsp:cNvSpPr/>
      </dsp:nvSpPr>
      <dsp:spPr>
        <a:xfrm>
          <a:off x="774152" y="357580"/>
          <a:ext cx="3434095" cy="2291781"/>
        </a:xfrm>
        <a:prstGeom prst="rect">
          <a:avLst/>
        </a:prstGeom>
        <a:blipFill dpi="0" rotWithShape="1">
          <a:blip xmlns:r="http://schemas.openxmlformats.org/officeDocument/2006/relationships" r:embed="rId1"/>
          <a:srcRect/>
          <a:stretch>
            <a:fillRect l="-7112" r="-4728"/>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1A110-743C-4233-A993-75EAAD9011D6}">
      <dsp:nvSpPr>
        <dsp:cNvPr id="0" name=""/>
        <dsp:cNvSpPr/>
      </dsp:nvSpPr>
      <dsp:spPr>
        <a:xfrm>
          <a:off x="331199" y="294577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YoE for each race and gender</a:t>
          </a:r>
        </a:p>
      </dsp:txBody>
      <dsp:txXfrm>
        <a:off x="331199" y="2945779"/>
        <a:ext cx="4320000" cy="720000"/>
      </dsp:txXfrm>
    </dsp:sp>
    <dsp:sp modelId="{6DA5F95B-576B-4909-A49B-39736D69F289}">
      <dsp:nvSpPr>
        <dsp:cNvPr id="0" name=""/>
        <dsp:cNvSpPr/>
      </dsp:nvSpPr>
      <dsp:spPr>
        <a:xfrm>
          <a:off x="5886320" y="386186"/>
          <a:ext cx="3361759" cy="2177357"/>
        </a:xfrm>
        <a:prstGeom prst="rect">
          <a:avLst/>
        </a:prstGeom>
        <a:blipFill dpi="0" rotWithShape="1">
          <a:blip xmlns:r="http://schemas.openxmlformats.org/officeDocument/2006/relationships" r:embed="rId2"/>
          <a:srcRect/>
          <a:stretch>
            <a:fillRect l="-3900" r="523"/>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77D5E-AC87-40A7-9647-46043BD9FE35}">
      <dsp:nvSpPr>
        <dsp:cNvPr id="0" name=""/>
        <dsp:cNvSpPr/>
      </dsp:nvSpPr>
      <dsp:spPr>
        <a:xfrm>
          <a:off x="5407199" y="291717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Asian Female has the highest gap between careers</a:t>
          </a:r>
        </a:p>
      </dsp:txBody>
      <dsp:txXfrm>
        <a:off x="5407199" y="291717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l="-7000" r="-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Masters and Bachelors level education count </a:t>
          </a:r>
        </a:p>
      </dsp:txBody>
      <dsp:txXfrm>
        <a:off x="331199" y="3028560"/>
        <a:ext cx="4320000" cy="720000"/>
      </dsp:txXfrm>
    </dsp:sp>
    <dsp:sp modelId="{3A8A7B0C-B339-49B8-A0D2-F0C2D0BB10FC}">
      <dsp:nvSpPr>
        <dsp:cNvPr id="0" name=""/>
        <dsp:cNvSpPr/>
      </dsp:nvSpPr>
      <dsp:spPr>
        <a:xfrm>
          <a:off x="5764888" y="279402"/>
          <a:ext cx="3931914" cy="2719111"/>
        </a:xfrm>
        <a:prstGeom prst="rect">
          <a:avLst/>
        </a:prstGeom>
        <a:blipFill rotWithShape="1">
          <a:blip xmlns:r="http://schemas.openxmlformats.org/officeDocument/2006/relationships" r:embed="rId2"/>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30526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Advanced Degree Major</a:t>
          </a:r>
        </a:p>
      </dsp:txBody>
      <dsp:txXfrm>
        <a:off x="5407199" y="3052612"/>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t="-2000" b="-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Countries with most number of professionals work prior to the current role</a:t>
          </a:r>
        </a:p>
      </dsp:txBody>
      <dsp:txXfrm>
        <a:off x="331199" y="3028560"/>
        <a:ext cx="4320000" cy="720000"/>
      </dsp:txXfrm>
    </dsp:sp>
    <dsp:sp modelId="{39377967-D323-4DCB-8C6E-51062B72D2E9}">
      <dsp:nvSpPr>
        <dsp:cNvPr id="0" name=""/>
        <dsp:cNvSpPr/>
      </dsp:nvSpPr>
      <dsp:spPr>
        <a:xfrm>
          <a:off x="5665258" y="386186"/>
          <a:ext cx="3803883" cy="2177357"/>
        </a:xfrm>
        <a:prstGeom prst="rect">
          <a:avLst/>
        </a:prstGeom>
        <a:blipFill rotWithShape="1">
          <a:blip xmlns:r="http://schemas.openxmlformats.org/officeDocument/2006/relationships" r:embed="rId2"/>
          <a:srcRect/>
          <a:stretch>
            <a:fillRect t="-7000" b="-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002D3-8C29-4584-A8A0-30647FBBD4DE}">
      <dsp:nvSpPr>
        <dsp:cNvPr id="0" name=""/>
        <dsp:cNvSpPr/>
      </dsp:nvSpPr>
      <dsp:spPr>
        <a:xfrm>
          <a:off x="5407199" y="291717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Asians, Hispanic and Black constitute of a quarter of the population</a:t>
          </a:r>
        </a:p>
      </dsp:txBody>
      <dsp:txXfrm>
        <a:off x="5407199" y="291717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l="-7000" r="-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YoE distribution, right skewed</a:t>
          </a:r>
        </a:p>
      </dsp:txBody>
      <dsp:txXfrm>
        <a:off x="331199" y="3028560"/>
        <a:ext cx="4320000" cy="720000"/>
      </dsp:txXfrm>
    </dsp:sp>
    <dsp:sp modelId="{3A8A7B0C-B339-49B8-A0D2-F0C2D0BB10FC}">
      <dsp:nvSpPr>
        <dsp:cNvPr id="0" name=""/>
        <dsp:cNvSpPr/>
      </dsp:nvSpPr>
      <dsp:spPr>
        <a:xfrm>
          <a:off x="5342019" y="386215"/>
          <a:ext cx="4257904" cy="2604610"/>
        </a:xfrm>
        <a:prstGeom prst="rect">
          <a:avLst/>
        </a:prstGeom>
        <a:blipFill rotWithShape="1">
          <a:blip xmlns:r="http://schemas.openxmlformats.org/officeDocument/2006/relationships" r:embed="rId2"/>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302398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Job functions with the greatest number of profiles</a:t>
          </a:r>
        </a:p>
      </dsp:txBody>
      <dsp:txXfrm>
        <a:off x="5407199" y="3023986"/>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3189038" y="403045"/>
          <a:ext cx="3680322" cy="2622903"/>
        </a:xfrm>
        <a:prstGeom prst="rect">
          <a:avLst/>
        </a:prstGeom>
        <a:blipFill rotWithShape="1">
          <a:blip xmlns:r="http://schemas.openxmlformats.org/officeDocument/2006/relationships" r:embed="rId1"/>
          <a:srcRect/>
          <a:stretch>
            <a:fillRect l="-4000" r="-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2869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Gender, equal in number approximately. </a:t>
          </a:r>
        </a:p>
      </dsp:txBody>
      <dsp:txXfrm>
        <a:off x="2869199" y="3028560"/>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3025412" y="372894"/>
          <a:ext cx="3680322" cy="2622903"/>
        </a:xfrm>
        <a:prstGeom prst="rect">
          <a:avLst/>
        </a:prstGeom>
        <a:blipFill rotWithShape="1">
          <a:blip xmlns:r="http://schemas.openxmlformats.org/officeDocument/2006/relationships" r:embed="rId1"/>
          <a:srcRect/>
          <a:stretch>
            <a:fillRect l="-6000" r="-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2869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Derived Age column through YoE and Gap years</a:t>
          </a:r>
        </a:p>
      </dsp:txBody>
      <dsp:txXfrm>
        <a:off x="2869199" y="3028560"/>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95339-BBBE-445E-B5FF-F967B601DE23}">
      <dsp:nvSpPr>
        <dsp:cNvPr id="0" name=""/>
        <dsp:cNvSpPr/>
      </dsp:nvSpPr>
      <dsp:spPr>
        <a:xfrm>
          <a:off x="538801" y="173561"/>
          <a:ext cx="3904796" cy="3027857"/>
        </a:xfrm>
        <a:prstGeom prst="rect">
          <a:avLst/>
        </a:prstGeom>
        <a:blipFill rotWithShape="1">
          <a:blip xmlns:r="http://schemas.openxmlformats.org/officeDocument/2006/relationships" r:embed="rId1"/>
          <a:srcRect/>
          <a:stretch>
            <a:fillRect l="-7000" r="-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BBBC0-BDCA-4B7D-B4D1-46F21C45A4B4}">
      <dsp:nvSpPr>
        <dsp:cNvPr id="0" name=""/>
        <dsp:cNvSpPr/>
      </dsp:nvSpPr>
      <dsp:spPr>
        <a:xfrm>
          <a:off x="331199" y="33033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 Derived Tenure column by YoE and Number of Past titles</a:t>
          </a:r>
        </a:p>
      </dsp:txBody>
      <dsp:txXfrm>
        <a:off x="331199" y="3303360"/>
        <a:ext cx="4320000" cy="720000"/>
      </dsp:txXfrm>
    </dsp:sp>
    <dsp:sp modelId="{AEEDA1B9-2B03-461D-82D9-C8F91E7FAE70}">
      <dsp:nvSpPr>
        <dsp:cNvPr id="0" name=""/>
        <dsp:cNvSpPr/>
      </dsp:nvSpPr>
      <dsp:spPr>
        <a:xfrm>
          <a:off x="5886320" y="245703"/>
          <a:ext cx="3361759" cy="2739290"/>
        </a:xfrm>
        <a:prstGeom prst="rect">
          <a:avLst/>
        </a:prstGeom>
        <a:blipFill dpi="0" rotWithShape="1">
          <a:blip xmlns:r="http://schemas.openxmlformats.org/officeDocument/2006/relationships" r:embed="rId2"/>
          <a:srcRect/>
          <a:stretch>
            <a:fillRect l="-2178" t="516" r="3623" b="2268"/>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20354-10D6-49D6-B403-7F95373A3EE6}">
      <dsp:nvSpPr>
        <dsp:cNvPr id="0" name=""/>
        <dsp:cNvSpPr/>
      </dsp:nvSpPr>
      <dsp:spPr>
        <a:xfrm>
          <a:off x="5407199" y="305765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Total YoE and seniority level</a:t>
          </a:r>
        </a:p>
      </dsp:txBody>
      <dsp:txXfrm>
        <a:off x="5407199" y="3057656"/>
        <a:ext cx="432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t="-3000" b="-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Masters to Bachelors level count ratio for each seniority level. As level increases, number of people doing higher degree is increasing. Highest ratio for the CXO position</a:t>
          </a:r>
        </a:p>
      </dsp:txBody>
      <dsp:txXfrm>
        <a:off x="331199" y="3028560"/>
        <a:ext cx="4320000" cy="720000"/>
      </dsp:txXfrm>
    </dsp:sp>
    <dsp:sp modelId="{3A8A7B0C-B339-49B8-A0D2-F0C2D0BB10FC}">
      <dsp:nvSpPr>
        <dsp:cNvPr id="0" name=""/>
        <dsp:cNvSpPr/>
      </dsp:nvSpPr>
      <dsp:spPr>
        <a:xfrm>
          <a:off x="5764888" y="279402"/>
          <a:ext cx="3931914" cy="2719111"/>
        </a:xfrm>
        <a:prstGeom prst="rect">
          <a:avLst/>
        </a:prstGeom>
        <a:blipFill rotWithShape="1">
          <a:blip xmlns:r="http://schemas.openxmlformats.org/officeDocument/2006/relationships" r:embed="rId2"/>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30526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Equal representation of each gender in each particular position(except for CXO position, we have female 99 and male 207)</a:t>
          </a:r>
        </a:p>
      </dsp:txBody>
      <dsp:txXfrm>
        <a:off x="5407199" y="3052612"/>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90828" y="353828"/>
          <a:ext cx="3915585" cy="2819772"/>
        </a:xfrm>
        <a:prstGeom prst="rect">
          <a:avLst/>
        </a:prstGeom>
        <a:blipFill rotWithShape="1">
          <a:blip xmlns:r="http://schemas.openxmlformats.org/officeDocument/2006/relationships" r:embed="rId1"/>
          <a:srcRect/>
          <a:stretch>
            <a:fillRect t="-2000" b="-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42197" y="30777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Masters to Bachelors level count ratio for Male and Female in CXO position</a:t>
          </a:r>
        </a:p>
      </dsp:txBody>
      <dsp:txXfrm>
        <a:off x="42197" y="3077777"/>
        <a:ext cx="4320000" cy="720000"/>
      </dsp:txXfrm>
    </dsp:sp>
    <dsp:sp modelId="{0F914D61-D5D9-4011-8674-402C6992F27E}">
      <dsp:nvSpPr>
        <dsp:cNvPr id="0" name=""/>
        <dsp:cNvSpPr/>
      </dsp:nvSpPr>
      <dsp:spPr>
        <a:xfrm>
          <a:off x="5160394" y="344526"/>
          <a:ext cx="4898005" cy="2769422"/>
        </a:xfrm>
        <a:prstGeom prst="rect">
          <a:avLst/>
        </a:prstGeom>
        <a:blipFill dpi="0" rotWithShape="1">
          <a:blip xmlns:r="http://schemas.openxmlformats.org/officeDocument/2006/relationships" r:embed="rId2"/>
          <a:srcRect/>
          <a:stretch>
            <a:fillRect l="-2341" t="2068" r="4144" b="268"/>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33A25-1FE6-41EB-ACFA-F8C10364F8B7}">
      <dsp:nvSpPr>
        <dsp:cNvPr id="0" name=""/>
        <dsp:cNvSpPr/>
      </dsp:nvSpPr>
      <dsp:spPr>
        <a:xfrm>
          <a:off x="5407199" y="306518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Distribution of YoE for each gender</a:t>
          </a:r>
        </a:p>
      </dsp:txBody>
      <dsp:txXfrm>
        <a:off x="5407199" y="306518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5582B-064D-4108-A327-8307327C98E1}"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9225A-825B-4C6A-A5F7-9A1EA71E8D16}" type="slidenum">
              <a:rPr lang="en-US" smtClean="0"/>
              <a:t>‹#›</a:t>
            </a:fld>
            <a:endParaRPr lang="en-US"/>
          </a:p>
        </p:txBody>
      </p:sp>
    </p:spTree>
    <p:extLst>
      <p:ext uri="{BB962C8B-B14F-4D97-AF65-F5344CB8AC3E}">
        <p14:creationId xmlns:p14="http://schemas.microsoft.com/office/powerpoint/2010/main" val="2554265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for CXO position, we see twice as many males than females. Is the reason Education level? Is the reason YOE? Or is it due to race? Or is it due to the industry ? </a:t>
            </a:r>
          </a:p>
        </p:txBody>
      </p:sp>
      <p:sp>
        <p:nvSpPr>
          <p:cNvPr id="4" name="Slide Number Placeholder 3"/>
          <p:cNvSpPr>
            <a:spLocks noGrp="1"/>
          </p:cNvSpPr>
          <p:nvPr>
            <p:ph type="sldNum" sz="quarter" idx="5"/>
          </p:nvPr>
        </p:nvSpPr>
        <p:spPr/>
        <p:txBody>
          <a:bodyPr/>
          <a:lstStyle/>
          <a:p>
            <a:fld id="{8C99225A-825B-4C6A-A5F7-9A1EA71E8D16}" type="slidenum">
              <a:rPr lang="en-US" smtClean="0"/>
              <a:t>11</a:t>
            </a:fld>
            <a:endParaRPr lang="en-US"/>
          </a:p>
        </p:txBody>
      </p:sp>
    </p:spTree>
    <p:extLst>
      <p:ext uri="{BB962C8B-B14F-4D97-AF65-F5344CB8AC3E}">
        <p14:creationId xmlns:p14="http://schemas.microsoft.com/office/powerpoint/2010/main" val="185492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let us assume that it is different due to some bias called x, which is unknown for now</a:t>
            </a:r>
          </a:p>
        </p:txBody>
      </p:sp>
      <p:sp>
        <p:nvSpPr>
          <p:cNvPr id="4" name="Slide Number Placeholder 3"/>
          <p:cNvSpPr>
            <a:spLocks noGrp="1"/>
          </p:cNvSpPr>
          <p:nvPr>
            <p:ph type="sldNum" sz="quarter" idx="5"/>
          </p:nvPr>
        </p:nvSpPr>
        <p:spPr/>
        <p:txBody>
          <a:bodyPr/>
          <a:lstStyle/>
          <a:p>
            <a:fld id="{8C99225A-825B-4C6A-A5F7-9A1EA71E8D16}" type="slidenum">
              <a:rPr lang="en-US" smtClean="0"/>
              <a:t>12</a:t>
            </a:fld>
            <a:endParaRPr lang="en-US"/>
          </a:p>
        </p:txBody>
      </p:sp>
    </p:spTree>
    <p:extLst>
      <p:ext uri="{BB962C8B-B14F-4D97-AF65-F5344CB8AC3E}">
        <p14:creationId xmlns:p14="http://schemas.microsoft.com/office/powerpoint/2010/main" val="211938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let us assume that it is different due to some bias called x, which is unknown for now</a:t>
            </a:r>
          </a:p>
        </p:txBody>
      </p:sp>
      <p:sp>
        <p:nvSpPr>
          <p:cNvPr id="4" name="Slide Number Placeholder 3"/>
          <p:cNvSpPr>
            <a:spLocks noGrp="1"/>
          </p:cNvSpPr>
          <p:nvPr>
            <p:ph type="sldNum" sz="quarter" idx="5"/>
          </p:nvPr>
        </p:nvSpPr>
        <p:spPr/>
        <p:txBody>
          <a:bodyPr/>
          <a:lstStyle/>
          <a:p>
            <a:fld id="{8C99225A-825B-4C6A-A5F7-9A1EA71E8D16}" type="slidenum">
              <a:rPr lang="en-US" smtClean="0"/>
              <a:t>13</a:t>
            </a:fld>
            <a:endParaRPr lang="en-US"/>
          </a:p>
        </p:txBody>
      </p:sp>
    </p:spTree>
    <p:extLst>
      <p:ext uri="{BB962C8B-B14F-4D97-AF65-F5344CB8AC3E}">
        <p14:creationId xmlns:p14="http://schemas.microsoft.com/office/powerpoint/2010/main" val="11140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points in red block have mentioned only one role(the current role) and didn’t fill all the details </a:t>
            </a:r>
          </a:p>
        </p:txBody>
      </p:sp>
      <p:sp>
        <p:nvSpPr>
          <p:cNvPr id="4" name="Slide Number Placeholder 3"/>
          <p:cNvSpPr>
            <a:spLocks noGrp="1"/>
          </p:cNvSpPr>
          <p:nvPr>
            <p:ph type="sldNum" sz="quarter" idx="5"/>
          </p:nvPr>
        </p:nvSpPr>
        <p:spPr/>
        <p:txBody>
          <a:bodyPr/>
          <a:lstStyle/>
          <a:p>
            <a:fld id="{8C99225A-825B-4C6A-A5F7-9A1EA71E8D16}" type="slidenum">
              <a:rPr lang="en-US" smtClean="0"/>
              <a:t>14</a:t>
            </a:fld>
            <a:endParaRPr lang="en-US"/>
          </a:p>
        </p:txBody>
      </p:sp>
    </p:spTree>
    <p:extLst>
      <p:ext uri="{BB962C8B-B14F-4D97-AF65-F5344CB8AC3E}">
        <p14:creationId xmlns:p14="http://schemas.microsoft.com/office/powerpoint/2010/main" val="247104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99225A-825B-4C6A-A5F7-9A1EA71E8D16}" type="slidenum">
              <a:rPr lang="en-US" smtClean="0"/>
              <a:t>15</a:t>
            </a:fld>
            <a:endParaRPr lang="en-US"/>
          </a:p>
        </p:txBody>
      </p:sp>
    </p:spTree>
    <p:extLst>
      <p:ext uri="{BB962C8B-B14F-4D97-AF65-F5344CB8AC3E}">
        <p14:creationId xmlns:p14="http://schemas.microsoft.com/office/powerpoint/2010/main" val="85654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let us assume that it is different due to some bias called x, which is unknown for now</a:t>
            </a:r>
          </a:p>
        </p:txBody>
      </p:sp>
      <p:sp>
        <p:nvSpPr>
          <p:cNvPr id="4" name="Slide Number Placeholder 3"/>
          <p:cNvSpPr>
            <a:spLocks noGrp="1"/>
          </p:cNvSpPr>
          <p:nvPr>
            <p:ph type="sldNum" sz="quarter" idx="5"/>
          </p:nvPr>
        </p:nvSpPr>
        <p:spPr/>
        <p:txBody>
          <a:bodyPr/>
          <a:lstStyle/>
          <a:p>
            <a:fld id="{8C99225A-825B-4C6A-A5F7-9A1EA71E8D16}" type="slidenum">
              <a:rPr lang="en-US" smtClean="0"/>
              <a:t>17</a:t>
            </a:fld>
            <a:endParaRPr lang="en-US"/>
          </a:p>
        </p:txBody>
      </p:sp>
    </p:spTree>
    <p:extLst>
      <p:ext uri="{BB962C8B-B14F-4D97-AF65-F5344CB8AC3E}">
        <p14:creationId xmlns:p14="http://schemas.microsoft.com/office/powerpoint/2010/main" val="48577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95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7674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sp>
        <p:nvSpPr>
          <p:cNvPr id="7" name="Arrow: Pentagon 6">
            <a:extLst>
              <a:ext uri="{FF2B5EF4-FFF2-40B4-BE49-F238E27FC236}">
                <a16:creationId xmlns:a16="http://schemas.microsoft.com/office/drawing/2014/main" id="{E13E1B38-9F81-46F0-90E9-FB72F40BC95C}"/>
              </a:ext>
            </a:extLst>
          </p:cNvPr>
          <p:cNvSpPr/>
          <p:nvPr userDrawn="1"/>
        </p:nvSpPr>
        <p:spPr>
          <a:xfrm flipH="1">
            <a:off x="10984992" y="99151"/>
            <a:ext cx="1207008" cy="37490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25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B434D-1914-42A9-853E-732865572BF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12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7B434D-1914-42A9-853E-732865572BF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224105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B434D-1914-42A9-853E-732865572BF1}"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59622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B434D-1914-42A9-853E-732865572BF1}"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CE539-76FE-4535-A29F-A18390F7E2A5}" type="slidenum">
              <a:rPr lang="en-US" smtClean="0"/>
              <a:t>‹#›</a:t>
            </a:fld>
            <a:endParaRPr lang="en-US"/>
          </a:p>
        </p:txBody>
      </p:sp>
      <p:sp>
        <p:nvSpPr>
          <p:cNvPr id="6" name="Arrow: Pentagon 5">
            <a:extLst>
              <a:ext uri="{FF2B5EF4-FFF2-40B4-BE49-F238E27FC236}">
                <a16:creationId xmlns:a16="http://schemas.microsoft.com/office/drawing/2014/main" id="{979F7F3D-EE69-4287-95D1-AE40ADF05A27}"/>
              </a:ext>
            </a:extLst>
          </p:cNvPr>
          <p:cNvSpPr/>
          <p:nvPr userDrawn="1"/>
        </p:nvSpPr>
        <p:spPr>
          <a:xfrm flipH="1">
            <a:off x="10984992" y="99151"/>
            <a:ext cx="1207008" cy="37490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85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7B434D-1914-42A9-853E-732865572BF1}" type="datetimeFigureOut">
              <a:rPr lang="en-US" smtClean="0"/>
              <a:t>5/31/2021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5CE539-76FE-4535-A29F-A18390F7E2A5}" type="slidenum">
              <a:rPr lang="en-US" smtClean="0"/>
              <a:t>‹#›</a:t>
            </a:fld>
            <a:endParaRPr lang="en-US"/>
          </a:p>
        </p:txBody>
      </p:sp>
    </p:spTree>
    <p:extLst>
      <p:ext uri="{BB962C8B-B14F-4D97-AF65-F5344CB8AC3E}">
        <p14:creationId xmlns:p14="http://schemas.microsoft.com/office/powerpoint/2010/main" val="371723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B434D-1914-42A9-853E-732865572BF1}"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166444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144562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7B434D-1914-42A9-853E-732865572BF1}" type="datetimeFigureOut">
              <a:rPr lang="en-US" smtClean="0"/>
              <a:t>5/31/2021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5CE539-76FE-4535-A29F-A18390F7E2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410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4" r:id="rId7"/>
    <p:sldLayoutId id="2147483705" r:id="rId8"/>
    <p:sldLayoutId id="2147483706" r:id="rId9"/>
    <p:sldLayoutId id="2147483707" r:id="rId10"/>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434E-BBDA-4B3E-83B7-237A87EDC2AE}"/>
              </a:ext>
            </a:extLst>
          </p:cNvPr>
          <p:cNvSpPr>
            <a:spLocks noGrp="1"/>
          </p:cNvSpPr>
          <p:nvPr>
            <p:ph type="ctrTitle"/>
          </p:nvPr>
        </p:nvSpPr>
        <p:spPr/>
        <p:txBody>
          <a:bodyPr>
            <a:normAutofit/>
          </a:bodyPr>
          <a:lstStyle/>
          <a:p>
            <a:r>
              <a:rPr lang="en-US" sz="6000" dirty="0"/>
              <a:t>Eightfold Talent Insights Project</a:t>
            </a:r>
          </a:p>
        </p:txBody>
      </p:sp>
      <p:sp>
        <p:nvSpPr>
          <p:cNvPr id="3" name="Subtitle 2">
            <a:extLst>
              <a:ext uri="{FF2B5EF4-FFF2-40B4-BE49-F238E27FC236}">
                <a16:creationId xmlns:a16="http://schemas.microsoft.com/office/drawing/2014/main" id="{EA83D25D-7470-4482-AC34-352CA212E97B}"/>
              </a:ext>
            </a:extLst>
          </p:cNvPr>
          <p:cNvSpPr>
            <a:spLocks noGrp="1"/>
          </p:cNvSpPr>
          <p:nvPr>
            <p:ph type="subTitle" idx="1"/>
          </p:nvPr>
        </p:nvSpPr>
        <p:spPr/>
        <p:txBody>
          <a:bodyPr/>
          <a:lstStyle/>
          <a:p>
            <a:r>
              <a:rPr lang="en-US" dirty="0"/>
              <a:t>Presented by</a:t>
            </a:r>
          </a:p>
          <a:p>
            <a:r>
              <a:rPr lang="en-US" sz="1600" dirty="0"/>
              <a:t>Ramya mamidipaka</a:t>
            </a:r>
          </a:p>
        </p:txBody>
      </p:sp>
    </p:spTree>
    <p:extLst>
      <p:ext uri="{BB962C8B-B14F-4D97-AF65-F5344CB8AC3E}">
        <p14:creationId xmlns:p14="http://schemas.microsoft.com/office/powerpoint/2010/main" val="390572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2588346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2800" dirty="0"/>
              <a:t>Bivariate(Tenure, Seniority Level)</a:t>
            </a:r>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9" name="TextBox 8">
            <a:extLst>
              <a:ext uri="{FF2B5EF4-FFF2-40B4-BE49-F238E27FC236}">
                <a16:creationId xmlns:a16="http://schemas.microsoft.com/office/drawing/2014/main" id="{EE42FFC6-259B-47F8-9AA9-BBB256C221C8}"/>
              </a:ext>
            </a:extLst>
          </p:cNvPr>
          <p:cNvSpPr txBox="1"/>
          <p:nvPr/>
        </p:nvSpPr>
        <p:spPr>
          <a:xfrm>
            <a:off x="3321096" y="5869094"/>
            <a:ext cx="5610767" cy="369332"/>
          </a:xfrm>
          <a:prstGeom prst="rect">
            <a:avLst/>
          </a:prstGeom>
          <a:noFill/>
        </p:spPr>
        <p:txBody>
          <a:bodyPr wrap="none" rtlCol="0">
            <a:spAutoFit/>
          </a:bodyPr>
          <a:lstStyle/>
          <a:p>
            <a:r>
              <a:rPr lang="en-US" dirty="0"/>
              <a:t>On Average Professionals spend around 2-3 years in a role</a:t>
            </a:r>
          </a:p>
        </p:txBody>
      </p:sp>
    </p:spTree>
    <p:extLst>
      <p:ext uri="{BB962C8B-B14F-4D97-AF65-F5344CB8AC3E}">
        <p14:creationId xmlns:p14="http://schemas.microsoft.com/office/powerpoint/2010/main" val="63954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277126377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 </a:t>
            </a:r>
            <a:r>
              <a:rPr lang="en-US" sz="2800" dirty="0"/>
              <a:t>(Gender, seniority, Education)</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4" name="Rectangle 3">
            <a:extLst>
              <a:ext uri="{FF2B5EF4-FFF2-40B4-BE49-F238E27FC236}">
                <a16:creationId xmlns:a16="http://schemas.microsoft.com/office/drawing/2014/main" id="{2D64C538-6201-4DD9-837D-C0DE9B6E6237}"/>
              </a:ext>
            </a:extLst>
          </p:cNvPr>
          <p:cNvSpPr/>
          <p:nvPr/>
        </p:nvSpPr>
        <p:spPr>
          <a:xfrm>
            <a:off x="8470232" y="1982804"/>
            <a:ext cx="587141"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233EEB-07E1-4502-BDD2-44F81362ED5B}"/>
              </a:ext>
            </a:extLst>
          </p:cNvPr>
          <p:cNvSpPr txBox="1"/>
          <p:nvPr/>
        </p:nvSpPr>
        <p:spPr>
          <a:xfrm>
            <a:off x="10219508" y="1982804"/>
            <a:ext cx="1872343" cy="1477328"/>
          </a:xfrm>
          <a:prstGeom prst="rect">
            <a:avLst/>
          </a:prstGeom>
          <a:noFill/>
        </p:spPr>
        <p:txBody>
          <a:bodyPr wrap="square" rtlCol="0">
            <a:spAutoFit/>
          </a:bodyPr>
          <a:lstStyle/>
          <a:p>
            <a:pPr marL="342900" indent="-342900">
              <a:buAutoNum type="arabicPeriod"/>
            </a:pPr>
            <a:r>
              <a:rPr lang="en-US" dirty="0"/>
              <a:t>Education?</a:t>
            </a:r>
          </a:p>
          <a:p>
            <a:pPr marL="342900" indent="-342900">
              <a:buAutoNum type="arabicPeriod"/>
            </a:pPr>
            <a:r>
              <a:rPr lang="en-US" dirty="0"/>
              <a:t>YoE</a:t>
            </a:r>
          </a:p>
          <a:p>
            <a:pPr marL="342900" indent="-342900">
              <a:buAutoNum type="arabicPeriod"/>
            </a:pPr>
            <a:r>
              <a:rPr lang="en-US" dirty="0"/>
              <a:t>Titles?</a:t>
            </a:r>
          </a:p>
          <a:p>
            <a:pPr marL="342900" indent="-342900">
              <a:buAutoNum type="arabicPeriod"/>
            </a:pPr>
            <a:r>
              <a:rPr lang="en-US" dirty="0"/>
              <a:t>Other?</a:t>
            </a:r>
          </a:p>
          <a:p>
            <a:pPr marL="342900" indent="-342900">
              <a:buAutoNum type="arabicPeriod"/>
            </a:pPr>
            <a:endParaRPr lang="en-US" dirty="0"/>
          </a:p>
        </p:txBody>
      </p:sp>
    </p:spTree>
    <p:extLst>
      <p:ext uri="{BB962C8B-B14F-4D97-AF65-F5344CB8AC3E}">
        <p14:creationId xmlns:p14="http://schemas.microsoft.com/office/powerpoint/2010/main" val="3954107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160652575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a:t>
            </a:r>
            <a:r>
              <a:rPr lang="en-US" sz="3200" dirty="0"/>
              <a:t>cntd…</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240528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381666031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a:t>
            </a:r>
            <a:r>
              <a:rPr lang="en-US" sz="3200" dirty="0"/>
              <a:t>cntd…</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1 min</a:t>
            </a:r>
          </a:p>
        </p:txBody>
      </p:sp>
      <p:sp>
        <p:nvSpPr>
          <p:cNvPr id="2" name="TextBox 1">
            <a:extLst>
              <a:ext uri="{FF2B5EF4-FFF2-40B4-BE49-F238E27FC236}">
                <a16:creationId xmlns:a16="http://schemas.microsoft.com/office/drawing/2014/main" id="{09FF317D-D2CD-4474-A0E3-2B45C5DD5E27}"/>
              </a:ext>
            </a:extLst>
          </p:cNvPr>
          <p:cNvSpPr txBox="1"/>
          <p:nvPr/>
        </p:nvSpPr>
        <p:spPr>
          <a:xfrm>
            <a:off x="4813160" y="3014505"/>
            <a:ext cx="1065125" cy="369332"/>
          </a:xfrm>
          <a:prstGeom prst="rect">
            <a:avLst/>
          </a:prstGeom>
          <a:noFill/>
        </p:spPr>
        <p:txBody>
          <a:bodyPr wrap="square" rtlCol="0">
            <a:spAutoFit/>
          </a:bodyPr>
          <a:lstStyle/>
          <a:p>
            <a:r>
              <a:rPr lang="en-US" dirty="0">
                <a:solidFill>
                  <a:schemeClr val="bg1"/>
                </a:solidFill>
              </a:rPr>
              <a:t>6.56</a:t>
            </a:r>
          </a:p>
        </p:txBody>
      </p:sp>
      <p:sp>
        <p:nvSpPr>
          <p:cNvPr id="9" name="TextBox 8">
            <a:extLst>
              <a:ext uri="{FF2B5EF4-FFF2-40B4-BE49-F238E27FC236}">
                <a16:creationId xmlns:a16="http://schemas.microsoft.com/office/drawing/2014/main" id="{9FC8BD1F-EAB8-497F-8D77-13D8CA41CD29}"/>
              </a:ext>
            </a:extLst>
          </p:cNvPr>
          <p:cNvSpPr txBox="1"/>
          <p:nvPr/>
        </p:nvSpPr>
        <p:spPr>
          <a:xfrm>
            <a:off x="6452717" y="3014505"/>
            <a:ext cx="1065125" cy="369332"/>
          </a:xfrm>
          <a:prstGeom prst="rect">
            <a:avLst/>
          </a:prstGeom>
          <a:noFill/>
        </p:spPr>
        <p:txBody>
          <a:bodyPr wrap="square" rtlCol="0">
            <a:spAutoFit/>
          </a:bodyPr>
          <a:lstStyle/>
          <a:p>
            <a:r>
              <a:rPr lang="en-US" dirty="0">
                <a:solidFill>
                  <a:schemeClr val="bg1"/>
                </a:solidFill>
              </a:rPr>
              <a:t>6.66</a:t>
            </a:r>
          </a:p>
        </p:txBody>
      </p:sp>
    </p:spTree>
    <p:extLst>
      <p:ext uri="{BB962C8B-B14F-4D97-AF65-F5344CB8AC3E}">
        <p14:creationId xmlns:p14="http://schemas.microsoft.com/office/powerpoint/2010/main" val="17490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B94-4290-4A41-9E4D-B59AA21BAC33}"/>
              </a:ext>
            </a:extLst>
          </p:cNvPr>
          <p:cNvSpPr>
            <a:spLocks noGrp="1"/>
          </p:cNvSpPr>
          <p:nvPr>
            <p:ph type="title"/>
          </p:nvPr>
        </p:nvSpPr>
        <p:spPr>
          <a:xfrm>
            <a:off x="1097280" y="286603"/>
            <a:ext cx="10058400" cy="1450757"/>
          </a:xfrm>
        </p:spPr>
        <p:txBody>
          <a:bodyPr>
            <a:normAutofit/>
          </a:bodyPr>
          <a:lstStyle/>
          <a:p>
            <a:r>
              <a:rPr lang="en-US" dirty="0"/>
              <a:t>Intermediate Insight – </a:t>
            </a:r>
            <a:r>
              <a:rPr lang="en-US" sz="2800" dirty="0"/>
              <a:t>(Past-titles, YoE, Gender)</a:t>
            </a:r>
            <a:endParaRPr lang="en-US" dirty="0"/>
          </a:p>
        </p:txBody>
      </p:sp>
      <p:sp>
        <p:nvSpPr>
          <p:cNvPr id="9" name="Content Placeholder 8">
            <a:extLst>
              <a:ext uri="{FF2B5EF4-FFF2-40B4-BE49-F238E27FC236}">
                <a16:creationId xmlns:a16="http://schemas.microsoft.com/office/drawing/2014/main" id="{330C20A7-058F-4A6B-9D88-2BD2FD733957}"/>
              </a:ext>
            </a:extLst>
          </p:cNvPr>
          <p:cNvSpPr>
            <a:spLocks noGrp="1"/>
          </p:cNvSpPr>
          <p:nvPr>
            <p:ph idx="1"/>
          </p:nvPr>
        </p:nvSpPr>
        <p:spPr>
          <a:xfrm>
            <a:off x="6396993" y="1845734"/>
            <a:ext cx="5270073" cy="4023360"/>
          </a:xfrm>
        </p:spPr>
        <p:txBody>
          <a:bodyPr>
            <a:normAutofit/>
          </a:bodyPr>
          <a:lstStyle/>
          <a:p>
            <a:pPr>
              <a:buFont typeface="Wingdings" panose="05000000000000000000" pitchFamily="2" charset="2"/>
              <a:buChar char="q"/>
            </a:pPr>
            <a:r>
              <a:rPr lang="en-US" dirty="0"/>
              <a:t> Number of Past-titles, YoE for each gender</a:t>
            </a:r>
          </a:p>
          <a:p>
            <a:pPr>
              <a:buFont typeface="Wingdings" panose="05000000000000000000" pitchFamily="2" charset="2"/>
              <a:buChar char="q"/>
            </a:pPr>
            <a:r>
              <a:rPr lang="en-US" dirty="0"/>
              <a:t> Unlike expected, that more the number of titles more the number of years of experience, We see that there is very low correlation(0.32) between number of years of experience and number of titles</a:t>
            </a:r>
          </a:p>
          <a:p>
            <a:pPr>
              <a:buFont typeface="Wingdings" panose="05000000000000000000" pitchFamily="2" charset="2"/>
              <a:buChar char="q"/>
            </a:pPr>
            <a:r>
              <a:rPr lang="en-US" dirty="0"/>
              <a:t> This means that, Professionals are staying for longer duration at the same role, but on further investigation it can be concluded that this can be because of data irregularities. </a:t>
            </a:r>
          </a:p>
        </p:txBody>
      </p:sp>
      <p:pic>
        <p:nvPicPr>
          <p:cNvPr id="7" name="Picture 6">
            <a:extLst>
              <a:ext uri="{FF2B5EF4-FFF2-40B4-BE49-F238E27FC236}">
                <a16:creationId xmlns:a16="http://schemas.microsoft.com/office/drawing/2014/main" id="{860D4FD2-A265-4F03-85A3-023C049DF004}"/>
              </a:ext>
            </a:extLst>
          </p:cNvPr>
          <p:cNvPicPr>
            <a:picLocks noChangeAspect="1"/>
          </p:cNvPicPr>
          <p:nvPr/>
        </p:nvPicPr>
        <p:blipFill>
          <a:blip r:embed="rId3"/>
          <a:stretch>
            <a:fillRect/>
          </a:stretch>
        </p:blipFill>
        <p:spPr>
          <a:xfrm>
            <a:off x="1236680" y="1921641"/>
            <a:ext cx="4390397" cy="4230017"/>
          </a:xfrm>
          <a:prstGeom prst="rect">
            <a:avLst/>
          </a:prstGeom>
        </p:spPr>
      </p:pic>
      <p:sp>
        <p:nvSpPr>
          <p:cNvPr id="10" name="Rectangle 9">
            <a:extLst>
              <a:ext uri="{FF2B5EF4-FFF2-40B4-BE49-F238E27FC236}">
                <a16:creationId xmlns:a16="http://schemas.microsoft.com/office/drawing/2014/main" id="{098E003E-3C13-41BC-BE69-0FFC1AE28F92}"/>
              </a:ext>
            </a:extLst>
          </p:cNvPr>
          <p:cNvSpPr/>
          <p:nvPr/>
        </p:nvSpPr>
        <p:spPr>
          <a:xfrm>
            <a:off x="2069964" y="3046637"/>
            <a:ext cx="984738"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88F6D5F-0AD2-4C81-9FCE-59C911D5ABD4}"/>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312702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B94-4290-4A41-9E4D-B59AA21BAC33}"/>
              </a:ext>
            </a:extLst>
          </p:cNvPr>
          <p:cNvSpPr>
            <a:spLocks noGrp="1"/>
          </p:cNvSpPr>
          <p:nvPr>
            <p:ph type="title"/>
          </p:nvPr>
        </p:nvSpPr>
        <p:spPr>
          <a:xfrm>
            <a:off x="1097280" y="286603"/>
            <a:ext cx="10058400" cy="1450757"/>
          </a:xfrm>
        </p:spPr>
        <p:txBody>
          <a:bodyPr>
            <a:normAutofit/>
          </a:bodyPr>
          <a:lstStyle/>
          <a:p>
            <a:r>
              <a:rPr lang="en-US" dirty="0"/>
              <a:t>Intermediate Insights- </a:t>
            </a:r>
            <a:r>
              <a:rPr lang="en-US" sz="2800" dirty="0"/>
              <a:t>(Past-titles, Seniority , Gender)</a:t>
            </a:r>
          </a:p>
        </p:txBody>
      </p:sp>
      <p:sp>
        <p:nvSpPr>
          <p:cNvPr id="9" name="Content Placeholder 8">
            <a:extLst>
              <a:ext uri="{FF2B5EF4-FFF2-40B4-BE49-F238E27FC236}">
                <a16:creationId xmlns:a16="http://schemas.microsoft.com/office/drawing/2014/main" id="{330C20A7-058F-4A6B-9D88-2BD2FD733957}"/>
              </a:ext>
            </a:extLst>
          </p:cNvPr>
          <p:cNvSpPr>
            <a:spLocks noGrp="1"/>
          </p:cNvSpPr>
          <p:nvPr>
            <p:ph idx="1"/>
          </p:nvPr>
        </p:nvSpPr>
        <p:spPr>
          <a:xfrm>
            <a:off x="6396993" y="1845734"/>
            <a:ext cx="5270073" cy="4023360"/>
          </a:xfrm>
        </p:spPr>
        <p:txBody>
          <a:bodyPr>
            <a:normAutofit/>
          </a:bodyPr>
          <a:lstStyle/>
          <a:p>
            <a:pPr>
              <a:buFont typeface="Wingdings" panose="05000000000000000000" pitchFamily="2" charset="2"/>
              <a:buChar char="q"/>
            </a:pPr>
            <a:r>
              <a:rPr lang="en-US" dirty="0"/>
              <a:t> Number of Past-titles, Seniority Level for each gender</a:t>
            </a:r>
          </a:p>
          <a:p>
            <a:pPr>
              <a:buFont typeface="Wingdings" panose="05000000000000000000" pitchFamily="2" charset="2"/>
              <a:buChar char="q"/>
            </a:pPr>
            <a:r>
              <a:rPr lang="en-US" dirty="0"/>
              <a:t> We see a greater number of titles for intern than Entry. So, we can assume that a considerable amount of people are doing an advanced degree full time after spending few years in the industry</a:t>
            </a:r>
          </a:p>
          <a:p>
            <a:pPr>
              <a:buFont typeface="Wingdings" panose="05000000000000000000" pitchFamily="2" charset="2"/>
              <a:buChar char="q"/>
            </a:pPr>
            <a:r>
              <a:rPr lang="en-US" dirty="0"/>
              <a:t> We see a considerable difference in number of titles by women and men to reach the CXO level. We also saw the difference in number of CXO titles held by men and women</a:t>
            </a:r>
          </a:p>
        </p:txBody>
      </p:sp>
      <p:pic>
        <p:nvPicPr>
          <p:cNvPr id="7" name="Picture 6">
            <a:extLst>
              <a:ext uri="{FF2B5EF4-FFF2-40B4-BE49-F238E27FC236}">
                <a16:creationId xmlns:a16="http://schemas.microsoft.com/office/drawing/2014/main" id="{32C0B789-8D96-4AFD-A89B-62F21E364BA4}"/>
              </a:ext>
            </a:extLst>
          </p:cNvPr>
          <p:cNvPicPr>
            <a:picLocks noChangeAspect="1"/>
          </p:cNvPicPr>
          <p:nvPr/>
        </p:nvPicPr>
        <p:blipFill>
          <a:blip r:embed="rId3"/>
          <a:stretch>
            <a:fillRect/>
          </a:stretch>
        </p:blipFill>
        <p:spPr>
          <a:xfrm>
            <a:off x="1455075" y="1971464"/>
            <a:ext cx="4257675" cy="3771900"/>
          </a:xfrm>
          <a:prstGeom prst="rect">
            <a:avLst/>
          </a:prstGeom>
        </p:spPr>
      </p:pic>
      <p:sp>
        <p:nvSpPr>
          <p:cNvPr id="10" name="Rectangle 9">
            <a:extLst>
              <a:ext uri="{FF2B5EF4-FFF2-40B4-BE49-F238E27FC236}">
                <a16:creationId xmlns:a16="http://schemas.microsoft.com/office/drawing/2014/main" id="{980988D3-B9A5-4B71-AB40-C63EDA1FD132}"/>
              </a:ext>
            </a:extLst>
          </p:cNvPr>
          <p:cNvSpPr/>
          <p:nvPr/>
        </p:nvSpPr>
        <p:spPr>
          <a:xfrm>
            <a:off x="4591569" y="1971464"/>
            <a:ext cx="502945"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07547B-4415-4E28-A5F3-50DE1CCF3CAF}"/>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142227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9FE8-8E1E-4D93-B19E-0826AB19A893}"/>
              </a:ext>
            </a:extLst>
          </p:cNvPr>
          <p:cNvSpPr>
            <a:spLocks noGrp="1"/>
          </p:cNvSpPr>
          <p:nvPr>
            <p:ph type="title"/>
          </p:nvPr>
        </p:nvSpPr>
        <p:spPr/>
        <p:txBody>
          <a:bodyPr/>
          <a:lstStyle/>
          <a:p>
            <a:r>
              <a:rPr lang="en-US" dirty="0"/>
              <a:t>Gap Between Work Experience</a:t>
            </a:r>
          </a:p>
        </p:txBody>
      </p:sp>
      <p:sp>
        <p:nvSpPr>
          <p:cNvPr id="3" name="Content Placeholder 2">
            <a:extLst>
              <a:ext uri="{FF2B5EF4-FFF2-40B4-BE49-F238E27FC236}">
                <a16:creationId xmlns:a16="http://schemas.microsoft.com/office/drawing/2014/main" id="{64B8E843-86DF-4DD1-A7DF-3984B87214E2}"/>
              </a:ext>
            </a:extLst>
          </p:cNvPr>
          <p:cNvSpPr>
            <a:spLocks noGrp="1"/>
          </p:cNvSpPr>
          <p:nvPr>
            <p:ph idx="1"/>
          </p:nvPr>
        </p:nvSpPr>
        <p:spPr/>
        <p:txBody>
          <a:bodyPr/>
          <a:lstStyle/>
          <a:p>
            <a:pPr>
              <a:buFont typeface="Wingdings" panose="05000000000000000000" pitchFamily="2" charset="2"/>
              <a:buChar char="q"/>
            </a:pPr>
            <a:r>
              <a:rPr lang="en-US" dirty="0"/>
              <a:t> Unemployed/ Taking a break between two jobs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 YoE -&gt; 35 + 47 + 145 -&gt; 225 months -&gt; ~ 19 years</a:t>
            </a:r>
          </a:p>
          <a:p>
            <a:pPr>
              <a:buFont typeface="Wingdings" panose="05000000000000000000" pitchFamily="2" charset="2"/>
              <a:buChar char="q"/>
            </a:pPr>
            <a:r>
              <a:rPr lang="en-US" dirty="0"/>
              <a:t> Gap -&gt; 176 + 101 + 116 (Last day to present) -&gt; 393 months -&gt; ~32 years</a:t>
            </a:r>
          </a:p>
          <a:p>
            <a:pPr marL="0" indent="0">
              <a:buNone/>
            </a:pPr>
            <a:endParaRPr lang="en-US" dirty="0"/>
          </a:p>
        </p:txBody>
      </p:sp>
      <p:sp>
        <p:nvSpPr>
          <p:cNvPr id="4" name="Rectangle: Rounded Corners 3">
            <a:extLst>
              <a:ext uri="{FF2B5EF4-FFF2-40B4-BE49-F238E27FC236}">
                <a16:creationId xmlns:a16="http://schemas.microsoft.com/office/drawing/2014/main" id="{1C2719F4-7EC8-4E35-9543-52C11B45B9CF}"/>
              </a:ext>
            </a:extLst>
          </p:cNvPr>
          <p:cNvSpPr/>
          <p:nvPr/>
        </p:nvSpPr>
        <p:spPr>
          <a:xfrm>
            <a:off x="1215851" y="2612571"/>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1972-08-12</a:t>
            </a:r>
          </a:p>
        </p:txBody>
      </p:sp>
      <p:sp>
        <p:nvSpPr>
          <p:cNvPr id="5" name="Rectangle: Rounded Corners 4">
            <a:extLst>
              <a:ext uri="{FF2B5EF4-FFF2-40B4-BE49-F238E27FC236}">
                <a16:creationId xmlns:a16="http://schemas.microsoft.com/office/drawing/2014/main" id="{36F49310-2EC1-421C-8DBB-2E90849DD842}"/>
              </a:ext>
            </a:extLst>
          </p:cNvPr>
          <p:cNvSpPr/>
          <p:nvPr/>
        </p:nvSpPr>
        <p:spPr>
          <a:xfrm>
            <a:off x="1215850" y="3083169"/>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1975-08-11</a:t>
            </a:r>
          </a:p>
        </p:txBody>
      </p:sp>
      <p:sp>
        <p:nvSpPr>
          <p:cNvPr id="6" name="Rectangle: Rounded Corners 5">
            <a:extLst>
              <a:ext uri="{FF2B5EF4-FFF2-40B4-BE49-F238E27FC236}">
                <a16:creationId xmlns:a16="http://schemas.microsoft.com/office/drawing/2014/main" id="{643B87AF-01A7-43E9-83EA-D545DF396215}"/>
              </a:ext>
            </a:extLst>
          </p:cNvPr>
          <p:cNvSpPr/>
          <p:nvPr/>
        </p:nvSpPr>
        <p:spPr>
          <a:xfrm>
            <a:off x="3156858" y="2612571"/>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1990-04-10</a:t>
            </a:r>
          </a:p>
        </p:txBody>
      </p:sp>
      <p:sp>
        <p:nvSpPr>
          <p:cNvPr id="7" name="Rectangle: Rounded Corners 6">
            <a:extLst>
              <a:ext uri="{FF2B5EF4-FFF2-40B4-BE49-F238E27FC236}">
                <a16:creationId xmlns:a16="http://schemas.microsoft.com/office/drawing/2014/main" id="{B0A15EEB-BACA-495C-AF51-85A7A0D08C0F}"/>
              </a:ext>
            </a:extLst>
          </p:cNvPr>
          <p:cNvSpPr/>
          <p:nvPr/>
        </p:nvSpPr>
        <p:spPr>
          <a:xfrm>
            <a:off x="3156857" y="3083169"/>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1995-03-11</a:t>
            </a:r>
          </a:p>
        </p:txBody>
      </p:sp>
      <p:sp>
        <p:nvSpPr>
          <p:cNvPr id="8" name="Rectangle: Rounded Corners 7">
            <a:extLst>
              <a:ext uri="{FF2B5EF4-FFF2-40B4-BE49-F238E27FC236}">
                <a16:creationId xmlns:a16="http://schemas.microsoft.com/office/drawing/2014/main" id="{4E2A389E-37FF-4F06-B485-7D230242E80C}"/>
              </a:ext>
            </a:extLst>
          </p:cNvPr>
          <p:cNvSpPr/>
          <p:nvPr/>
        </p:nvSpPr>
        <p:spPr>
          <a:xfrm>
            <a:off x="5097865" y="2612571"/>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2001-08-10</a:t>
            </a:r>
          </a:p>
        </p:txBody>
      </p:sp>
      <p:sp>
        <p:nvSpPr>
          <p:cNvPr id="9" name="Rectangle: Rounded Corners 8">
            <a:extLst>
              <a:ext uri="{FF2B5EF4-FFF2-40B4-BE49-F238E27FC236}">
                <a16:creationId xmlns:a16="http://schemas.microsoft.com/office/drawing/2014/main" id="{6C80D2C7-DF64-490F-963C-97E73AC8B7B3}"/>
              </a:ext>
            </a:extLst>
          </p:cNvPr>
          <p:cNvSpPr/>
          <p:nvPr/>
        </p:nvSpPr>
        <p:spPr>
          <a:xfrm>
            <a:off x="5097864" y="3083169"/>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2012-09-12</a:t>
            </a:r>
          </a:p>
        </p:txBody>
      </p:sp>
      <p:sp>
        <p:nvSpPr>
          <p:cNvPr id="10" name="Rectangle: Rounded Corners 9">
            <a:extLst>
              <a:ext uri="{FF2B5EF4-FFF2-40B4-BE49-F238E27FC236}">
                <a16:creationId xmlns:a16="http://schemas.microsoft.com/office/drawing/2014/main" id="{A10C24E3-83F3-4F33-9A90-3438025EE7E8}"/>
              </a:ext>
            </a:extLst>
          </p:cNvPr>
          <p:cNvSpPr/>
          <p:nvPr/>
        </p:nvSpPr>
        <p:spPr>
          <a:xfrm>
            <a:off x="1097280" y="2502040"/>
            <a:ext cx="1666017"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526F9A4-D20F-4FA0-8392-56801F467ABA}"/>
              </a:ext>
            </a:extLst>
          </p:cNvPr>
          <p:cNvSpPr/>
          <p:nvPr/>
        </p:nvSpPr>
        <p:spPr>
          <a:xfrm>
            <a:off x="2972634" y="2502040"/>
            <a:ext cx="1666017"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036BDB-E669-4DC4-ABE8-A94A877118C7}"/>
              </a:ext>
            </a:extLst>
          </p:cNvPr>
          <p:cNvSpPr/>
          <p:nvPr/>
        </p:nvSpPr>
        <p:spPr>
          <a:xfrm>
            <a:off x="4889861" y="2502040"/>
            <a:ext cx="1666017"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AA9228-3A46-41FB-9CE9-C565D8C62A8A}"/>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3 min</a:t>
            </a:r>
          </a:p>
        </p:txBody>
      </p:sp>
    </p:spTree>
    <p:extLst>
      <p:ext uri="{BB962C8B-B14F-4D97-AF65-F5344CB8AC3E}">
        <p14:creationId xmlns:p14="http://schemas.microsoft.com/office/powerpoint/2010/main" val="418671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232700754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a:t>
            </a:r>
            <a:r>
              <a:rPr lang="en-US" sz="3200" dirty="0"/>
              <a:t>(Gender, race, Gap)</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7" name="Rectangle: Rounded Corners 6">
            <a:extLst>
              <a:ext uri="{FF2B5EF4-FFF2-40B4-BE49-F238E27FC236}">
                <a16:creationId xmlns:a16="http://schemas.microsoft.com/office/drawing/2014/main" id="{2DC61FD5-6F0F-4928-BE35-8DCDCE912113}"/>
              </a:ext>
            </a:extLst>
          </p:cNvPr>
          <p:cNvSpPr/>
          <p:nvPr/>
        </p:nvSpPr>
        <p:spPr>
          <a:xfrm>
            <a:off x="1999622" y="2207288"/>
            <a:ext cx="703386"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AB7730B-BC69-4A66-81D3-5EBD8F496898}"/>
              </a:ext>
            </a:extLst>
          </p:cNvPr>
          <p:cNvSpPr/>
          <p:nvPr/>
        </p:nvSpPr>
        <p:spPr>
          <a:xfrm>
            <a:off x="7178209" y="2192215"/>
            <a:ext cx="631036"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E746FBA-DBA2-4403-B44D-289F6F63DD4B}"/>
              </a:ext>
            </a:extLst>
          </p:cNvPr>
          <p:cNvSpPr txBox="1"/>
          <p:nvPr/>
        </p:nvSpPr>
        <p:spPr>
          <a:xfrm>
            <a:off x="1999622" y="5684428"/>
            <a:ext cx="7866192" cy="369332"/>
          </a:xfrm>
          <a:prstGeom prst="rect">
            <a:avLst/>
          </a:prstGeom>
          <a:noFill/>
        </p:spPr>
        <p:txBody>
          <a:bodyPr wrap="none" rtlCol="0">
            <a:spAutoFit/>
          </a:bodyPr>
          <a:lstStyle/>
          <a:p>
            <a:r>
              <a:rPr lang="en-US" dirty="0"/>
              <a:t>We see that Asian Women have highest gap between careers, thus having low YoE</a:t>
            </a:r>
          </a:p>
        </p:txBody>
      </p:sp>
    </p:spTree>
    <p:extLst>
      <p:ext uri="{BB962C8B-B14F-4D97-AF65-F5344CB8AC3E}">
        <p14:creationId xmlns:p14="http://schemas.microsoft.com/office/powerpoint/2010/main" val="126636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2F76-274F-4B9D-9103-04349DD7F730}"/>
              </a:ext>
            </a:extLst>
          </p:cNvPr>
          <p:cNvSpPr>
            <a:spLocks noGrp="1"/>
          </p:cNvSpPr>
          <p:nvPr>
            <p:ph type="title"/>
          </p:nvPr>
        </p:nvSpPr>
        <p:spPr/>
        <p:txBody>
          <a:bodyPr/>
          <a:lstStyle/>
          <a:p>
            <a:r>
              <a:rPr lang="en-US" dirty="0"/>
              <a:t>Summary of Insights</a:t>
            </a:r>
          </a:p>
        </p:txBody>
      </p:sp>
      <p:sp>
        <p:nvSpPr>
          <p:cNvPr id="3" name="Content Placeholder 2">
            <a:extLst>
              <a:ext uri="{FF2B5EF4-FFF2-40B4-BE49-F238E27FC236}">
                <a16:creationId xmlns:a16="http://schemas.microsoft.com/office/drawing/2014/main" id="{E3428245-14D9-4A2F-835D-FE3CFD8C459A}"/>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t> Even though the people analytics field has an equal gender diversity, the “chief” positions are not having equal representation of women. </a:t>
            </a:r>
          </a:p>
          <a:p>
            <a:pPr lvl="1">
              <a:buFont typeface="Arial" panose="020B0604020202020204" pitchFamily="34" charset="0"/>
              <a:buChar char="•"/>
            </a:pPr>
            <a:r>
              <a:rPr lang="en-US" dirty="0"/>
              <a:t>While this position has seen a great improvement in the last few years, Many studies have shown that having a more diverse board is good for business</a:t>
            </a:r>
          </a:p>
          <a:p>
            <a:pPr>
              <a:buFont typeface="Wingdings" panose="05000000000000000000" pitchFamily="2" charset="2"/>
              <a:buChar char="q"/>
            </a:pPr>
            <a:r>
              <a:rPr lang="en-US" dirty="0"/>
              <a:t>Hispanics on average take more years to reach a particular seniority level than whites</a:t>
            </a:r>
          </a:p>
          <a:p>
            <a:pPr lvl="1">
              <a:buFont typeface="Arial" panose="020B0604020202020204" pitchFamily="34" charset="0"/>
              <a:buChar char="•"/>
            </a:pPr>
            <a:r>
              <a:rPr lang="en-US" dirty="0"/>
              <a:t>This may be due to late college enrollments or </a:t>
            </a:r>
            <a:r>
              <a:rPr lang="en-US"/>
              <a:t>high college </a:t>
            </a:r>
            <a:r>
              <a:rPr lang="en-US" dirty="0"/>
              <a:t>dropouts in this community</a:t>
            </a:r>
          </a:p>
          <a:p>
            <a:pPr>
              <a:buFont typeface="Wingdings" panose="05000000000000000000" pitchFamily="2" charset="2"/>
              <a:buChar char="q"/>
            </a:pPr>
            <a:r>
              <a:rPr lang="en-US" dirty="0"/>
              <a:t> We saw correlation between Number of Past roles, and YoE , lowest of both being “Entry” level and highest being for “CXO” level</a:t>
            </a:r>
          </a:p>
          <a:p>
            <a:pPr lvl="1">
              <a:buFont typeface="Arial" panose="020B0604020202020204" pitchFamily="34" charset="0"/>
              <a:buChar char="•"/>
            </a:pPr>
            <a:r>
              <a:rPr lang="en-US" dirty="0"/>
              <a:t>A considerable amount of people are doing an advanced degree full time after spending few years in the industry</a:t>
            </a:r>
          </a:p>
          <a:p>
            <a:pPr lvl="1">
              <a:buFont typeface="Arial" panose="020B0604020202020204" pitchFamily="34" charset="0"/>
              <a:buChar char="•"/>
            </a:pPr>
            <a:r>
              <a:rPr lang="en-US" dirty="0"/>
              <a:t>Studies have showed that professionals prefer to join workforce right after college and would like to gather money for paying advanced degree and Masters being one of the gateway to pursue career in USA</a:t>
            </a:r>
          </a:p>
          <a:p>
            <a:pPr>
              <a:buFont typeface="Wingdings" panose="05000000000000000000" pitchFamily="2" charset="2"/>
              <a:buChar char="q"/>
            </a:pPr>
            <a:r>
              <a:rPr lang="en-US" dirty="0"/>
              <a:t> Asian women have a high amount of career gaps and thus having less YoE</a:t>
            </a:r>
          </a:p>
          <a:p>
            <a:pPr lvl="1">
              <a:buFont typeface="Arial" panose="020B0604020202020204" pitchFamily="34" charset="0"/>
              <a:buChar char="•"/>
            </a:pPr>
            <a:r>
              <a:rPr lang="en-US" dirty="0"/>
              <a:t>Studies show that women tend to have careers gaps due to family issues, kids etc.</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7523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A659-7B8C-43CD-A29F-5C1478446EA8}"/>
              </a:ext>
            </a:extLst>
          </p:cNvPr>
          <p:cNvSpPr>
            <a:spLocks noGrp="1"/>
          </p:cNvSpPr>
          <p:nvPr>
            <p:ph type="title"/>
          </p:nvPr>
        </p:nvSpPr>
        <p:spPr/>
        <p:txBody>
          <a:bodyPr/>
          <a:lstStyle/>
          <a:p>
            <a:r>
              <a:rPr lang="en-US" dirty="0"/>
              <a:t>Profile Data</a:t>
            </a:r>
          </a:p>
        </p:txBody>
      </p:sp>
      <p:sp>
        <p:nvSpPr>
          <p:cNvPr id="3" name="Content Placeholder 2">
            <a:extLst>
              <a:ext uri="{FF2B5EF4-FFF2-40B4-BE49-F238E27FC236}">
                <a16:creationId xmlns:a16="http://schemas.microsoft.com/office/drawing/2014/main" id="{43A755C0-53DD-40FF-919B-487CBDC74F6F}"/>
              </a:ext>
            </a:extLst>
          </p:cNvPr>
          <p:cNvSpPr>
            <a:spLocks noGrp="1"/>
          </p:cNvSpPr>
          <p:nvPr>
            <p:ph idx="1"/>
          </p:nvPr>
        </p:nvSpPr>
        <p:spPr/>
        <p:txBody>
          <a:bodyPr/>
          <a:lstStyle/>
          <a:p>
            <a:pPr>
              <a:buFont typeface="Wingdings" panose="05000000000000000000" pitchFamily="2" charset="2"/>
              <a:buChar char="q"/>
            </a:pPr>
            <a:r>
              <a:rPr lang="en-US" dirty="0"/>
              <a:t> Contains resume Data from 13K profile regarding past and present experience on professional with people analytics related experience i.e., HR, Strategy, Data and Analytics, Sales etc.</a:t>
            </a:r>
          </a:p>
          <a:p>
            <a:pPr>
              <a:buFont typeface="Wingdings" panose="05000000000000000000" pitchFamily="2" charset="2"/>
              <a:buChar char="q"/>
            </a:pPr>
            <a:r>
              <a:rPr lang="en-US" dirty="0"/>
              <a:t> Since the Data contains a greater number of Senior level data, this is not random sample but belongs to the “professionals” with a decent number of YOE in the field</a:t>
            </a:r>
          </a:p>
          <a:p>
            <a:pPr>
              <a:buFont typeface="Wingdings" panose="05000000000000000000" pitchFamily="2" charset="2"/>
              <a:buChar char="q"/>
            </a:pPr>
            <a:r>
              <a:rPr lang="en-US" dirty="0"/>
              <a:t> The data procured from industries like Computer Software, Finance, HR, IT services etc. has details like education level, location, Company details, seniority level, gender and race including current title and each title held over the span of the career</a:t>
            </a:r>
          </a:p>
          <a:p>
            <a:pPr>
              <a:buFont typeface="Wingdings" panose="05000000000000000000" pitchFamily="2" charset="2"/>
              <a:buChar char="q"/>
            </a:pPr>
            <a:r>
              <a:rPr lang="en-US" dirty="0"/>
              <a:t> Based on the above data, a detailed study on the professional would give us insights on the gender, race , education , YoE of the professionals</a:t>
            </a:r>
          </a:p>
        </p:txBody>
      </p:sp>
      <p:sp>
        <p:nvSpPr>
          <p:cNvPr id="4" name="TextBox 3">
            <a:extLst>
              <a:ext uri="{FF2B5EF4-FFF2-40B4-BE49-F238E27FC236}">
                <a16:creationId xmlns:a16="http://schemas.microsoft.com/office/drawing/2014/main" id="{FF907022-8972-4003-870D-0AD6A380D45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91856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F53E-EB7A-4BB9-9B30-7FA8E7EA2DC8}"/>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1AB599C-BC07-449B-A9DE-3E1B8F93D4A9}"/>
              </a:ext>
            </a:extLst>
          </p:cNvPr>
          <p:cNvSpPr>
            <a:spLocks noGrp="1"/>
          </p:cNvSpPr>
          <p:nvPr>
            <p:ph idx="1"/>
          </p:nvPr>
        </p:nvSpPr>
        <p:spPr/>
        <p:txBody>
          <a:bodyPr/>
          <a:lstStyle/>
          <a:p>
            <a:pPr>
              <a:buFont typeface="Wingdings" panose="05000000000000000000" pitchFamily="2" charset="2"/>
              <a:buChar char="q"/>
            </a:pPr>
            <a:r>
              <a:rPr lang="en-US" dirty="0"/>
              <a:t>YoE</a:t>
            </a:r>
          </a:p>
          <a:p>
            <a:pPr>
              <a:buFont typeface="Wingdings" panose="05000000000000000000" pitchFamily="2" charset="2"/>
              <a:buChar char="q"/>
            </a:pPr>
            <a:r>
              <a:rPr lang="en-US" dirty="0"/>
              <a:t>Seniority Level</a:t>
            </a:r>
          </a:p>
          <a:p>
            <a:pPr>
              <a:buFont typeface="Wingdings" panose="05000000000000000000" pitchFamily="2" charset="2"/>
              <a:buChar char="q"/>
            </a:pPr>
            <a:r>
              <a:rPr lang="en-US" dirty="0"/>
              <a:t>Race</a:t>
            </a:r>
          </a:p>
          <a:p>
            <a:pPr>
              <a:buFont typeface="Wingdings" panose="05000000000000000000" pitchFamily="2" charset="2"/>
              <a:buChar char="q"/>
            </a:pPr>
            <a:r>
              <a:rPr lang="en-US" dirty="0"/>
              <a:t>Gender</a:t>
            </a:r>
          </a:p>
          <a:p>
            <a:pPr>
              <a:buFont typeface="Wingdings" panose="05000000000000000000" pitchFamily="2" charset="2"/>
              <a:buChar char="q"/>
            </a:pPr>
            <a:r>
              <a:rPr lang="en-US" dirty="0"/>
              <a:t>Job Function</a:t>
            </a:r>
          </a:p>
          <a:p>
            <a:pPr>
              <a:buFont typeface="Wingdings" panose="05000000000000000000" pitchFamily="2" charset="2"/>
              <a:buChar char="q"/>
            </a:pPr>
            <a:r>
              <a:rPr lang="en-US" dirty="0"/>
              <a:t>Department</a:t>
            </a:r>
          </a:p>
          <a:p>
            <a:pPr>
              <a:buFont typeface="Wingdings" panose="05000000000000000000" pitchFamily="2" charset="2"/>
              <a:buChar char="q"/>
            </a:pPr>
            <a:r>
              <a:rPr lang="en-US" dirty="0"/>
              <a:t>Tenure at each role</a:t>
            </a:r>
          </a:p>
          <a:p>
            <a:pPr>
              <a:buFont typeface="Wingdings" panose="05000000000000000000" pitchFamily="2" charset="2"/>
              <a:buChar char="q"/>
            </a:pPr>
            <a:r>
              <a:rPr lang="en-US" dirty="0"/>
              <a:t>Education &amp; Major</a:t>
            </a:r>
          </a:p>
          <a:p>
            <a:pPr>
              <a:buFont typeface="Wingdings" panose="05000000000000000000" pitchFamily="2" charset="2"/>
              <a:buChar char="q"/>
            </a:pPr>
            <a:r>
              <a:rPr lang="en-US" dirty="0"/>
              <a:t>Current work details(title, start, end)</a:t>
            </a:r>
          </a:p>
        </p:txBody>
      </p:sp>
    </p:spTree>
    <p:extLst>
      <p:ext uri="{BB962C8B-B14F-4D97-AF65-F5344CB8AC3E}">
        <p14:creationId xmlns:p14="http://schemas.microsoft.com/office/powerpoint/2010/main" val="376008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349284915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1 min</a:t>
            </a:r>
          </a:p>
        </p:txBody>
      </p:sp>
    </p:spTree>
    <p:extLst>
      <p:ext uri="{BB962C8B-B14F-4D97-AF65-F5344CB8AC3E}">
        <p14:creationId xmlns:p14="http://schemas.microsoft.com/office/powerpoint/2010/main" val="182630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302750461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14283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414781106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245053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139347071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4" name="Oval 3">
            <a:extLst>
              <a:ext uri="{FF2B5EF4-FFF2-40B4-BE49-F238E27FC236}">
                <a16:creationId xmlns:a16="http://schemas.microsoft.com/office/drawing/2014/main" id="{3758CEF4-C7EA-4D02-B14C-68FEBB0D8925}"/>
              </a:ext>
            </a:extLst>
          </p:cNvPr>
          <p:cNvSpPr/>
          <p:nvPr/>
        </p:nvSpPr>
        <p:spPr>
          <a:xfrm>
            <a:off x="6591719" y="2100105"/>
            <a:ext cx="924448" cy="27833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192FCC-C1CB-491D-A70F-35068254F6F3}"/>
              </a:ext>
            </a:extLst>
          </p:cNvPr>
          <p:cNvSpPr/>
          <p:nvPr/>
        </p:nvSpPr>
        <p:spPr>
          <a:xfrm>
            <a:off x="7822809" y="3429000"/>
            <a:ext cx="728338" cy="133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DB35B0-9600-4DEC-9B65-E206BFDC5947}"/>
              </a:ext>
            </a:extLst>
          </p:cNvPr>
          <p:cNvSpPr txBox="1"/>
          <p:nvPr/>
        </p:nvSpPr>
        <p:spPr>
          <a:xfrm>
            <a:off x="6657181" y="1788254"/>
            <a:ext cx="1767022" cy="369332"/>
          </a:xfrm>
          <a:prstGeom prst="rect">
            <a:avLst/>
          </a:prstGeom>
          <a:noFill/>
        </p:spPr>
        <p:txBody>
          <a:bodyPr wrap="none" rtlCol="0">
            <a:spAutoFit/>
          </a:bodyPr>
          <a:lstStyle/>
          <a:p>
            <a:r>
              <a:rPr lang="en-US" dirty="0"/>
              <a:t>Female Directors</a:t>
            </a:r>
          </a:p>
        </p:txBody>
      </p:sp>
      <p:sp>
        <p:nvSpPr>
          <p:cNvPr id="10" name="TextBox 9">
            <a:extLst>
              <a:ext uri="{FF2B5EF4-FFF2-40B4-BE49-F238E27FC236}">
                <a16:creationId xmlns:a16="http://schemas.microsoft.com/office/drawing/2014/main" id="{5C1F6D3F-901F-473F-9CFE-638F3CA30629}"/>
              </a:ext>
            </a:extLst>
          </p:cNvPr>
          <p:cNvSpPr txBox="1"/>
          <p:nvPr/>
        </p:nvSpPr>
        <p:spPr>
          <a:xfrm>
            <a:off x="7864275" y="3122470"/>
            <a:ext cx="1103187" cy="369332"/>
          </a:xfrm>
          <a:prstGeom prst="rect">
            <a:avLst/>
          </a:prstGeom>
          <a:noFill/>
        </p:spPr>
        <p:txBody>
          <a:bodyPr wrap="none" rtlCol="0">
            <a:spAutoFit/>
          </a:bodyPr>
          <a:lstStyle/>
          <a:p>
            <a:r>
              <a:rPr lang="en-US" dirty="0"/>
              <a:t>Male CXO</a:t>
            </a:r>
          </a:p>
        </p:txBody>
      </p:sp>
    </p:spTree>
    <p:extLst>
      <p:ext uri="{BB962C8B-B14F-4D97-AF65-F5344CB8AC3E}">
        <p14:creationId xmlns:p14="http://schemas.microsoft.com/office/powerpoint/2010/main" val="374034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188334607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2800" dirty="0"/>
              <a:t>Bivariate(Gender &amp; Race)</a:t>
            </a:r>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2" name="Arrow: Right 1">
            <a:extLst>
              <a:ext uri="{FF2B5EF4-FFF2-40B4-BE49-F238E27FC236}">
                <a16:creationId xmlns:a16="http://schemas.microsoft.com/office/drawing/2014/main" id="{48F69B30-465B-488E-BD99-83F3AA59F5F9}"/>
              </a:ext>
            </a:extLst>
          </p:cNvPr>
          <p:cNvSpPr/>
          <p:nvPr/>
        </p:nvSpPr>
        <p:spPr>
          <a:xfrm>
            <a:off x="8048730" y="3094892"/>
            <a:ext cx="612949" cy="2691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5AF8F8C-F923-4A9D-9231-EA261D11492B}"/>
              </a:ext>
            </a:extLst>
          </p:cNvPr>
          <p:cNvSpPr/>
          <p:nvPr/>
        </p:nvSpPr>
        <p:spPr>
          <a:xfrm flipH="1">
            <a:off x="3530322" y="3094892"/>
            <a:ext cx="612949" cy="2691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E2BEB1-36F1-406C-BC14-93491794A5BD}"/>
              </a:ext>
            </a:extLst>
          </p:cNvPr>
          <p:cNvPicPr>
            <a:picLocks noChangeAspect="1"/>
          </p:cNvPicPr>
          <p:nvPr/>
        </p:nvPicPr>
        <p:blipFill>
          <a:blip r:embed="rId7"/>
          <a:stretch>
            <a:fillRect/>
          </a:stretch>
        </p:blipFill>
        <p:spPr>
          <a:xfrm>
            <a:off x="566947" y="2479520"/>
            <a:ext cx="2497802" cy="1898960"/>
          </a:xfrm>
          <a:prstGeom prst="rect">
            <a:avLst/>
          </a:prstGeom>
        </p:spPr>
      </p:pic>
      <p:pic>
        <p:nvPicPr>
          <p:cNvPr id="10" name="Picture 9">
            <a:extLst>
              <a:ext uri="{FF2B5EF4-FFF2-40B4-BE49-F238E27FC236}">
                <a16:creationId xmlns:a16="http://schemas.microsoft.com/office/drawing/2014/main" id="{967EBEFB-07D8-4465-AA51-04FBB3F37E42}"/>
              </a:ext>
            </a:extLst>
          </p:cNvPr>
          <p:cNvPicPr>
            <a:picLocks noChangeAspect="1"/>
          </p:cNvPicPr>
          <p:nvPr/>
        </p:nvPicPr>
        <p:blipFill>
          <a:blip r:embed="rId8"/>
          <a:stretch>
            <a:fillRect/>
          </a:stretch>
        </p:blipFill>
        <p:spPr>
          <a:xfrm>
            <a:off x="8835800" y="2327134"/>
            <a:ext cx="2790168" cy="1898960"/>
          </a:xfrm>
          <a:prstGeom prst="rect">
            <a:avLst/>
          </a:prstGeom>
        </p:spPr>
      </p:pic>
      <p:sp>
        <p:nvSpPr>
          <p:cNvPr id="11" name="Oval 10">
            <a:extLst>
              <a:ext uri="{FF2B5EF4-FFF2-40B4-BE49-F238E27FC236}">
                <a16:creationId xmlns:a16="http://schemas.microsoft.com/office/drawing/2014/main" id="{22428BF3-6AB3-4A34-BB52-03C06B41A6DB}"/>
              </a:ext>
            </a:extLst>
          </p:cNvPr>
          <p:cNvSpPr/>
          <p:nvPr/>
        </p:nvSpPr>
        <p:spPr>
          <a:xfrm>
            <a:off x="10062657" y="2504551"/>
            <a:ext cx="336453" cy="5903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66524E4-C638-4603-B3B9-31D3BDC6B215}"/>
              </a:ext>
            </a:extLst>
          </p:cNvPr>
          <p:cNvSpPr txBox="1"/>
          <p:nvPr/>
        </p:nvSpPr>
        <p:spPr>
          <a:xfrm>
            <a:off x="2843282" y="5869094"/>
            <a:ext cx="6505435" cy="369332"/>
          </a:xfrm>
          <a:prstGeom prst="rect">
            <a:avLst/>
          </a:prstGeom>
          <a:noFill/>
        </p:spPr>
        <p:txBody>
          <a:bodyPr wrap="none" rtlCol="0">
            <a:spAutoFit/>
          </a:bodyPr>
          <a:lstStyle/>
          <a:p>
            <a:r>
              <a:rPr lang="en-US" dirty="0"/>
              <a:t>Black Women are approximately twice in number than black men!! </a:t>
            </a:r>
          </a:p>
        </p:txBody>
      </p:sp>
    </p:spTree>
    <p:extLst>
      <p:ext uri="{BB962C8B-B14F-4D97-AF65-F5344CB8AC3E}">
        <p14:creationId xmlns:p14="http://schemas.microsoft.com/office/powerpoint/2010/main" val="133984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a:t>
            </a:r>
            <a:r>
              <a:rPr lang="en-US" sz="2800" dirty="0"/>
              <a:t>Bivariate(Age, Race)</a:t>
            </a:r>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pic>
        <p:nvPicPr>
          <p:cNvPr id="14" name="Picture 13">
            <a:extLst>
              <a:ext uri="{FF2B5EF4-FFF2-40B4-BE49-F238E27FC236}">
                <a16:creationId xmlns:a16="http://schemas.microsoft.com/office/drawing/2014/main" id="{025EEE0E-CF76-4ABD-9B6B-F689B618A867}"/>
              </a:ext>
            </a:extLst>
          </p:cNvPr>
          <p:cNvPicPr>
            <a:picLocks noChangeAspect="1"/>
          </p:cNvPicPr>
          <p:nvPr/>
        </p:nvPicPr>
        <p:blipFill>
          <a:blip r:embed="rId7"/>
          <a:stretch>
            <a:fillRect/>
          </a:stretch>
        </p:blipFill>
        <p:spPr>
          <a:xfrm>
            <a:off x="651573" y="2146735"/>
            <a:ext cx="2990850" cy="2886075"/>
          </a:xfrm>
          <a:prstGeom prst="rect">
            <a:avLst/>
          </a:prstGeom>
        </p:spPr>
      </p:pic>
      <p:pic>
        <p:nvPicPr>
          <p:cNvPr id="16" name="Picture 15">
            <a:extLst>
              <a:ext uri="{FF2B5EF4-FFF2-40B4-BE49-F238E27FC236}">
                <a16:creationId xmlns:a16="http://schemas.microsoft.com/office/drawing/2014/main" id="{C2CE2FA4-EDF4-4300-9D79-588E392F77A9}"/>
              </a:ext>
            </a:extLst>
          </p:cNvPr>
          <p:cNvPicPr>
            <a:picLocks noChangeAspect="1"/>
          </p:cNvPicPr>
          <p:nvPr/>
        </p:nvPicPr>
        <p:blipFill>
          <a:blip r:embed="rId8"/>
          <a:stretch>
            <a:fillRect/>
          </a:stretch>
        </p:blipFill>
        <p:spPr>
          <a:xfrm>
            <a:off x="8289657" y="2230787"/>
            <a:ext cx="2962275" cy="3019425"/>
          </a:xfrm>
          <a:prstGeom prst="rect">
            <a:avLst/>
          </a:prstGeom>
        </p:spPr>
      </p:pic>
      <p:sp>
        <p:nvSpPr>
          <p:cNvPr id="2" name="Oval 1">
            <a:extLst>
              <a:ext uri="{FF2B5EF4-FFF2-40B4-BE49-F238E27FC236}">
                <a16:creationId xmlns:a16="http://schemas.microsoft.com/office/drawing/2014/main" id="{26D11CD4-AF28-4792-87FF-855930CF82D6}"/>
              </a:ext>
            </a:extLst>
          </p:cNvPr>
          <p:cNvSpPr/>
          <p:nvPr/>
        </p:nvSpPr>
        <p:spPr>
          <a:xfrm>
            <a:off x="1097280" y="3052541"/>
            <a:ext cx="1949380" cy="11857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354FD6A-3B10-436B-AFBA-EF6B53B2404B}"/>
              </a:ext>
            </a:extLst>
          </p:cNvPr>
          <p:cNvSpPr/>
          <p:nvPr/>
        </p:nvSpPr>
        <p:spPr>
          <a:xfrm>
            <a:off x="9145340" y="2904025"/>
            <a:ext cx="1949380" cy="11857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3CE059-192F-407D-A429-BDF4F66217A8}"/>
              </a:ext>
            </a:extLst>
          </p:cNvPr>
          <p:cNvSpPr txBox="1"/>
          <p:nvPr/>
        </p:nvSpPr>
        <p:spPr>
          <a:xfrm>
            <a:off x="1425296" y="5849854"/>
            <a:ext cx="8915582" cy="369332"/>
          </a:xfrm>
          <a:prstGeom prst="rect">
            <a:avLst/>
          </a:prstGeom>
          <a:noFill/>
        </p:spPr>
        <p:txBody>
          <a:bodyPr wrap="none" rtlCol="0">
            <a:spAutoFit/>
          </a:bodyPr>
          <a:lstStyle/>
          <a:p>
            <a:r>
              <a:rPr lang="en-US" dirty="0"/>
              <a:t>Hispanics on Average have 5 years more age than white people in the same seniority level</a:t>
            </a:r>
          </a:p>
        </p:txBody>
      </p:sp>
    </p:spTree>
    <p:extLst>
      <p:ext uri="{BB962C8B-B14F-4D97-AF65-F5344CB8AC3E}">
        <p14:creationId xmlns:p14="http://schemas.microsoft.com/office/powerpoint/2010/main" val="21755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5565</TotalTime>
  <Words>1117</Words>
  <Application>Microsoft Office PowerPoint</Application>
  <PresentationFormat>Widescreen</PresentationFormat>
  <Paragraphs>118</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Eightfold Talent Insights Project</vt:lpstr>
      <vt:lpstr>Profile Data</vt:lpstr>
      <vt:lpstr>Features</vt:lpstr>
      <vt:lpstr>Basic Insight - Univariate</vt:lpstr>
      <vt:lpstr>Basic Insight - Univariate</vt:lpstr>
      <vt:lpstr>Basic Insight - Univariate</vt:lpstr>
      <vt:lpstr>Basic Insight - Univariate</vt:lpstr>
      <vt:lpstr>Basic Insight – Bivariate(Gender &amp; Race)</vt:lpstr>
      <vt:lpstr>Basic Insight- Bivariate(Age, Race)</vt:lpstr>
      <vt:lpstr>Basic Insight – Bivariate(Tenure, Seniority Level)</vt:lpstr>
      <vt:lpstr>Intermediate Insight – (Gender, seniority, Education)</vt:lpstr>
      <vt:lpstr>Intermediate Insight cntd…</vt:lpstr>
      <vt:lpstr>Intermediate Insight cntd…</vt:lpstr>
      <vt:lpstr>Intermediate Insight – (Past-titles, YoE, Gender)</vt:lpstr>
      <vt:lpstr>Intermediate Insights- (Past-titles, Seniority , Gender)</vt:lpstr>
      <vt:lpstr>Gap Between Work Experience</vt:lpstr>
      <vt:lpstr>Intermediate Insight (Gender, race, Gap)</vt:lpstr>
      <vt:lpstr>Summary of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Eightfold Talent Insights Project</dc:title>
  <dc:creator>ramya mamidipaka</dc:creator>
  <cp:lastModifiedBy>ramya mamidipaka</cp:lastModifiedBy>
  <cp:revision>69</cp:revision>
  <dcterms:created xsi:type="dcterms:W3CDTF">2021-05-27T17:53:04Z</dcterms:created>
  <dcterms:modified xsi:type="dcterms:W3CDTF">2021-06-01T02:03:59Z</dcterms:modified>
</cp:coreProperties>
</file>