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7" r:id="rId6"/>
    <p:sldId id="260" r:id="rId7"/>
    <p:sldId id="261" r:id="rId8"/>
    <p:sldId id="263" r:id="rId9"/>
    <p:sldId id="265" r:id="rId10"/>
    <p:sldId id="269" r:id="rId11"/>
    <p:sldId id="270" r:id="rId12"/>
    <p:sldId id="271" r:id="rId13"/>
    <p:sldId id="277" r:id="rId14"/>
    <p:sldId id="272" r:id="rId15"/>
    <p:sldId id="273" r:id="rId16"/>
    <p:sldId id="274" r:id="rId17"/>
    <p:sldId id="275" r:id="rId18"/>
    <p:sldId id="276" r:id="rId19"/>
    <p:sldId id="26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21-04-2024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21-04-2024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685364" y="2488574"/>
            <a:ext cx="8821271" cy="1683670"/>
          </a:xfrm>
        </p:spPr>
        <p:txBody>
          <a:bodyPr>
            <a:normAutofit fontScale="90000"/>
          </a:bodyPr>
          <a:lstStyle/>
          <a:p>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Voice Assistant using AI</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3984811" y="4133433"/>
            <a:ext cx="4814047" cy="1655762"/>
          </a:xfrm>
        </p:spPr>
        <p:txBody>
          <a:bodyPr>
            <a:normAutofit fontScale="77500" lnSpcReduction="20000"/>
          </a:bodyPr>
          <a:lstStyle/>
          <a:p>
            <a:pPr algn="l"/>
            <a:r>
              <a:rPr lang="en-IN" dirty="0">
                <a:latin typeface="Times New Roman" panose="02020603050405020304" pitchFamily="18" charset="0"/>
                <a:cs typeface="Times New Roman" panose="02020603050405020304" pitchFamily="18" charset="0"/>
              </a:rPr>
              <a:t>Team Members</a:t>
            </a:r>
          </a:p>
          <a:p>
            <a:pPr marL="457200" indent="-457200" algn="l">
              <a:buAutoNum type="arabicPeriod"/>
            </a:pPr>
            <a:r>
              <a:rPr lang="en-IN" dirty="0">
                <a:latin typeface="Times New Roman" panose="02020603050405020304" pitchFamily="18" charset="0"/>
                <a:cs typeface="Times New Roman" panose="02020603050405020304" pitchFamily="18" charset="0"/>
              </a:rPr>
              <a:t>RA21110027010010   </a:t>
            </a:r>
            <a:r>
              <a:rPr lang="en-IN" dirty="0" err="1">
                <a:latin typeface="Times New Roman" panose="02020603050405020304" pitchFamily="18" charset="0"/>
                <a:cs typeface="Times New Roman" panose="02020603050405020304" pitchFamily="18" charset="0"/>
              </a:rPr>
              <a:t>Amogh</a:t>
            </a:r>
            <a:r>
              <a:rPr lang="en-IN" dirty="0">
                <a:latin typeface="Times New Roman" panose="02020603050405020304" pitchFamily="18" charset="0"/>
                <a:cs typeface="Times New Roman" panose="02020603050405020304" pitchFamily="18" charset="0"/>
              </a:rPr>
              <a:t> Jain</a:t>
            </a:r>
          </a:p>
          <a:p>
            <a:pPr marL="457200" indent="-457200" algn="l">
              <a:buAutoNum type="arabicPeriod"/>
            </a:pPr>
            <a:r>
              <a:rPr lang="en-IN" dirty="0">
                <a:latin typeface="Times New Roman" panose="02020603050405020304" pitchFamily="18" charset="0"/>
                <a:cs typeface="Times New Roman" panose="02020603050405020304" pitchFamily="18" charset="0"/>
              </a:rPr>
              <a:t>RA2111027010011 Ramya </a:t>
            </a:r>
            <a:r>
              <a:rPr lang="en-IN" dirty="0" err="1">
                <a:latin typeface="Times New Roman" panose="02020603050405020304" pitchFamily="18" charset="0"/>
                <a:cs typeface="Times New Roman" panose="02020603050405020304" pitchFamily="18" charset="0"/>
              </a:rPr>
              <a:t>Manasa</a:t>
            </a:r>
            <a:endParaRPr lang="en-IN" dirty="0">
              <a:latin typeface="Times New Roman" panose="02020603050405020304" pitchFamily="18" charset="0"/>
              <a:cs typeface="Times New Roman" panose="02020603050405020304" pitchFamily="18" charset="0"/>
            </a:endParaRPr>
          </a:p>
          <a:p>
            <a:pPr marL="457200" indent="-457200" algn="l">
              <a:buAutoNum type="arabicPeriod"/>
            </a:pPr>
            <a:r>
              <a:rPr lang="en-IN" dirty="0">
                <a:latin typeface="Times New Roman" panose="02020603050405020304" pitchFamily="18" charset="0"/>
                <a:cs typeface="Times New Roman" panose="02020603050405020304" pitchFamily="18" charset="0"/>
              </a:rPr>
              <a:t>RA2111027010012 Aishwarya Rajesh</a:t>
            </a:r>
          </a:p>
          <a:p>
            <a:pPr marL="457200" indent="-457200" algn="l">
              <a:buAutoNum type="arabicPeriod"/>
            </a:pPr>
            <a:r>
              <a:rPr lang="en-IN" dirty="0">
                <a:latin typeface="Times New Roman" panose="02020603050405020304" pitchFamily="18" charset="0"/>
                <a:cs typeface="Times New Roman" panose="02020603050405020304" pitchFamily="18" charset="0"/>
              </a:rPr>
              <a:t>RA2111027010013 </a:t>
            </a:r>
            <a:r>
              <a:rPr lang="en-IN" dirty="0" err="1">
                <a:latin typeface="Times New Roman" panose="02020603050405020304" pitchFamily="18" charset="0"/>
                <a:cs typeface="Times New Roman" panose="02020603050405020304" pitchFamily="18" charset="0"/>
              </a:rPr>
              <a:t>Ritik</a:t>
            </a:r>
            <a:r>
              <a:rPr lang="en-IN" dirty="0">
                <a:latin typeface="Times New Roman" panose="02020603050405020304" pitchFamily="18" charset="0"/>
                <a:cs typeface="Times New Roman" panose="02020603050405020304" pitchFamily="18" charset="0"/>
              </a:rPr>
              <a:t> Sinha</a:t>
            </a:r>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SRM Institute of Science and Technology</a:t>
            </a:r>
          </a:p>
          <a:p>
            <a:r>
              <a:rPr lang="en-IN" sz="2000" dirty="0">
                <a:latin typeface="Times New Roman" panose="02020603050405020304" pitchFamily="18" charset="0"/>
                <a:cs typeface="Times New Roman" panose="02020603050405020304" pitchFamily="18" charset="0"/>
              </a:rPr>
              <a:t>College of Engineering &amp; Technology | School of Computing </a:t>
            </a:r>
          </a:p>
          <a:p>
            <a:r>
              <a:rPr lang="en-IN" sz="20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4" y="1785729"/>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A707-655C-4021-A5ED-5A6942EC902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B5FC58FC-1D0E-4714-829E-135E3792413D}"/>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Brief Introduction: </a:t>
            </a:r>
          </a:p>
          <a:p>
            <a:pPr marL="0" indent="0">
              <a:buNone/>
            </a:pPr>
            <a:r>
              <a:rPr lang="en-US" dirty="0">
                <a:latin typeface="Times New Roman" panose="02020603050405020304" pitchFamily="18" charset="0"/>
                <a:cs typeface="Times New Roman" panose="02020603050405020304" pitchFamily="18" charset="0"/>
              </a:rPr>
              <a:t>Our team has developed a prototype/application of a voice assistant system aimed at enhancing user interaction and convenience through AI-driven technology.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Overview of Phases: </a:t>
            </a:r>
          </a:p>
          <a:p>
            <a:pPr marL="0" indent="0">
              <a:buNone/>
            </a:pPr>
            <a:r>
              <a:rPr lang="en-US" dirty="0">
                <a:latin typeface="Times New Roman" panose="02020603050405020304" pitchFamily="18" charset="0"/>
                <a:cs typeface="Times New Roman" panose="02020603050405020304" pitchFamily="18" charset="0"/>
              </a:rPr>
              <a:t>Throughout the development process, we divided our work into four phases: Work Flow &amp; Algorithm Selection, Evaluation Metrics &amp; Performance Analysis, Results &amp; Discussion, and Conclusion &amp; Future Enhancement.</a:t>
            </a:r>
          </a:p>
          <a:p>
            <a:endParaRPr lang="en-IN" dirty="0"/>
          </a:p>
        </p:txBody>
      </p:sp>
    </p:spTree>
    <p:extLst>
      <p:ext uri="{BB962C8B-B14F-4D97-AF65-F5344CB8AC3E}">
        <p14:creationId xmlns:p14="http://schemas.microsoft.com/office/powerpoint/2010/main" val="77296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AF15-DFF3-4215-A78F-13C999DEF5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Phase 1 – Work Flow &amp; Algorithm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AE789-EAC6-405A-BED0-868B0D162A72}"/>
              </a:ext>
            </a:extLst>
          </p:cNvPr>
          <p:cNvSpPr>
            <a:spLocks noGrp="1"/>
          </p:cNvSpPr>
          <p:nvPr>
            <p:ph idx="1"/>
          </p:nvPr>
        </p:nvSpPr>
        <p:spPr/>
        <p:txBody>
          <a:bodyPr>
            <a:normAutofit/>
          </a:bodyPr>
          <a:lstStyle/>
          <a:p>
            <a:pPr>
              <a:lnSpc>
                <a:spcPct val="110000"/>
              </a:lnSpc>
            </a:pPr>
            <a:r>
              <a:rPr lang="en-US" b="1" dirty="0">
                <a:latin typeface="Times New Roman" panose="02020603050405020304" pitchFamily="18" charset="0"/>
                <a:cs typeface="Times New Roman" panose="02020603050405020304" pitchFamily="18" charset="0"/>
              </a:rPr>
              <a:t>Work Flow: </a:t>
            </a:r>
          </a:p>
          <a:p>
            <a:pPr marL="0" indent="0">
              <a:lnSpc>
                <a:spcPct val="110000"/>
              </a:lnSpc>
              <a:buNone/>
            </a:pPr>
            <a:r>
              <a:rPr lang="en-US" dirty="0">
                <a:latin typeface="Times New Roman" panose="02020603050405020304" pitchFamily="18" charset="0"/>
                <a:cs typeface="Times New Roman" panose="02020603050405020304" pitchFamily="18" charset="0"/>
              </a:rPr>
              <a:t>The work flow includes speech input processing, speech recognition, natural language understanding (NLU), and response generation.</a:t>
            </a:r>
          </a:p>
          <a:p>
            <a:pPr>
              <a:lnSpc>
                <a:spcPct val="110000"/>
              </a:lnSpc>
            </a:pPr>
            <a:r>
              <a:rPr lang="en-US" b="1" dirty="0">
                <a:latin typeface="Times New Roman" panose="02020603050405020304" pitchFamily="18" charset="0"/>
                <a:cs typeface="Times New Roman" panose="02020603050405020304" pitchFamily="18" charset="0"/>
              </a:rPr>
              <a:t>Algorithms Used:</a:t>
            </a:r>
          </a:p>
          <a:p>
            <a:pPr lvl="1">
              <a:lnSpc>
                <a:spcPct val="110000"/>
              </a:lnSpc>
            </a:pPr>
            <a:r>
              <a:rPr lang="en-US" dirty="0">
                <a:latin typeface="Times New Roman" panose="02020603050405020304" pitchFamily="18" charset="0"/>
                <a:cs typeface="Times New Roman" panose="02020603050405020304" pitchFamily="18" charset="0"/>
              </a:rPr>
              <a:t>Speech Recognition: Deep learning-based algorithm utilizing convolutional neural networks (CNNs) and recurrent neural networks (RNNs).</a:t>
            </a:r>
          </a:p>
          <a:p>
            <a:pPr lvl="1">
              <a:lnSpc>
                <a:spcPct val="110000"/>
              </a:lnSpc>
            </a:pPr>
            <a:r>
              <a:rPr lang="en-US" dirty="0">
                <a:latin typeface="Times New Roman" panose="02020603050405020304" pitchFamily="18" charset="0"/>
                <a:cs typeface="Times New Roman" panose="02020603050405020304" pitchFamily="18" charset="0"/>
              </a:rPr>
              <a:t>NLU: Combination of recurrent neural networks (RNNs) and attention mechanisms for intent extraction.</a:t>
            </a:r>
          </a:p>
          <a:p>
            <a:pPr marL="0" indent="0">
              <a:buNone/>
            </a:pPr>
            <a:endParaRPr lang="en-IN" dirty="0"/>
          </a:p>
        </p:txBody>
      </p:sp>
    </p:spTree>
    <p:extLst>
      <p:ext uri="{BB962C8B-B14F-4D97-AF65-F5344CB8AC3E}">
        <p14:creationId xmlns:p14="http://schemas.microsoft.com/office/powerpoint/2010/main" val="373820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E3EE-487A-43AF-AACC-6AB9360A99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Phase 1 – Work Flow &amp; Algorithm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86E65A-D36E-4752-8CAC-4A48EEA1971F}"/>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Description:</a:t>
            </a:r>
          </a:p>
          <a:p>
            <a:pPr lvl="1"/>
            <a:r>
              <a:rPr lang="en-IN" dirty="0">
                <a:latin typeface="Times New Roman" panose="02020603050405020304" pitchFamily="18" charset="0"/>
                <a:cs typeface="Times New Roman" panose="02020603050405020304" pitchFamily="18" charset="0"/>
              </a:rPr>
              <a:t>Speech Recognition Algorithm: Utilizes CNNs and RNNs to transcribe speech input into text.</a:t>
            </a:r>
          </a:p>
          <a:p>
            <a:pPr lvl="1"/>
            <a:r>
              <a:rPr lang="en-IN" dirty="0">
                <a:latin typeface="Times New Roman" panose="02020603050405020304" pitchFamily="18" charset="0"/>
                <a:cs typeface="Times New Roman" panose="02020603050405020304" pitchFamily="18" charset="0"/>
              </a:rPr>
              <a:t>NLU Algorithm: Processes transcribed text using attention mechanisms for intent extraction.</a:t>
            </a:r>
          </a:p>
          <a:p>
            <a:pPr marL="457200" lvl="1"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Contribution of Algorithms: </a:t>
            </a:r>
          </a:p>
          <a:p>
            <a:pPr marL="0" indent="0">
              <a:buNone/>
            </a:pPr>
            <a:r>
              <a:rPr lang="en-IN" dirty="0">
                <a:latin typeface="Times New Roman" panose="02020603050405020304" pitchFamily="18" charset="0"/>
                <a:cs typeface="Times New Roman" panose="02020603050405020304" pitchFamily="18" charset="0"/>
              </a:rPr>
              <a:t>Each algorithm contributes to accurate interpretation of user input and generation of relevant responses.</a:t>
            </a:r>
          </a:p>
          <a:p>
            <a:endParaRPr lang="en-IN" dirty="0"/>
          </a:p>
        </p:txBody>
      </p:sp>
    </p:spTree>
    <p:extLst>
      <p:ext uri="{BB962C8B-B14F-4D97-AF65-F5344CB8AC3E}">
        <p14:creationId xmlns:p14="http://schemas.microsoft.com/office/powerpoint/2010/main" val="24130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E3EE-487A-43AF-AACC-6AB9360A99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Phase 1 – Work Flow &amp; Algorithm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86E65A-D36E-4752-8CAC-4A48EEA1971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CNNs are employed for feature extraction from speech signals, capturing temporal and spectral patterns to improve speech recognition accuracy.</a:t>
            </a:r>
          </a:p>
          <a:p>
            <a:r>
              <a:rPr lang="en-US" dirty="0">
                <a:latin typeface="Times New Roman" panose="02020603050405020304" pitchFamily="18" charset="0"/>
                <a:cs typeface="Times New Roman" panose="02020603050405020304" pitchFamily="18" charset="0"/>
              </a:rPr>
              <a:t>RNNs model sequential dependencies in speech data, allowing the system to capture context and temporal information for more accurate transcription.</a:t>
            </a:r>
          </a:p>
          <a:p>
            <a:r>
              <a:rPr lang="en-US" dirty="0">
                <a:latin typeface="Times New Roman" panose="02020603050405020304" pitchFamily="18" charset="0"/>
                <a:cs typeface="Times New Roman" panose="02020603050405020304" pitchFamily="18" charset="0"/>
              </a:rPr>
              <a:t>Attention mechanisms in the NLU algorithm focus on relevant parts of the transcribed text, enhancing the extraction of user intent and context for generating appropriate responses.</a:t>
            </a:r>
          </a:p>
          <a:p>
            <a:endParaRPr lang="en-IN" dirty="0"/>
          </a:p>
        </p:txBody>
      </p:sp>
    </p:spTree>
    <p:extLst>
      <p:ext uri="{BB962C8B-B14F-4D97-AF65-F5344CB8AC3E}">
        <p14:creationId xmlns:p14="http://schemas.microsoft.com/office/powerpoint/2010/main" val="426387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5F7A-D929-4FC2-A7AD-B22643C0377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2 – Evaluation Metrics &amp; Performance Analysis</a:t>
            </a:r>
          </a:p>
        </p:txBody>
      </p:sp>
      <p:sp>
        <p:nvSpPr>
          <p:cNvPr id="3" name="Content Placeholder 2">
            <a:extLst>
              <a:ext uri="{FF2B5EF4-FFF2-40B4-BE49-F238E27FC236}">
                <a16:creationId xmlns:a16="http://schemas.microsoft.com/office/drawing/2014/main" id="{E5577BC2-EE17-47FE-971B-A7AF716B3437}"/>
              </a:ext>
            </a:extLst>
          </p:cNvPr>
          <p:cNvSpPr>
            <a:spLocks noGrp="1"/>
          </p:cNvSpPr>
          <p:nvPr>
            <p:ph idx="1"/>
          </p:nvPr>
        </p:nvSpPr>
        <p:spPr>
          <a:xfrm>
            <a:off x="838200" y="1986046"/>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Description: </a:t>
            </a:r>
          </a:p>
          <a:p>
            <a:pPr marL="0" indent="0">
              <a:buNone/>
            </a:pPr>
            <a:r>
              <a:rPr lang="en-US" dirty="0">
                <a:latin typeface="Times New Roman" panose="02020603050405020304" pitchFamily="18" charset="0"/>
                <a:cs typeface="Times New Roman" panose="02020603050405020304" pitchFamily="18" charset="0"/>
              </a:rPr>
              <a:t>Phase 2 involved evaluating the system's performance using predefined metrics and analyzing the results.</a:t>
            </a:r>
          </a:p>
          <a:p>
            <a:pPr marL="0" indent="0">
              <a:buNone/>
            </a:pPr>
            <a:r>
              <a:rPr lang="en-US" b="1" dirty="0">
                <a:latin typeface="Times New Roman" panose="02020603050405020304" pitchFamily="18" charset="0"/>
                <a:cs typeface="Times New Roman" panose="02020603050405020304" pitchFamily="18" charset="0"/>
              </a:rPr>
              <a:t>Evaluation Metrics: </a:t>
            </a:r>
          </a:p>
          <a:p>
            <a:pPr marL="0" indent="0">
              <a:buNone/>
            </a:pPr>
            <a:r>
              <a:rPr lang="en-US" dirty="0">
                <a:latin typeface="Times New Roman" panose="02020603050405020304" pitchFamily="18" charset="0"/>
                <a:cs typeface="Times New Roman" panose="02020603050405020304" pitchFamily="18" charset="0"/>
              </a:rPr>
              <a:t>Metrics include accuracy, response time, and user satisfaction.</a:t>
            </a:r>
          </a:p>
          <a:p>
            <a:pPr marL="0" indent="0">
              <a:buNone/>
            </a:pPr>
            <a:r>
              <a:rPr lang="en-US" b="1" dirty="0">
                <a:latin typeface="Times New Roman" panose="02020603050405020304" pitchFamily="18" charset="0"/>
                <a:cs typeface="Times New Roman" panose="02020603050405020304" pitchFamily="18" charset="0"/>
              </a:rPr>
              <a:t>Performance Analysis Results: </a:t>
            </a:r>
          </a:p>
          <a:p>
            <a:pPr marL="0" indent="0">
              <a:buNone/>
            </a:pPr>
            <a:r>
              <a:rPr lang="en-US" dirty="0">
                <a:latin typeface="Times New Roman" panose="02020603050405020304" pitchFamily="18" charset="0"/>
                <a:cs typeface="Times New Roman" panose="02020603050405020304" pitchFamily="18" charset="0"/>
              </a:rPr>
              <a:t>Promising results with high accuracy rates and satisfactory response times were observed during testing.</a:t>
            </a:r>
          </a:p>
          <a:p>
            <a:endParaRPr lang="en-IN" dirty="0"/>
          </a:p>
        </p:txBody>
      </p:sp>
    </p:spTree>
    <p:extLst>
      <p:ext uri="{BB962C8B-B14F-4D97-AF65-F5344CB8AC3E}">
        <p14:creationId xmlns:p14="http://schemas.microsoft.com/office/powerpoint/2010/main" val="264498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2F2D-02DD-4E20-A128-EAF82604ADA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3 – Results &amp; Discussion </a:t>
            </a:r>
          </a:p>
        </p:txBody>
      </p:sp>
      <p:sp>
        <p:nvSpPr>
          <p:cNvPr id="3" name="Content Placeholder 2">
            <a:extLst>
              <a:ext uri="{FF2B5EF4-FFF2-40B4-BE49-F238E27FC236}">
                <a16:creationId xmlns:a16="http://schemas.microsoft.com/office/drawing/2014/main" id="{3582ABC6-6015-4A50-8BEC-6C44D8488211}"/>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Description: </a:t>
            </a:r>
          </a:p>
          <a:p>
            <a:pPr marL="0" indent="0">
              <a:buNone/>
            </a:pPr>
            <a:r>
              <a:rPr lang="en-US" dirty="0">
                <a:latin typeface="Times New Roman" panose="02020603050405020304" pitchFamily="18" charset="0"/>
                <a:cs typeface="Times New Roman" panose="02020603050405020304" pitchFamily="18" charset="0"/>
              </a:rPr>
              <a:t>Phase 3 presented the results obtained from system evaluation and initiated discussions on their implications.</a:t>
            </a:r>
          </a:p>
          <a:p>
            <a:pPr marL="0" indent="0">
              <a:buNone/>
            </a:pPr>
            <a:r>
              <a:rPr lang="en-US" b="1" dirty="0">
                <a:latin typeface="Times New Roman" panose="02020603050405020304" pitchFamily="18" charset="0"/>
                <a:cs typeface="Times New Roman" panose="02020603050405020304" pitchFamily="18" charset="0"/>
              </a:rPr>
              <a:t>Results Presentation: </a:t>
            </a:r>
          </a:p>
          <a:p>
            <a:pPr marL="0" indent="0">
              <a:buNone/>
            </a:pPr>
            <a:r>
              <a:rPr lang="en-US" dirty="0">
                <a:latin typeface="Times New Roman" panose="02020603050405020304" pitchFamily="18" charset="0"/>
                <a:cs typeface="Times New Roman" panose="02020603050405020304" pitchFamily="18" charset="0"/>
              </a:rPr>
              <a:t>High accuracy rates exceeding 90% were observed across various user queries.</a:t>
            </a:r>
          </a:p>
          <a:p>
            <a:pPr marL="0" indent="0">
              <a:buNone/>
            </a:pPr>
            <a:r>
              <a:rPr lang="en-US" b="1" dirty="0">
                <a:latin typeface="Times New Roman" panose="02020603050405020304" pitchFamily="18" charset="0"/>
                <a:cs typeface="Times New Roman" panose="02020603050405020304" pitchFamily="18" charset="0"/>
              </a:rPr>
              <a:t>Discussion Points: </a:t>
            </a:r>
          </a:p>
          <a:p>
            <a:pPr marL="0" indent="0">
              <a:buNone/>
            </a:pPr>
            <a:r>
              <a:rPr lang="en-US" dirty="0">
                <a:latin typeface="Times New Roman" panose="02020603050405020304" pitchFamily="18" charset="0"/>
                <a:cs typeface="Times New Roman" panose="02020603050405020304" pitchFamily="18" charset="0"/>
              </a:rPr>
              <a:t>Discussion included significance of results, alignment with project objectives, and potential areas for improvement.</a:t>
            </a:r>
          </a:p>
          <a:p>
            <a:endParaRPr lang="en-IN" dirty="0"/>
          </a:p>
        </p:txBody>
      </p:sp>
    </p:spTree>
    <p:extLst>
      <p:ext uri="{BB962C8B-B14F-4D97-AF65-F5344CB8AC3E}">
        <p14:creationId xmlns:p14="http://schemas.microsoft.com/office/powerpoint/2010/main" val="173255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1E81-1DBE-4359-B9B8-B1F3D79E97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3 – Results &amp; Discussion </a:t>
            </a:r>
          </a:p>
        </p:txBody>
      </p:sp>
      <p:sp>
        <p:nvSpPr>
          <p:cNvPr id="3" name="Content Placeholder 2">
            <a:extLst>
              <a:ext uri="{FF2B5EF4-FFF2-40B4-BE49-F238E27FC236}">
                <a16:creationId xmlns:a16="http://schemas.microsoft.com/office/drawing/2014/main" id="{1249D647-7B1B-45BC-B820-1F89D2CCE39A}"/>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Comparative Analysis: </a:t>
            </a:r>
          </a:p>
          <a:p>
            <a:pPr marL="0" indent="0">
              <a:buNone/>
            </a:pPr>
            <a:r>
              <a:rPr lang="en-US" dirty="0">
                <a:latin typeface="Times New Roman" panose="02020603050405020304" pitchFamily="18" charset="0"/>
                <a:cs typeface="Times New Roman" panose="02020603050405020304" pitchFamily="18" charset="0"/>
              </a:rPr>
              <a:t>Compared our system with existing methods, highlighting its strengths and advantages, such as higher accuracy rates and faster response times.</a:t>
            </a:r>
          </a:p>
          <a:p>
            <a:pPr marL="0" indent="0">
              <a:buNone/>
            </a:pPr>
            <a:r>
              <a:rPr lang="en-US" b="1" dirty="0">
                <a:latin typeface="Times New Roman" panose="02020603050405020304" pitchFamily="18" charset="0"/>
                <a:cs typeface="Times New Roman" panose="02020603050405020304" pitchFamily="18" charset="0"/>
              </a:rPr>
              <a:t>Limitations and Challenges: </a:t>
            </a:r>
          </a:p>
          <a:p>
            <a:pPr marL="0" indent="0">
              <a:buNone/>
            </a:pPr>
            <a:r>
              <a:rPr lang="en-US" dirty="0">
                <a:latin typeface="Times New Roman" panose="02020603050405020304" pitchFamily="18" charset="0"/>
                <a:cs typeface="Times New Roman" panose="02020603050405020304" pitchFamily="18" charset="0"/>
              </a:rPr>
              <a:t>Addressed encountered limitations and challenges, such as occasional misinterpretations of complex queries, and proposed mitigation strategies, such as further fine-tuning of the NLU algorithm and increasing the training data size.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72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8FC3-FED0-4259-8ADB-0D31CB0983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3 – Results &amp; Discussion</a:t>
            </a:r>
          </a:p>
        </p:txBody>
      </p:sp>
      <p:sp>
        <p:nvSpPr>
          <p:cNvPr id="3" name="Content Placeholder 2">
            <a:extLst>
              <a:ext uri="{FF2B5EF4-FFF2-40B4-BE49-F238E27FC236}">
                <a16:creationId xmlns:a16="http://schemas.microsoft.com/office/drawing/2014/main" id="{ACC4A2CC-BE61-48AC-83E1-638398A419DD}"/>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Insights &amp; Future Directions:</a:t>
            </a:r>
          </a:p>
          <a:p>
            <a:pPr marL="0" indent="0">
              <a:buNone/>
            </a:pPr>
            <a:r>
              <a:rPr lang="en-US" dirty="0">
                <a:latin typeface="Times New Roman" panose="02020603050405020304" pitchFamily="18" charset="0"/>
                <a:cs typeface="Times New Roman" panose="02020603050405020304" pitchFamily="18" charset="0"/>
              </a:rPr>
              <a:t> High accuracy rates suggest potential algorithm refinement and data augmentation for improved performance. Insights gained from our results guide future directions and enhancements.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Applications: </a:t>
            </a:r>
          </a:p>
          <a:p>
            <a:pPr marL="0" indent="0">
              <a:buNone/>
            </a:pPr>
            <a:r>
              <a:rPr lang="en-US" dirty="0">
                <a:latin typeface="Times New Roman" panose="02020603050405020304" pitchFamily="18" charset="0"/>
                <a:cs typeface="Times New Roman" panose="02020603050405020304" pitchFamily="18" charset="0"/>
              </a:rPr>
              <a:t>Our system shows promise in healthcare, education, and home automation for tasks like diagnosis support, language learning, and smart home control.</a:t>
            </a:r>
          </a:p>
          <a:p>
            <a:endParaRPr lang="en-IN" dirty="0"/>
          </a:p>
        </p:txBody>
      </p:sp>
    </p:spTree>
    <p:extLst>
      <p:ext uri="{BB962C8B-B14F-4D97-AF65-F5344CB8AC3E}">
        <p14:creationId xmlns:p14="http://schemas.microsoft.com/office/powerpoint/2010/main" val="306607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6E94-2127-4262-B1E4-8D97383637B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&amp; Future Enhancement</a:t>
            </a:r>
          </a:p>
        </p:txBody>
      </p:sp>
      <p:sp>
        <p:nvSpPr>
          <p:cNvPr id="3" name="Content Placeholder 2">
            <a:extLst>
              <a:ext uri="{FF2B5EF4-FFF2-40B4-BE49-F238E27FC236}">
                <a16:creationId xmlns:a16="http://schemas.microsoft.com/office/drawing/2014/main" id="{C151C278-830B-47F5-A6C2-7C5AA88FDBFA}"/>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Summary of Key Findings: </a:t>
            </a:r>
          </a:p>
          <a:p>
            <a:pPr marL="0" indent="0">
              <a:buNone/>
            </a:pPr>
            <a:r>
              <a:rPr lang="en-US" dirty="0">
                <a:latin typeface="Times New Roman" panose="02020603050405020304" pitchFamily="18" charset="0"/>
                <a:cs typeface="Times New Roman" panose="02020603050405020304" pitchFamily="18" charset="0"/>
              </a:rPr>
              <a:t>The presentation has highlighted key findings, including the successful implementation of our voice assistant system, high accuracy rates in speech recognition and NLU, and promising applications across various domains.</a:t>
            </a:r>
          </a:p>
          <a:p>
            <a:pPr marL="0" indent="0">
              <a:buNone/>
            </a:pPr>
            <a:r>
              <a:rPr lang="en-US" b="1" dirty="0">
                <a:latin typeface="Times New Roman" panose="02020603050405020304" pitchFamily="18" charset="0"/>
                <a:cs typeface="Times New Roman" panose="02020603050405020304" pitchFamily="18" charset="0"/>
              </a:rPr>
              <a:t>Future Enhancement Opportunities:</a:t>
            </a:r>
          </a:p>
          <a:p>
            <a:pPr marL="0" indent="0">
              <a:buNone/>
            </a:pPr>
            <a:r>
              <a:rPr lang="en-US" dirty="0">
                <a:latin typeface="Times New Roman" panose="02020603050405020304" pitchFamily="18" charset="0"/>
                <a:cs typeface="Times New Roman" panose="02020603050405020304" pitchFamily="18" charset="0"/>
              </a:rPr>
              <a:t> Future enhancements include refining algorithms for even higher accuracy, expanding functionality to incorporate advanced features such as sentiment analysis and personalized recommendations, and conducting user studies for validation and feedback incorporation.</a:t>
            </a:r>
          </a:p>
          <a:p>
            <a:pPr marL="0" indent="0">
              <a:buNone/>
            </a:pPr>
            <a:endParaRPr lang="en-IN" dirty="0"/>
          </a:p>
        </p:txBody>
      </p:sp>
    </p:spTree>
    <p:extLst>
      <p:ext uri="{BB962C8B-B14F-4D97-AF65-F5344CB8AC3E}">
        <p14:creationId xmlns:p14="http://schemas.microsoft.com/office/powerpoint/2010/main" val="126387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Brown, A., et al. (2020). "Enhancing Voice Assistant Performance using BERT." Proceedings of the International Conference on Artificial Intelligence (ICAI).</a:t>
            </a:r>
          </a:p>
          <a:p>
            <a:r>
              <a:rPr lang="en-IN" dirty="0">
                <a:latin typeface="Times New Roman" panose="02020603050405020304" pitchFamily="18" charset="0"/>
                <a:cs typeface="Times New Roman" panose="02020603050405020304" pitchFamily="18" charset="0"/>
              </a:rPr>
              <a:t>Smith, J., &amp; Johnson, M. (Year). "Speech Recognition Techniques: A Comprehensive Review." Journal of Natural Language Processing.</a:t>
            </a:r>
          </a:p>
          <a:p>
            <a:r>
              <a:rPr lang="en-IN" dirty="0">
                <a:latin typeface="Times New Roman" panose="02020603050405020304" pitchFamily="18" charset="0"/>
                <a:cs typeface="Times New Roman" panose="02020603050405020304" pitchFamily="18" charset="0"/>
              </a:rPr>
              <a:t>Kim, S., et al. (2019). "Voice Assistant User Experience: A Survey Study." Proceedings of the ACM Conference on Human Factors in Computing Systems (CHI).</a:t>
            </a:r>
          </a:p>
          <a:p>
            <a:r>
              <a:rPr lang="en-IN" dirty="0">
                <a:latin typeface="Times New Roman" panose="02020603050405020304" pitchFamily="18" charset="0"/>
                <a:cs typeface="Times New Roman" panose="02020603050405020304" pitchFamily="18" charset="0"/>
              </a:rPr>
              <a:t>Zhang, L., &amp; Li, H. (2021). "Enhanced Speech Processing for Noisy Environments." IEEE Transactions on Audio, Speech, and Language Processing.</a:t>
            </a:r>
          </a:p>
          <a:p>
            <a:r>
              <a:rPr lang="en-IN" dirty="0">
                <a:latin typeface="Times New Roman" panose="02020603050405020304" pitchFamily="18" charset="0"/>
                <a:cs typeface="Times New Roman" panose="02020603050405020304" pitchFamily="18" charset="0"/>
              </a:rPr>
              <a:t>Patel, R., et al. (2018). "Voice Assistants in Healthcare: Applications and Challenges." Journal of Healthcare Informatics Research.</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Develop a speech assistant system utilizing AI for accessibility, catering to individuals with mobility or vision impairments.</a:t>
            </a:r>
          </a:p>
          <a:p>
            <a:r>
              <a:rPr lang="en-US" dirty="0">
                <a:latin typeface="Times New Roman" panose="02020603050405020304" pitchFamily="18" charset="0"/>
                <a:cs typeface="Times New Roman" panose="02020603050405020304" pitchFamily="18" charset="0"/>
              </a:rPr>
              <a:t>Enable hands-free operation to enhance productivity, allowing users to multitask efficiently without physical interaction.</a:t>
            </a:r>
          </a:p>
          <a:p>
            <a:r>
              <a:rPr lang="en-US" dirty="0">
                <a:latin typeface="Times New Roman" panose="02020603050405020304" pitchFamily="18" charset="0"/>
                <a:cs typeface="Times New Roman" panose="02020603050405020304" pitchFamily="18" charset="0"/>
              </a:rPr>
              <a:t>Simplify user interfaces to accommodate individuals less familiar with technology, ensuring intuitive navigation and interaction.</a:t>
            </a:r>
          </a:p>
          <a:p>
            <a:r>
              <a:rPr lang="en-US" dirty="0">
                <a:latin typeface="Times New Roman" panose="02020603050405020304" pitchFamily="18" charset="0"/>
                <a:cs typeface="Times New Roman" panose="02020603050405020304" pitchFamily="18" charset="0"/>
              </a:rPr>
              <a:t>Implement efficient voice commands to reduce time-consuming tasks, enhancing overall user experience and efficiency.</a:t>
            </a:r>
          </a:p>
          <a:p>
            <a:r>
              <a:rPr lang="en-US" dirty="0">
                <a:latin typeface="Times New Roman" panose="02020603050405020304" pitchFamily="18" charset="0"/>
                <a:cs typeface="Times New Roman" panose="02020603050405020304" pitchFamily="18" charset="0"/>
              </a:rPr>
              <a:t>Provide diverse interaction modes, including voice commands, touch inputs, and gestures, to accommodate various user preferences.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Wang, Y., et al. (2024). "A Novel Approach for Voice Assistant Personalization using Federated Learning." Proceedings of the International Conference on Machine Learning (ICML).</a:t>
            </a:r>
          </a:p>
          <a:p>
            <a:r>
              <a:rPr lang="en-US" dirty="0">
                <a:latin typeface="Times New Roman" panose="02020603050405020304" pitchFamily="18" charset="0"/>
                <a:cs typeface="Times New Roman" panose="02020603050405020304" pitchFamily="18" charset="0"/>
              </a:rPr>
              <a:t>Garcia, E., et al. (2023). "Improving Voice Assistant Robustness to Adversarial Attacks through Adversarial Training." IEEE Transactions on Information Forensics and Security.</a:t>
            </a:r>
          </a:p>
          <a:p>
            <a:r>
              <a:rPr lang="en-US" dirty="0">
                <a:latin typeface="Times New Roman" panose="02020603050405020304" pitchFamily="18" charset="0"/>
                <a:cs typeface="Times New Roman" panose="02020603050405020304" pitchFamily="18" charset="0"/>
              </a:rPr>
              <a:t>Lee, H., et al. (2023). "Voice Assistant Integration in Smart Home Environments: A User-Centric Approach." Proceedings of the International Conference on Human-Computer Interaction (HCI).</a:t>
            </a:r>
          </a:p>
          <a:p>
            <a:r>
              <a:rPr lang="en-US" dirty="0">
                <a:latin typeface="Times New Roman" panose="02020603050405020304" pitchFamily="18" charset="0"/>
                <a:cs typeface="Times New Roman" panose="02020603050405020304" pitchFamily="18" charset="0"/>
              </a:rPr>
              <a:t>Chen, Z., et al. (2022). "Voice Assistant for Elderly Care: Challenges and Opportunities." Journal of </a:t>
            </a:r>
            <a:r>
              <a:rPr lang="en-US" dirty="0" err="1">
                <a:latin typeface="Times New Roman" panose="02020603050405020304" pitchFamily="18" charset="0"/>
                <a:cs typeface="Times New Roman" panose="02020603050405020304" pitchFamily="18" charset="0"/>
              </a:rPr>
              <a:t>Gerontechnology</a:t>
            </a:r>
            <a:r>
              <a:rPr lang="en-US" dirty="0">
                <a:latin typeface="Times New Roman" panose="02020603050405020304" pitchFamily="18" charset="0"/>
                <a:cs typeface="Times New Roman" panose="02020603050405020304" pitchFamily="18" charset="0"/>
              </a:rPr>
              <a:t> and Aging.</a:t>
            </a:r>
          </a:p>
          <a:p>
            <a:r>
              <a:rPr lang="en-US" dirty="0">
                <a:latin typeface="Times New Roman" panose="02020603050405020304" pitchFamily="18" charset="0"/>
                <a:cs typeface="Times New Roman" panose="02020603050405020304" pitchFamily="18" charset="0"/>
              </a:rPr>
              <a:t>Park, S., et al. (2022). "Voice Assistant-Based Mental Health Support: A Review of Current Applications and Future Directions." Journal of Medical Internet Research.</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95787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Statement</a:t>
            </a:r>
            <a:r>
              <a:rPr lang="en-US" dirty="0">
                <a:latin typeface="Times New Roman" panose="02020603050405020304" pitchFamily="18" charset="0"/>
                <a:cs typeface="Times New Roman" panose="02020603050405020304" pitchFamily="18" charset="0"/>
              </a:rPr>
              <a:t>: Development of an AI-Powered Voice Assistant for Enhanced User Interaction and Convenience.</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In today's digital era, the demand for seamless and intuitive user interfaces is ever-growing. Voice assistants, driven by artificial intelligence (AI), have emerged as a revolutionary solution to meet this demand by enabling users to interact with devices and services using natural language commands. However, the development of an AI-powered voice assistant entails various challenges and opportunities.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Challenges / Motivation</a:t>
            </a:r>
          </a:p>
        </p:txBody>
      </p:sp>
      <p:sp>
        <p:nvSpPr>
          <p:cNvPr id="3" name="Content Placeholder 2">
            <a:extLst>
              <a:ext uri="{FF2B5EF4-FFF2-40B4-BE49-F238E27FC236}">
                <a16:creationId xmlns:a16="http://schemas.microsoft.com/office/drawing/2014/main" id="{AD50BAFB-4921-1D00-2ACB-E826221FDCE2}"/>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Tackling accessibility barriers for individuals with mobility or vision impairments.</a:t>
            </a:r>
          </a:p>
          <a:p>
            <a:pPr lvl="1"/>
            <a:r>
              <a:rPr lang="en-US" dirty="0">
                <a:latin typeface="Times New Roman" panose="02020603050405020304" pitchFamily="18" charset="0"/>
                <a:cs typeface="Times New Roman" panose="02020603050405020304" pitchFamily="18" charset="0"/>
              </a:rPr>
              <a:t>Ensuring accurate speech recognition across diverse accents and speech patterns.</a:t>
            </a:r>
          </a:p>
          <a:p>
            <a:pPr lvl="1"/>
            <a:r>
              <a:rPr lang="en-US" dirty="0">
                <a:latin typeface="Times New Roman" panose="02020603050405020304" pitchFamily="18" charset="0"/>
                <a:cs typeface="Times New Roman" panose="02020603050405020304" pitchFamily="18" charset="0"/>
              </a:rPr>
              <a:t>Designing user-friendly interfaces for those less familiar with technology.</a:t>
            </a:r>
          </a:p>
          <a:p>
            <a:pPr marL="457200" lvl="1"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Empowering individuals with disabilities to access technology independently.</a:t>
            </a:r>
          </a:p>
          <a:p>
            <a:pPr lvl="1"/>
            <a:r>
              <a:rPr lang="en-US" dirty="0">
                <a:latin typeface="Times New Roman" panose="02020603050405020304" pitchFamily="18" charset="0"/>
                <a:cs typeface="Times New Roman" panose="02020603050405020304" pitchFamily="18" charset="0"/>
              </a:rPr>
              <a:t>Increasing productivity through hands-free operation and multitasking.</a:t>
            </a:r>
          </a:p>
          <a:p>
            <a:pPr lvl="1"/>
            <a:r>
              <a:rPr lang="en-US" dirty="0">
                <a:latin typeface="Times New Roman" panose="02020603050405020304" pitchFamily="18" charset="0"/>
                <a:cs typeface="Times New Roman" panose="02020603050405020304" pitchFamily="18" charset="0"/>
              </a:rPr>
              <a:t>Promoting inclusivity in sectors like education, healthcare, and home automation.</a:t>
            </a:r>
          </a:p>
          <a:p>
            <a:pPr lvl="1"/>
            <a:r>
              <a:rPr lang="en-US" dirty="0">
                <a:latin typeface="Times New Roman" panose="02020603050405020304" pitchFamily="18" charset="0"/>
                <a:cs typeface="Times New Roman" panose="02020603050405020304" pitchFamily="18" charset="0"/>
              </a:rPr>
              <a:t>Simplifying technology for a wider audience, making it more user-friendly.</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9675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3" name="Table 2">
            <a:extLst>
              <a:ext uri="{FF2B5EF4-FFF2-40B4-BE49-F238E27FC236}">
                <a16:creationId xmlns:a16="http://schemas.microsoft.com/office/drawing/2014/main" id="{A5F919C2-BAB9-4631-8622-1A66BA429AB2}"/>
              </a:ext>
            </a:extLst>
          </p:cNvPr>
          <p:cNvGraphicFramePr>
            <a:graphicFrameLocks noGrp="1"/>
          </p:cNvGraphicFramePr>
          <p:nvPr>
            <p:extLst>
              <p:ext uri="{D42A27DB-BD31-4B8C-83A1-F6EECF244321}">
                <p14:modId xmlns:p14="http://schemas.microsoft.com/office/powerpoint/2010/main" val="3394925757"/>
              </p:ext>
            </p:extLst>
          </p:nvPr>
        </p:nvGraphicFramePr>
        <p:xfrm>
          <a:off x="1471862" y="1475985"/>
          <a:ext cx="9881938" cy="5172551"/>
        </p:xfrm>
        <a:graphic>
          <a:graphicData uri="http://schemas.openxmlformats.org/drawingml/2006/table">
            <a:tbl>
              <a:tblPr>
                <a:tableStyleId>{2D5ABB26-0587-4C30-8999-92F81FD0307C}</a:tableStyleId>
              </a:tblPr>
              <a:tblGrid>
                <a:gridCol w="1565526">
                  <a:extLst>
                    <a:ext uri="{9D8B030D-6E8A-4147-A177-3AD203B41FA5}">
                      <a16:colId xmlns:a16="http://schemas.microsoft.com/office/drawing/2014/main" val="1712334402"/>
                    </a:ext>
                  </a:extLst>
                </a:gridCol>
                <a:gridCol w="2079103">
                  <a:extLst>
                    <a:ext uri="{9D8B030D-6E8A-4147-A177-3AD203B41FA5}">
                      <a16:colId xmlns:a16="http://schemas.microsoft.com/office/drawing/2014/main" val="2873971253"/>
                    </a:ext>
                  </a:extLst>
                </a:gridCol>
                <a:gridCol w="2079103">
                  <a:extLst>
                    <a:ext uri="{9D8B030D-6E8A-4147-A177-3AD203B41FA5}">
                      <a16:colId xmlns:a16="http://schemas.microsoft.com/office/drawing/2014/main" val="2906334118"/>
                    </a:ext>
                  </a:extLst>
                </a:gridCol>
                <a:gridCol w="2079103">
                  <a:extLst>
                    <a:ext uri="{9D8B030D-6E8A-4147-A177-3AD203B41FA5}">
                      <a16:colId xmlns:a16="http://schemas.microsoft.com/office/drawing/2014/main" val="730970830"/>
                    </a:ext>
                  </a:extLst>
                </a:gridCol>
                <a:gridCol w="2079103">
                  <a:extLst>
                    <a:ext uri="{9D8B030D-6E8A-4147-A177-3AD203B41FA5}">
                      <a16:colId xmlns:a16="http://schemas.microsoft.com/office/drawing/2014/main" val="2759302890"/>
                    </a:ext>
                  </a:extLst>
                </a:gridCol>
              </a:tblGrid>
              <a:tr h="847810">
                <a:tc>
                  <a:txBody>
                    <a:bodyPr/>
                    <a:lstStyle/>
                    <a:p>
                      <a:pPr fontAlgn="b"/>
                      <a:r>
                        <a:rPr lang="en-IN" sz="1600" dirty="0">
                          <a:effectLst/>
                        </a:rPr>
                        <a:t>Authors</a:t>
                      </a:r>
                      <a:endParaRPr lang="en-IN" sz="1600" b="1" dirty="0">
                        <a:effectLst/>
                      </a:endParaRPr>
                    </a:p>
                  </a:txBody>
                  <a:tcPr marL="28255" marR="28255" marT="14128" marB="1412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sz="1600" dirty="0">
                          <a:effectLst/>
                        </a:rPr>
                        <a:t>Title</a:t>
                      </a:r>
                      <a:endParaRPr lang="en-IN" sz="1600" b="1" dirty="0">
                        <a:effectLst/>
                      </a:endParaRPr>
                    </a:p>
                  </a:txBody>
                  <a:tcPr marL="28255" marR="28255" marT="14128" marB="1412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sz="1600" dirty="0">
                          <a:effectLst/>
                        </a:rPr>
                        <a:t>Dataset</a:t>
                      </a:r>
                      <a:endParaRPr lang="en-IN" sz="1600" b="1" dirty="0">
                        <a:effectLst/>
                      </a:endParaRPr>
                    </a:p>
                  </a:txBody>
                  <a:tcPr marL="28255" marR="28255" marT="14128" marB="1412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sz="1600" dirty="0">
                          <a:effectLst/>
                        </a:rPr>
                        <a:t>Methods</a:t>
                      </a:r>
                      <a:endParaRPr lang="en-IN" sz="1600" b="1" dirty="0">
                        <a:effectLst/>
                      </a:endParaRPr>
                    </a:p>
                  </a:txBody>
                  <a:tcPr marL="28255" marR="28255" marT="14128" marB="1412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sz="1600" dirty="0">
                          <a:effectLst/>
                        </a:rPr>
                        <a:t>Remarks</a:t>
                      </a:r>
                      <a:endParaRPr lang="en-IN" sz="1600" b="1" dirty="0">
                        <a:effectLst/>
                      </a:endParaRPr>
                    </a:p>
                  </a:txBody>
                  <a:tcPr marL="28255" marR="28255" marT="14128" marB="1412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28934"/>
                  </a:ext>
                </a:extLst>
              </a:tr>
              <a:tr h="1347321">
                <a:tc>
                  <a:txBody>
                    <a:bodyPr/>
                    <a:lstStyle/>
                    <a:p>
                      <a:pPr fontAlgn="base"/>
                      <a:r>
                        <a:rPr lang="en-IN" sz="1600" dirty="0">
                          <a:effectLst/>
                        </a:rPr>
                        <a:t>Brown et al. (2020)</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effectLst/>
                        </a:rPr>
                        <a:t>"Enhancing Voice Assistant Performance using BERT"</a:t>
                      </a:r>
                      <a:endParaRPr lang="en-US"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None</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BERT-based fine-tuning, Transfer learning</a:t>
                      </a:r>
                      <a:endParaRPr lang="en-IN" sz="160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effectLst/>
                        </a:rPr>
                        <a:t>Demonstrates the effectiveness of pre-trained language models voice assistant understanding.</a:t>
                      </a:r>
                      <a:endParaRPr lang="en-US"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936251"/>
                  </a:ext>
                </a:extLst>
              </a:tr>
              <a:tr h="1486124">
                <a:tc>
                  <a:txBody>
                    <a:bodyPr/>
                    <a:lstStyle/>
                    <a:p>
                      <a:pPr fontAlgn="base"/>
                      <a:r>
                        <a:rPr lang="en-IN" sz="1600">
                          <a:effectLst/>
                        </a:rPr>
                        <a:t>Smith and Johnson</a:t>
                      </a:r>
                      <a:endParaRPr lang="en-IN" sz="160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"Speech Recognition Techniques: A Comprehensive Review"</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Common Voice Dataset</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a:effectLst/>
                        </a:rPr>
                        <a:t>Hidden Markov Models, Deep Learning</a:t>
                      </a:r>
                      <a:endParaRPr lang="en-IN" sz="160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effectLst/>
                        </a:rPr>
                        <a:t>Provides an overview of traditional and modern speech recognition techniques.</a:t>
                      </a:r>
                      <a:endParaRPr lang="en-US"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8034"/>
                  </a:ext>
                </a:extLst>
              </a:tr>
              <a:tr h="1347321">
                <a:tc>
                  <a:txBody>
                    <a:bodyPr/>
                    <a:lstStyle/>
                    <a:p>
                      <a:pPr fontAlgn="base"/>
                      <a:r>
                        <a:rPr lang="en-IN" sz="1600">
                          <a:effectLst/>
                        </a:rPr>
                        <a:t>Kim et al. (2019)</a:t>
                      </a:r>
                      <a:endParaRPr lang="en-IN" sz="160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a:effectLst/>
                        </a:rPr>
                        <a:t>"Voice Assistant User Experience: A Survey Study"</a:t>
                      </a:r>
                      <a:endParaRPr lang="en-US" sz="160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Survey data</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sz="1600" dirty="0">
                          <a:effectLst/>
                        </a:rPr>
                        <a:t>Qualitative analysis, User surveys</a:t>
                      </a:r>
                      <a:endParaRPr lang="en-IN"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1600" dirty="0">
                          <a:effectLst/>
                        </a:rPr>
                        <a:t>Investigates user preferences and satisfaction with voice assistants, offering insights for improving user experience.</a:t>
                      </a:r>
                      <a:endParaRPr lang="en-US" sz="1600" dirty="0">
                        <a:solidFill>
                          <a:schemeClr val="bg1"/>
                        </a:solidFill>
                        <a:effectLst/>
                      </a:endParaRPr>
                    </a:p>
                  </a:txBody>
                  <a:tcPr marL="28255" marR="28255" marT="14128" marB="141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323468"/>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p:txBody>
          <a:bodyPr>
            <a:normAutofit fontScale="92500"/>
          </a:bodyPr>
          <a:lstStyle/>
          <a:p>
            <a:r>
              <a:rPr lang="en-IN" b="1" dirty="0">
                <a:latin typeface="Times New Roman" panose="02020603050405020304" pitchFamily="18" charset="0"/>
                <a:cs typeface="Times New Roman" panose="02020603050405020304" pitchFamily="18" charset="0"/>
              </a:rPr>
              <a:t>Existing System / Work:</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Google Assistant</a:t>
            </a:r>
          </a:p>
          <a:p>
            <a:pPr lvl="1"/>
            <a:r>
              <a:rPr lang="en-IN" dirty="0">
                <a:latin typeface="Times New Roman" panose="02020603050405020304" pitchFamily="18" charset="0"/>
                <a:cs typeface="Times New Roman" panose="02020603050405020304" pitchFamily="18" charset="0"/>
              </a:rPr>
              <a:t>Amazon Alexa</a:t>
            </a:r>
          </a:p>
          <a:p>
            <a:pPr lvl="1"/>
            <a:r>
              <a:rPr lang="en-IN" dirty="0">
                <a:latin typeface="Times New Roman" panose="02020603050405020304" pitchFamily="18" charset="0"/>
                <a:cs typeface="Times New Roman" panose="02020603050405020304" pitchFamily="18" charset="0"/>
              </a:rPr>
              <a:t>Apple Siri</a:t>
            </a:r>
          </a:p>
          <a:p>
            <a:r>
              <a:rPr lang="en-IN" b="1" dirty="0">
                <a:latin typeface="Times New Roman" panose="02020603050405020304" pitchFamily="18" charset="0"/>
                <a:cs typeface="Times New Roman" panose="02020603050405020304" pitchFamily="18" charset="0"/>
              </a:rPr>
              <a:t>Existing Dataset:</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Google Assistant: N/A (proprietary data)</a:t>
            </a:r>
          </a:p>
          <a:p>
            <a:pPr lvl="1"/>
            <a:r>
              <a:rPr lang="en-IN" dirty="0">
                <a:latin typeface="Times New Roman" panose="02020603050405020304" pitchFamily="18" charset="0"/>
                <a:cs typeface="Times New Roman" panose="02020603050405020304" pitchFamily="18" charset="0"/>
              </a:rPr>
              <a:t>Amazon Alexa: N/A (proprietary data)</a:t>
            </a:r>
          </a:p>
          <a:p>
            <a:r>
              <a:rPr lang="en-IN" b="1" dirty="0">
                <a:latin typeface="Times New Roman" panose="02020603050405020304" pitchFamily="18" charset="0"/>
                <a:cs typeface="Times New Roman" panose="02020603050405020304" pitchFamily="18" charset="0"/>
              </a:rPr>
              <a:t>Existing Methodology:</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Google Assistant: Natural Language Understanding (NLU) with Machine Learning</a:t>
            </a:r>
          </a:p>
          <a:p>
            <a:pPr lvl="1"/>
            <a:r>
              <a:rPr lang="en-IN" dirty="0">
                <a:latin typeface="Times New Roman" panose="02020603050405020304" pitchFamily="18" charset="0"/>
                <a:cs typeface="Times New Roman" panose="02020603050405020304" pitchFamily="18" charset="0"/>
              </a:rPr>
              <a:t>Amazon Alexa: Deep Learning-based Speech Recognition and NLU</a:t>
            </a:r>
          </a:p>
          <a:p>
            <a:pPr lvl="1"/>
            <a:r>
              <a:rPr lang="en-IN" dirty="0">
                <a:latin typeface="Times New Roman" panose="02020603050405020304" pitchFamily="18" charset="0"/>
                <a:cs typeface="Times New Roman" panose="02020603050405020304" pitchFamily="18" charset="0"/>
              </a:rPr>
              <a:t>Apple Siri: Hybrid approach with rule-based and machine learning</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7495-DB12-DE4D-54B2-6BADE4F57CB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Proposed System / Work</a:t>
            </a:r>
            <a:endParaRPr lang="en-IN" dirty="0"/>
          </a:p>
        </p:txBody>
      </p:sp>
      <p:sp>
        <p:nvSpPr>
          <p:cNvPr id="3" name="Content Placeholder 2">
            <a:extLst>
              <a:ext uri="{FF2B5EF4-FFF2-40B4-BE49-F238E27FC236}">
                <a16:creationId xmlns:a16="http://schemas.microsoft.com/office/drawing/2014/main" id="{29E99CFD-9507-0B1E-21EE-7CFF053E455A}"/>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To overcome limitations in existing methodologies, our proposed system integrates advanced techniques in natural language understanding (NLU), deep learning-based speech recognition, and hybrid approaches to enhance the performance and user experience of voice assistant systems.</a:t>
            </a:r>
          </a:p>
          <a:p>
            <a:pPr marL="0" indent="0">
              <a:buNone/>
            </a:pPr>
            <a:r>
              <a:rPr lang="en-US" b="1" dirty="0">
                <a:latin typeface="Times New Roman" panose="02020603050405020304" pitchFamily="18" charset="0"/>
                <a:cs typeface="Times New Roman" panose="02020603050405020304" pitchFamily="18" charset="0"/>
              </a:rPr>
              <a:t>Improved Version of Existing System:</a:t>
            </a:r>
          </a:p>
          <a:p>
            <a:r>
              <a:rPr lang="en-US" dirty="0">
                <a:latin typeface="Times New Roman" panose="02020603050405020304" pitchFamily="18" charset="0"/>
                <a:cs typeface="Times New Roman" panose="02020603050405020304" pitchFamily="18" charset="0"/>
              </a:rPr>
              <a:t>Advanced Speech Recognition: Utilizes deep learning models trained on large datasets to achieve higher accuracy in speech recognition, minimizing word error rates and improving overall transcription quality.</a:t>
            </a:r>
          </a:p>
          <a:p>
            <a:r>
              <a:rPr lang="en-US" dirty="0">
                <a:latin typeface="Times New Roman" panose="02020603050405020304" pitchFamily="18" charset="0"/>
                <a:cs typeface="Times New Roman" panose="02020603050405020304" pitchFamily="18" charset="0"/>
              </a:rPr>
              <a:t>Enhanced Natural Language Understanding: Incorporates advanced semantic parsing techniques and pre-trained language models to better understand user queries and extract relevant information.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F8A456-741A-439A-803B-4B2AC42E488E}"/>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6884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 Data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2050" name="Picture 2" descr="Architecture of the Voice Assistant [4] | Download Scientific Diagram">
            <a:extLst>
              <a:ext uri="{FF2B5EF4-FFF2-40B4-BE49-F238E27FC236}">
                <a16:creationId xmlns:a16="http://schemas.microsoft.com/office/drawing/2014/main" id="{D13833B5-7C33-4546-9D45-8485B893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05" y="2015196"/>
            <a:ext cx="9756431" cy="421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61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F8A-5D94-4F42-5B3B-D65ADD628D68}"/>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Prototype / Application Developed</a:t>
            </a:r>
          </a:p>
        </p:txBody>
      </p:sp>
      <p:sp>
        <p:nvSpPr>
          <p:cNvPr id="3" name="Content Placeholder 2">
            <a:extLst>
              <a:ext uri="{FF2B5EF4-FFF2-40B4-BE49-F238E27FC236}">
                <a16:creationId xmlns:a16="http://schemas.microsoft.com/office/drawing/2014/main" id="{AAED2429-88DC-F691-0100-7547FF04DA1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Phase 1 – Work Flow &amp; Algorithm Used </a:t>
            </a:r>
          </a:p>
          <a:p>
            <a:r>
              <a:rPr lang="en-IN" dirty="0">
                <a:latin typeface="Times New Roman" panose="02020603050405020304" pitchFamily="18" charset="0"/>
                <a:cs typeface="Times New Roman" panose="02020603050405020304" pitchFamily="18" charset="0"/>
              </a:rPr>
              <a:t>Phase 2 – Evaluation metrics &amp; Performance Analysis</a:t>
            </a:r>
          </a:p>
          <a:p>
            <a:r>
              <a:rPr lang="en-IN" dirty="0">
                <a:latin typeface="Times New Roman" panose="02020603050405020304" pitchFamily="18" charset="0"/>
                <a:cs typeface="Times New Roman" panose="02020603050405020304" pitchFamily="18" charset="0"/>
              </a:rPr>
              <a:t>Phase 3 – Results &amp; Discussion </a:t>
            </a:r>
          </a:p>
          <a:p>
            <a:r>
              <a:rPr lang="en-IN" dirty="0">
                <a:latin typeface="Times New Roman" panose="02020603050405020304" pitchFamily="18" charset="0"/>
                <a:cs typeface="Times New Roman" panose="02020603050405020304" pitchFamily="18" charset="0"/>
              </a:rPr>
              <a:t>Phase 4 – Conclusion &amp; Future Enhancement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C355AD-D3B2-EE6C-85F4-8A3CF816163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74485" y="145687"/>
            <a:ext cx="2595282" cy="1070699"/>
          </a:xfrm>
          <a:prstGeom prst="rect">
            <a:avLst/>
          </a:prstGeom>
        </p:spPr>
      </p:pic>
    </p:spTree>
    <p:extLst>
      <p:ext uri="{BB962C8B-B14F-4D97-AF65-F5344CB8AC3E}">
        <p14:creationId xmlns:p14="http://schemas.microsoft.com/office/powerpoint/2010/main" val="1052844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1543</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Voice Assistant using AI </vt:lpstr>
      <vt:lpstr>Introduction</vt:lpstr>
      <vt:lpstr>Problem Statement</vt:lpstr>
      <vt:lpstr>Challenges / Motivation</vt:lpstr>
      <vt:lpstr>Literature Survey</vt:lpstr>
      <vt:lpstr>Existing System / Work</vt:lpstr>
      <vt:lpstr>Proposed System / Work</vt:lpstr>
      <vt:lpstr>Architecture / Data Flow Diagram</vt:lpstr>
      <vt:lpstr>Prototype / Application Developed</vt:lpstr>
      <vt:lpstr>Prototype / Application Developed</vt:lpstr>
      <vt:lpstr>Phase 1 – Work Flow &amp; Algorithm Used</vt:lpstr>
      <vt:lpstr>Phase 1 – Work Flow &amp; Algorithm Used</vt:lpstr>
      <vt:lpstr>Phase 1 – Work Flow &amp; Algorithm Used</vt:lpstr>
      <vt:lpstr>Phase 2 – Evaluation Metrics &amp; Performance Analysis</vt:lpstr>
      <vt:lpstr>Phase 3 – Results &amp; Discussion </vt:lpstr>
      <vt:lpstr>Phase 3 – Results &amp; Discussion </vt:lpstr>
      <vt:lpstr>Phase 3 – Results &amp; Discussion</vt:lpstr>
      <vt:lpstr>Conclusion &amp; Future Enhancement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Ramya Amancherla</cp:lastModifiedBy>
  <cp:revision>26</cp:revision>
  <dcterms:created xsi:type="dcterms:W3CDTF">2024-03-13T02:51:36Z</dcterms:created>
  <dcterms:modified xsi:type="dcterms:W3CDTF">2024-04-21T08:01:05Z</dcterms:modified>
</cp:coreProperties>
</file>