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6A73EC-B610-4F8F-8347-FDEB75A463E6}">
          <p14:sldIdLst/>
        </p14:section>
        <p14:section name="Untitled Section" id="{3B93E738-B0A8-4900-A8EE-9D03B85FF0F2}">
          <p14:sldIdLst>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59" d="100"/>
          <a:sy n="59" d="100"/>
        </p:scale>
        <p:origin x="964" y="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15683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271183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222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6700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01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2008277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295792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10664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281017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18F73-48D2-45E8-89DA-E3CDDC48D7E3}"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280846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18F73-48D2-45E8-89DA-E3CDDC48D7E3}"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250622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18F73-48D2-45E8-89DA-E3CDDC48D7E3}"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135760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18F73-48D2-45E8-89DA-E3CDDC48D7E3}"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288103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18F73-48D2-45E8-89DA-E3CDDC48D7E3}" type="datetimeFigureOut">
              <a:rPr lang="en-IN" smtClean="0"/>
              <a:t>12-05-2022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4613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18F73-48D2-45E8-89DA-E3CDDC48D7E3}"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71005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18F73-48D2-45E8-89DA-E3CDDC48D7E3}"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5DC23-F035-4D18-A391-2CCDF780A060}" type="slidenum">
              <a:rPr lang="en-IN" smtClean="0"/>
              <a:t>‹#›</a:t>
            </a:fld>
            <a:endParaRPr lang="en-IN"/>
          </a:p>
        </p:txBody>
      </p:sp>
    </p:spTree>
    <p:extLst>
      <p:ext uri="{BB962C8B-B14F-4D97-AF65-F5344CB8AC3E}">
        <p14:creationId xmlns:p14="http://schemas.microsoft.com/office/powerpoint/2010/main" val="310385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18F73-48D2-45E8-89DA-E3CDDC48D7E3}" type="datetimeFigureOut">
              <a:rPr lang="en-IN" smtClean="0"/>
              <a:t>12-05-2022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55DC23-F035-4D18-A391-2CCDF780A060}" type="slidenum">
              <a:rPr lang="en-IN" smtClean="0"/>
              <a:t>‹#›</a:t>
            </a:fld>
            <a:endParaRPr lang="en-IN"/>
          </a:p>
        </p:txBody>
      </p:sp>
    </p:spTree>
    <p:extLst>
      <p:ext uri="{BB962C8B-B14F-4D97-AF65-F5344CB8AC3E}">
        <p14:creationId xmlns:p14="http://schemas.microsoft.com/office/powerpoint/2010/main" val="15935535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F3D5-0072-34D2-2E79-46F2C6808C35}"/>
              </a:ext>
            </a:extLst>
          </p:cNvPr>
          <p:cNvSpPr>
            <a:spLocks noGrp="1"/>
          </p:cNvSpPr>
          <p:nvPr>
            <p:ph type="title"/>
          </p:nvPr>
        </p:nvSpPr>
        <p:spPr>
          <a:xfrm>
            <a:off x="903514" y="238124"/>
            <a:ext cx="10450286" cy="5846989"/>
          </a:xfrm>
        </p:spPr>
        <p:txBody>
          <a:bodyPr>
            <a:normAutofit fontScale="90000"/>
          </a:bodyPr>
          <a:lstStyle/>
          <a:p>
            <a:r>
              <a:rPr lang="en-US" dirty="0"/>
              <a:t>              </a:t>
            </a:r>
            <a:r>
              <a:rPr lang="en-IN" sz="4400" b="1" dirty="0">
                <a:effectLst/>
                <a:latin typeface="Calibri" panose="020F0502020204030204" pitchFamily="34" charset="0"/>
                <a:ea typeface="Calibri" panose="020F0502020204030204" pitchFamily="34" charset="0"/>
                <a:cs typeface="Mangal" panose="02040503050203030202" pitchFamily="18" charset="0"/>
              </a:rPr>
              <a:t>Analysis from data in Case 1</a:t>
            </a:r>
            <a:br>
              <a:rPr lang="en-IN" sz="4400" b="1" dirty="0">
                <a:effectLst/>
                <a:latin typeface="Calibri" panose="020F0502020204030204" pitchFamily="34" charset="0"/>
                <a:ea typeface="Calibri" panose="020F0502020204030204" pitchFamily="34" charset="0"/>
                <a:cs typeface="Mangal" panose="02040503050203030202" pitchFamily="18" charset="0"/>
              </a:rPr>
            </a:br>
            <a:br>
              <a:rPr lang="en-IN" sz="4400" b="1" dirty="0">
                <a:effectLst/>
                <a:latin typeface="Calibri" panose="020F0502020204030204" pitchFamily="34" charset="0"/>
                <a:ea typeface="Calibri" panose="020F0502020204030204" pitchFamily="34" charset="0"/>
                <a:cs typeface="Mangal" panose="02040503050203030202" pitchFamily="18" charset="0"/>
              </a:rPr>
            </a:br>
            <a:r>
              <a:rPr lang="en-US" sz="2700" b="0" i="0" dirty="0">
                <a:solidFill>
                  <a:schemeClr val="tx1"/>
                </a:solidFill>
                <a:effectLst/>
                <a:latin typeface="arial" panose="020B0604020202020204" pitchFamily="34" charset="0"/>
              </a:rPr>
              <a:t>1. restaurants make money by </a:t>
            </a:r>
            <a:r>
              <a:rPr lang="en-US" sz="2700" b="1" i="0" dirty="0">
                <a:solidFill>
                  <a:schemeClr val="tx1"/>
                </a:solidFill>
                <a:effectLst/>
                <a:latin typeface="arial" panose="020B0604020202020204" pitchFamily="34" charset="0"/>
              </a:rPr>
              <a:t>selling more in product than they spend</a:t>
            </a:r>
            <a:r>
              <a:rPr lang="en-US" sz="2700" b="0" i="0" dirty="0">
                <a:solidFill>
                  <a:schemeClr val="tx1"/>
                </a:solidFill>
                <a:effectLst/>
                <a:latin typeface="arial" panose="020B0604020202020204" pitchFamily="34" charset="0"/>
              </a:rPr>
              <a:t>.</a:t>
            </a:r>
            <a:br>
              <a:rPr lang="en-US" sz="2700" b="0" i="0" dirty="0">
                <a:solidFill>
                  <a:schemeClr val="tx1"/>
                </a:solidFill>
                <a:effectLst/>
                <a:latin typeface="arial" panose="020B0604020202020204" pitchFamily="34" charset="0"/>
              </a:rPr>
            </a:br>
            <a:r>
              <a:rPr lang="en-US" sz="2700" b="0" i="0" dirty="0">
                <a:solidFill>
                  <a:schemeClr val="tx1"/>
                </a:solidFill>
                <a:effectLst/>
                <a:latin typeface="arial" panose="020B0604020202020204" pitchFamily="34" charset="0"/>
              </a:rPr>
              <a:t> This requires keeping prices high enough to more than cover the cost of goods sold and labor costs. Together they make up a restaurant's prime cost which gives a figure to target when optimizing profit</a:t>
            </a:r>
            <a:br>
              <a:rPr lang="en-US" sz="2700" b="0" i="0" dirty="0">
                <a:solidFill>
                  <a:schemeClr val="tx1"/>
                </a:solidFill>
                <a:effectLst/>
                <a:latin typeface="arial" panose="020B0604020202020204" pitchFamily="34" charset="0"/>
              </a:rPr>
            </a:br>
            <a:br>
              <a:rPr lang="en-US" sz="2700" b="0" i="0" dirty="0">
                <a:solidFill>
                  <a:schemeClr val="tx1"/>
                </a:solidFill>
                <a:effectLst/>
                <a:latin typeface="arial" panose="020B0604020202020204" pitchFamily="34" charset="0"/>
              </a:rPr>
            </a:br>
            <a:r>
              <a:rPr lang="en-US" sz="2700" dirty="0">
                <a:solidFill>
                  <a:schemeClr val="tx1"/>
                </a:solidFill>
                <a:latin typeface="arial" panose="020B0604020202020204" pitchFamily="34" charset="0"/>
              </a:rPr>
              <a:t>2.</a:t>
            </a:r>
            <a:r>
              <a:rPr lang="en-IN" sz="27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 Sales fall because of shifting from both Veg &amp; Non-Veg Menu to Only Non-Veg Menu, but he cannot continue with veg menu because stock is not moving out.</a:t>
            </a:r>
            <a:br>
              <a:rPr lang="en-IN" sz="27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IN" sz="27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IN" sz="2700" dirty="0">
                <a:solidFill>
                  <a:schemeClr val="tx1"/>
                </a:solidFill>
                <a:latin typeface="Calibri" panose="020F0502020204030204" pitchFamily="34" charset="0"/>
                <a:ea typeface="Calibri" panose="020F0502020204030204" pitchFamily="34" charset="0"/>
                <a:cs typeface="Mangal" panose="02040503050203030202" pitchFamily="18" charset="0"/>
              </a:rPr>
              <a:t>3. </a:t>
            </a:r>
            <a:r>
              <a:rPr lang="en-IN" sz="27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Shop is not on main road .</a:t>
            </a:r>
            <a:br>
              <a:rPr lang="en-IN" sz="27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br>
              <a:rPr lang="en-IN" sz="27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IN" sz="27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4. Maximum Profit was when menu was both veg and non-veg</a:t>
            </a:r>
            <a:br>
              <a:rPr lang="en-IN" sz="2700" dirty="0">
                <a:effectLst/>
                <a:latin typeface="Calibri" panose="020F0502020204030204" pitchFamily="34" charset="0"/>
                <a:ea typeface="Calibri" panose="020F0502020204030204" pitchFamily="34" charset="0"/>
                <a:cs typeface="Mangal" panose="02040503050203030202" pitchFamily="18" charset="0"/>
              </a:rPr>
            </a:br>
            <a:br>
              <a:rPr lang="en-IN" sz="2700" dirty="0">
                <a:effectLst/>
                <a:latin typeface="Calibri" panose="020F0502020204030204" pitchFamily="34" charset="0"/>
                <a:ea typeface="Calibri" panose="020F0502020204030204" pitchFamily="34" charset="0"/>
                <a:cs typeface="Mangal" panose="02040503050203030202" pitchFamily="18" charset="0"/>
              </a:rPr>
            </a:br>
            <a:br>
              <a:rPr lang="en-IN" sz="2700" dirty="0">
                <a:latin typeface="Calibri" panose="020F0502020204030204" pitchFamily="34" charset="0"/>
                <a:ea typeface="Calibri" panose="020F0502020204030204" pitchFamily="34" charset="0"/>
                <a:cs typeface="Mangal" panose="02040503050203030202" pitchFamily="18" charset="0"/>
              </a:rPr>
            </a:br>
            <a:endParaRPr lang="en-IN" sz="2700" dirty="0"/>
          </a:p>
        </p:txBody>
      </p:sp>
    </p:spTree>
    <p:extLst>
      <p:ext uri="{BB962C8B-B14F-4D97-AF65-F5344CB8AC3E}">
        <p14:creationId xmlns:p14="http://schemas.microsoft.com/office/powerpoint/2010/main" val="501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58C76F-298B-2025-0FAE-35BF72C4F126}"/>
              </a:ext>
            </a:extLst>
          </p:cNvPr>
          <p:cNvSpPr txBox="1"/>
          <p:nvPr/>
        </p:nvSpPr>
        <p:spPr>
          <a:xfrm>
            <a:off x="695325" y="314326"/>
            <a:ext cx="11049000" cy="9886553"/>
          </a:xfrm>
          <a:prstGeom prst="rect">
            <a:avLst/>
          </a:prstGeom>
          <a:noFill/>
        </p:spPr>
        <p:txBody>
          <a:bodyPr wrap="square">
            <a:spAutoFit/>
          </a:bodyPr>
          <a:lstStyle/>
          <a:p>
            <a:pPr>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3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Recommendations:</a:t>
            </a:r>
          </a:p>
          <a:p>
            <a:pPr>
              <a:lnSpc>
                <a:spcPct val="107000"/>
              </a:lnSpc>
              <a:spcAft>
                <a:spcPts val="800"/>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US" sz="2000" i="0" dirty="0">
                <a:solidFill>
                  <a:srgbClr val="222222"/>
                </a:solidFill>
                <a:effectLst/>
                <a:latin typeface="Verdana" panose="020B0604030504040204" pitchFamily="34" charset="0"/>
              </a:rPr>
              <a:t> Change the menu to include more profitable or high margin items</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2000" i="0" dirty="0">
                <a:solidFill>
                  <a:srgbClr val="202124"/>
                </a:solidFill>
                <a:effectLst/>
                <a:latin typeface="arial" panose="020B0604020202020204" pitchFamily="34" charset="0"/>
              </a:rPr>
              <a:t> Reduce Overall Food Costs.</a:t>
            </a:r>
          </a:p>
          <a:p>
            <a:pPr marL="342900" indent="-342900">
              <a:lnSpc>
                <a:spcPct val="107000"/>
              </a:lnSpc>
              <a:buFont typeface="Symbol" panose="05050102010706020507" pitchFamily="18" charset="2"/>
              <a:buChar char=""/>
            </a:pPr>
            <a:r>
              <a:rPr lang="en-US" sz="2000" i="0" dirty="0">
                <a:solidFill>
                  <a:srgbClr val="333333"/>
                </a:solidFill>
                <a:effectLst/>
                <a:latin typeface="Open Sans" panose="020B0606030504020204" pitchFamily="34" charset="0"/>
              </a:rPr>
              <a:t> Train employees to reduce costs</a:t>
            </a:r>
          </a:p>
          <a:p>
            <a:pPr marL="342900" indent="-342900">
              <a:lnSpc>
                <a:spcPct val="107000"/>
              </a:lnSpc>
              <a:buFont typeface="Symbol" panose="05050102010706020507" pitchFamily="18" charset="2"/>
              <a:buChar char=""/>
            </a:pPr>
            <a:r>
              <a:rPr lang="en-IN" sz="2000" i="0" dirty="0">
                <a:solidFill>
                  <a:srgbClr val="333333"/>
                </a:solidFill>
                <a:effectLst/>
                <a:latin typeface="Open Sans" panose="020B0606030504020204" pitchFamily="34" charset="0"/>
              </a:rPr>
              <a:t> Track your restaurant metrics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nSpc>
                <a:spcPct val="107000"/>
              </a:lnSpc>
              <a:buFont typeface="Symbol" panose="05050102010706020507" pitchFamily="18" charset="2"/>
              <a:buChar char=""/>
            </a:pPr>
            <a:r>
              <a:rPr lang="en-US" sz="2000" i="0" dirty="0">
                <a:solidFill>
                  <a:srgbClr val="333333"/>
                </a:solidFill>
                <a:effectLst/>
                <a:latin typeface="Open Sans" panose="020B0604020202020204" pitchFamily="34" charset="0"/>
              </a:rPr>
              <a:t> Promoting high-profit menu items during a weekly special.</a:t>
            </a:r>
          </a:p>
          <a:p>
            <a:pPr algn="l">
              <a:buFont typeface="Arial" panose="020B0604020202020204" pitchFamily="34" charset="0"/>
              <a:buChar char="•"/>
            </a:pPr>
            <a:r>
              <a:rPr lang="en-US" sz="2000" i="0" dirty="0">
                <a:solidFill>
                  <a:srgbClr val="333333"/>
                </a:solidFill>
                <a:effectLst/>
                <a:latin typeface="Open Sans" panose="020B0606030504020204" pitchFamily="34" charset="0"/>
              </a:rPr>
              <a:t>     Diversifying your income streams with catering, delivery, or hosting events </a:t>
            </a:r>
          </a:p>
          <a:p>
            <a:pPr algn="l">
              <a:buFont typeface="Arial" panose="020B0604020202020204" pitchFamily="34" charset="0"/>
              <a:buChar char="•"/>
            </a:pPr>
            <a:r>
              <a:rPr lang="en-US" sz="2000" dirty="0">
                <a:solidFill>
                  <a:srgbClr val="333333"/>
                </a:solidFill>
                <a:latin typeface="Open Sans" panose="020B0606030504020204" pitchFamily="34" charset="0"/>
              </a:rPr>
              <a:t>    </a:t>
            </a:r>
            <a:r>
              <a:rPr lang="en-US" sz="2000" i="0" dirty="0">
                <a:solidFill>
                  <a:srgbClr val="333333"/>
                </a:solidFill>
                <a:effectLst/>
                <a:latin typeface="Open Sans" panose="020B0606030504020204" pitchFamily="34" charset="0"/>
              </a:rPr>
              <a:t> </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Tie-Ups  with food delivery partners like </a:t>
            </a:r>
            <a:r>
              <a:rPr lang="en-IN" sz="20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Swiggy</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&amp; Zomato and Others.</a:t>
            </a:r>
            <a:endParaRPr lang="en-US" sz="2000" i="0" dirty="0">
              <a:solidFill>
                <a:srgbClr val="333333"/>
              </a:solidFill>
              <a:effectLst/>
              <a:latin typeface="Open Sans" panose="020B0606030504020204" pitchFamily="34" charset="0"/>
            </a:endParaRPr>
          </a:p>
          <a:p>
            <a:pPr algn="l">
              <a:buFont typeface="Arial" panose="020B0604020202020204" pitchFamily="34" charset="0"/>
              <a:buChar char="•"/>
            </a:pPr>
            <a:r>
              <a:rPr lang="en-US" sz="2000" i="0" dirty="0">
                <a:solidFill>
                  <a:srgbClr val="333333"/>
                </a:solidFill>
                <a:effectLst/>
                <a:latin typeface="Open Sans" panose="020B0606030504020204" pitchFamily="34" charset="0"/>
              </a:rPr>
              <a:t>     Designing happy hours or snack menus to generate business during slow hours</a:t>
            </a:r>
          </a:p>
          <a:p>
            <a:pPr algn="l">
              <a:buFont typeface="Arial" panose="020B0604020202020204" pitchFamily="34" charset="0"/>
              <a:buChar char="•"/>
            </a:pPr>
            <a:r>
              <a:rPr lang="en-US" sz="2000" i="0" dirty="0">
                <a:solidFill>
                  <a:srgbClr val="333333"/>
                </a:solidFill>
                <a:effectLst/>
                <a:latin typeface="Open Sans" panose="020B0606030504020204" pitchFamily="34" charset="0"/>
              </a:rPr>
              <a:t>     Encouraging loyalty by offering rewards and </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Group Discount </a:t>
            </a:r>
            <a:r>
              <a:rPr lang="en-US" sz="2000" i="0" dirty="0">
                <a:solidFill>
                  <a:srgbClr val="333333"/>
                </a:solidFill>
                <a:effectLst/>
                <a:latin typeface="Open Sans" panose="020B0606030504020204" pitchFamily="34" charset="0"/>
              </a:rPr>
              <a:t>to frequent restaurant guests</a:t>
            </a:r>
          </a:p>
          <a:p>
            <a:pPr algn="l">
              <a:buFont typeface="Arial" panose="020B0604020202020204" pitchFamily="34" charset="0"/>
              <a:buChar char="•"/>
            </a:pPr>
            <a:r>
              <a:rPr lang="en-US" sz="2000" i="0" dirty="0">
                <a:solidFill>
                  <a:srgbClr val="333333"/>
                </a:solidFill>
                <a:effectLst/>
                <a:latin typeface="Open Sans" panose="020B0606030504020204" pitchFamily="34" charset="0"/>
              </a:rPr>
              <a:t>     Offering experiences that cater </a:t>
            </a:r>
            <a:r>
              <a:rPr lang="en-US" sz="2000" dirty="0">
                <a:solidFill>
                  <a:srgbClr val="333333"/>
                </a:solidFill>
                <a:latin typeface="Open Sans" panose="020B0606030504020204" pitchFamily="34" charset="0"/>
              </a:rPr>
              <a:t>our </a:t>
            </a:r>
            <a:r>
              <a:rPr lang="en-US" sz="2000" i="0" dirty="0">
                <a:solidFill>
                  <a:srgbClr val="333333"/>
                </a:solidFill>
                <a:effectLst/>
                <a:latin typeface="Open Sans" panose="020B0606030504020204" pitchFamily="34" charset="0"/>
              </a:rPr>
              <a:t>target market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Introduction of Monthly food systems.</a:t>
            </a:r>
          </a:p>
          <a:p>
            <a:pPr marL="342900" lvl="0" indent="-342900">
              <a:lnSpc>
                <a:spcPct val="107000"/>
              </a:lnSpc>
              <a:spcAft>
                <a:spcPts val="800"/>
              </a:spcAft>
              <a:buFont typeface="Symbol" panose="05050102010706020507" pitchFamily="18" charset="2"/>
              <a:buChar char=""/>
            </a:pPr>
            <a:r>
              <a:rPr lang="en-US" i="0" dirty="0">
                <a:solidFill>
                  <a:srgbClr val="111111"/>
                </a:solidFill>
                <a:effectLst/>
                <a:latin typeface="Roboto" panose="020B0604020202020204" pitchFamily="2" charset="0"/>
              </a:rPr>
              <a:t>  Map Restaurant With Google</a:t>
            </a:r>
            <a:r>
              <a:rPr lang="en-US" dirty="0">
                <a:solidFill>
                  <a:srgbClr val="111111"/>
                </a:solidFill>
                <a:latin typeface="Roboto" panose="020B0604020202020204" pitchFamily="2" charset="0"/>
              </a:rPr>
              <a:t>.</a:t>
            </a:r>
          </a:p>
          <a:p>
            <a:pPr lvl="0">
              <a:lnSpc>
                <a:spcPct val="107000"/>
              </a:lnSpc>
              <a:spcAft>
                <a:spcPts val="800"/>
              </a:spcAft>
            </a:pPr>
            <a:endParaRPr lang="en-IN" dirty="0">
              <a:effectLst/>
              <a:latin typeface="Calibri" panose="020F0502020204030204" pitchFamily="34" charset="0"/>
              <a:ea typeface="Calibri" panose="020F0502020204030204" pitchFamily="34" charset="0"/>
              <a:cs typeface="Mangal" panose="02040503050203030202" pitchFamily="18" charset="0"/>
            </a:endParaRPr>
          </a:p>
          <a:p>
            <a:endPar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endParaRPr lang="en-US" sz="2000" dirty="0"/>
          </a:p>
        </p:txBody>
      </p:sp>
    </p:spTree>
    <p:extLst>
      <p:ext uri="{BB962C8B-B14F-4D97-AF65-F5344CB8AC3E}">
        <p14:creationId xmlns:p14="http://schemas.microsoft.com/office/powerpoint/2010/main" val="28689711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240</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Arial</vt:lpstr>
      <vt:lpstr>Calibri</vt:lpstr>
      <vt:lpstr>Open Sans</vt:lpstr>
      <vt:lpstr>Roboto</vt:lpstr>
      <vt:lpstr>Symbol</vt:lpstr>
      <vt:lpstr>Trebuchet MS</vt:lpstr>
      <vt:lpstr>Verdana</vt:lpstr>
      <vt:lpstr>Wingdings 3</vt:lpstr>
      <vt:lpstr>Facet</vt:lpstr>
      <vt:lpstr>              Analysis from data in Case 1  1. restaurants make money by selling more in product than they spend.  This requires keeping prices high enough to more than cover the cost of goods sold and labor costs. Together they make up a restaurant's prime cost which gives a figure to target when optimizing profit  2. Sales fall because of shifting from both Veg &amp; Non-Veg Menu to Only Non-Veg Menu, but he cannot continue with veg menu because stock is not moving out.  3. Shop is not on main road .  4. Maximum Profit was when menu was both veg and non-veg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from data in Case 1  1. restaurants make money by selling more in product than they spend.  This requires keeping prices high enough to more than cover the cost of goods sold and labor costs. Together they make up a restaurant's prime cost which gives a figure to target when optimizing profit  2. Sales fall because of shifting from both Veg &amp; Non-Veg Menu to Only Non-Veg Menu, but he cannot continue with veg menu because stock is not moving out.  3. Shop is not on main road .  4. Maximum Profit was when menu was both veg and non-veg </dc:title>
  <dc:creator>user</dc:creator>
  <cp:lastModifiedBy>user</cp:lastModifiedBy>
  <cp:revision>2</cp:revision>
  <dcterms:created xsi:type="dcterms:W3CDTF">2022-05-11T16:06:42Z</dcterms:created>
  <dcterms:modified xsi:type="dcterms:W3CDTF">2022-05-12T07:56:03Z</dcterms:modified>
</cp:coreProperties>
</file>