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3" d="100"/>
          <a:sy n="43" d="100"/>
        </p:scale>
        <p:origin x="2194" y="9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08F6F7-324F-4CAD-B1C6-141CCCA84C9D}"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70867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8F6F7-324F-4CAD-B1C6-141CCCA84C9D}"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332455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8F6F7-324F-4CAD-B1C6-141CCCA84C9D}"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755197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8F6F7-324F-4CAD-B1C6-141CCCA84C9D}"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6162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8F6F7-324F-4CAD-B1C6-141CCCA84C9D}"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690468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D08F6F7-324F-4CAD-B1C6-141CCCA84C9D}"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4227757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D08F6F7-324F-4CAD-B1C6-141CCCA84C9D}"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3190387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08F6F7-324F-4CAD-B1C6-141CCCA84C9D}"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498592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08F6F7-324F-4CAD-B1C6-141CCCA84C9D}"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47809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08F6F7-324F-4CAD-B1C6-141CCCA84C9D}"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341885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08F6F7-324F-4CAD-B1C6-141CCCA84C9D}"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351494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08F6F7-324F-4CAD-B1C6-141CCCA84C9D}"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3458522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08F6F7-324F-4CAD-B1C6-141CCCA84C9D}" type="datetimeFigureOut">
              <a:rPr lang="en-US" smtClean="0"/>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82690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08F6F7-324F-4CAD-B1C6-141CCCA84C9D}"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387188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8F6F7-324F-4CAD-B1C6-141CCCA84C9D}" type="datetimeFigureOut">
              <a:rPr lang="en-US" smtClean="0"/>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299935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8F6F7-324F-4CAD-B1C6-141CCCA84C9D}"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73830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8F6F7-324F-4CAD-B1C6-141CCCA84C9D}"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276487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08F6F7-324F-4CAD-B1C6-141CCCA84C9D}" type="datetimeFigureOut">
              <a:rPr lang="en-US" smtClean="0"/>
              <a:t>4/8/2023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314B77-C85C-4BA2-B1B2-0AFE0BBCD631}" type="slidenum">
              <a:rPr lang="en-US" smtClean="0"/>
              <a:t>‹#›</a:t>
            </a:fld>
            <a:endParaRPr lang="en-US"/>
          </a:p>
        </p:txBody>
      </p:sp>
    </p:spTree>
    <p:extLst>
      <p:ext uri="{BB962C8B-B14F-4D97-AF65-F5344CB8AC3E}">
        <p14:creationId xmlns:p14="http://schemas.microsoft.com/office/powerpoint/2010/main" val="2574266386"/>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0" y="0"/>
            <a:ext cx="12192000" cy="6858000"/>
          </a:xfrm>
          <a:prstGeom prst="rect">
            <a:avLst/>
          </a:prstGeom>
        </p:spPr>
      </p:pic>
      <p:sp>
        <p:nvSpPr>
          <p:cNvPr id="2" name="Title 1"/>
          <p:cNvSpPr>
            <a:spLocks noGrp="1"/>
          </p:cNvSpPr>
          <p:nvPr>
            <p:ph type="ctrTitle"/>
          </p:nvPr>
        </p:nvSpPr>
        <p:spPr>
          <a:xfrm>
            <a:off x="-589666" y="-584463"/>
            <a:ext cx="5331348" cy="3714161"/>
          </a:xfrm>
        </p:spPr>
        <p:txBody>
          <a:bodyPr>
            <a:normAutofit/>
          </a:bodyPr>
          <a:lstStyle/>
          <a:p>
            <a:r>
              <a:rPr lang="en-US" b="1" dirty="0" smtClean="0">
                <a:latin typeface="Algerian" panose="04020705040A02060702" pitchFamily="82" charset="0"/>
              </a:rPr>
              <a:t>Data Analysis         Project</a:t>
            </a:r>
            <a:endParaRPr lang="en-US" b="1" dirty="0">
              <a:latin typeface="Algerian" panose="04020705040A02060702" pitchFamily="82" charset="0"/>
            </a:endParaRPr>
          </a:p>
        </p:txBody>
      </p:sp>
    </p:spTree>
    <p:extLst>
      <p:ext uri="{BB962C8B-B14F-4D97-AF65-F5344CB8AC3E}">
        <p14:creationId xmlns:p14="http://schemas.microsoft.com/office/powerpoint/2010/main" val="1462394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Daily Rate (ADR) each Month</a:t>
            </a:r>
            <a:endParaRPr lang="en-US" dirty="0"/>
          </a:p>
        </p:txBody>
      </p:sp>
      <p:sp>
        <p:nvSpPr>
          <p:cNvPr id="3" name="Content Placeholder 2"/>
          <p:cNvSpPr>
            <a:spLocks noGrp="1"/>
          </p:cNvSpPr>
          <p:nvPr>
            <p:ph idx="1"/>
          </p:nvPr>
        </p:nvSpPr>
        <p:spPr>
          <a:xfrm>
            <a:off x="0" y="1580208"/>
            <a:ext cx="3398700" cy="4058751"/>
          </a:xfrm>
        </p:spPr>
        <p:txBody>
          <a:bodyPr/>
          <a:lstStyle/>
          <a:p>
            <a:r>
              <a:rPr lang="en-US" dirty="0" smtClean="0"/>
              <a:t>The Bar-Graph shows that cancellations are most common when price are to much high and are least common when they are at low price.</a:t>
            </a:r>
          </a:p>
          <a:p>
            <a:r>
              <a:rPr lang="en-US" dirty="0" smtClean="0"/>
              <a:t>Therefore, The cost of price of the accommodation is highly responsible for cancellation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093" y="1580051"/>
            <a:ext cx="8444754" cy="4946256"/>
          </a:xfrm>
          <a:prstGeom prst="rect">
            <a:avLst/>
          </a:prstGeom>
        </p:spPr>
      </p:pic>
    </p:spTree>
    <p:extLst>
      <p:ext uri="{BB962C8B-B14F-4D97-AF65-F5344CB8AC3E}">
        <p14:creationId xmlns:p14="http://schemas.microsoft.com/office/powerpoint/2010/main" val="150697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Country with Reservation Canceled</a:t>
            </a:r>
          </a:p>
        </p:txBody>
      </p:sp>
      <p:sp>
        <p:nvSpPr>
          <p:cNvPr id="3" name="Content Placeholder 2"/>
          <p:cNvSpPr>
            <a:spLocks noGrp="1"/>
          </p:cNvSpPr>
          <p:nvPr>
            <p:ph idx="1"/>
          </p:nvPr>
        </p:nvSpPr>
        <p:spPr>
          <a:xfrm>
            <a:off x="304800" y="2216543"/>
            <a:ext cx="5629835" cy="4058751"/>
          </a:xfrm>
        </p:spPr>
        <p:txBody>
          <a:bodyPr/>
          <a:lstStyle/>
          <a:p>
            <a:r>
              <a:rPr lang="en-US" dirty="0" smtClean="0"/>
              <a:t>The top country is Portugal with the highest number of cancellations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635" y="1580050"/>
            <a:ext cx="4876800" cy="5071762"/>
          </a:xfrm>
          <a:prstGeom prst="rect">
            <a:avLst/>
          </a:prstGeom>
        </p:spPr>
      </p:pic>
    </p:spTree>
    <p:extLst>
      <p:ext uri="{BB962C8B-B14F-4D97-AF65-F5344CB8AC3E}">
        <p14:creationId xmlns:p14="http://schemas.microsoft.com/office/powerpoint/2010/main" val="188640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lstStyle/>
          <a:p>
            <a:r>
              <a:rPr lang="en-US" dirty="0" smtClean="0"/>
              <a:t>Cancellations rates rise when prices are high. To prevent cancellations of reservations of hotel could work on their pricing strategies and try to lower rates for specific hotels based on locations. And also provide Some discount to the customers.</a:t>
            </a:r>
          </a:p>
          <a:p>
            <a:r>
              <a:rPr lang="en-US" dirty="0" smtClean="0"/>
              <a:t>The ratio of cancelled and not canceled of Resort Hotel is higher than City Hotel. So The hotels should provide reasonable rates  on weekends and holidays.</a:t>
            </a:r>
          </a:p>
          <a:p>
            <a:r>
              <a:rPr lang="en-US" dirty="0" smtClean="0"/>
              <a:t>In month of January , Hotel starts campaigns or marketing to increases their revenue as the cancellation are high in this month.</a:t>
            </a:r>
          </a:p>
          <a:p>
            <a:r>
              <a:rPr lang="en-US" dirty="0" smtClean="0"/>
              <a:t>They can also increases the quality of their hotels and their services mainly in Portugal to minimize the cancellation rate.</a:t>
            </a:r>
            <a:endParaRPr lang="en-US" dirty="0"/>
          </a:p>
        </p:txBody>
      </p:sp>
    </p:spTree>
    <p:extLst>
      <p:ext uri="{BB962C8B-B14F-4D97-AF65-F5344CB8AC3E}">
        <p14:creationId xmlns:p14="http://schemas.microsoft.com/office/powerpoint/2010/main" val="422720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Steps</a:t>
            </a:r>
            <a:endParaRPr lang="en-US" sz="4800" dirty="0"/>
          </a:p>
        </p:txBody>
      </p:sp>
      <p:sp>
        <p:nvSpPr>
          <p:cNvPr id="3" name="Content Placeholder 2"/>
          <p:cNvSpPr>
            <a:spLocks noGrp="1"/>
          </p:cNvSpPr>
          <p:nvPr>
            <p:ph idx="1"/>
          </p:nvPr>
        </p:nvSpPr>
        <p:spPr/>
        <p:txBody>
          <a:bodyPr>
            <a:normAutofit/>
          </a:bodyPr>
          <a:lstStyle/>
          <a:p>
            <a:r>
              <a:rPr lang="en-US" sz="2400" dirty="0" smtClean="0"/>
              <a:t>Create a </a:t>
            </a:r>
            <a:r>
              <a:rPr lang="en-US" sz="2400" dirty="0"/>
              <a:t>P</a:t>
            </a:r>
            <a:r>
              <a:rPr lang="en-US" sz="2400" dirty="0" smtClean="0"/>
              <a:t>roblem Statement.</a:t>
            </a:r>
          </a:p>
          <a:p>
            <a:r>
              <a:rPr lang="en-US" sz="2400" dirty="0" smtClean="0"/>
              <a:t>Identify the data you want to analyze.</a:t>
            </a:r>
          </a:p>
          <a:p>
            <a:r>
              <a:rPr lang="en-US" sz="2400" dirty="0" smtClean="0"/>
              <a:t>Clean the  data and explore it.</a:t>
            </a:r>
          </a:p>
          <a:p>
            <a:r>
              <a:rPr lang="en-US" sz="2400" dirty="0" smtClean="0"/>
              <a:t>Analyze the to get useful insights</a:t>
            </a:r>
          </a:p>
          <a:p>
            <a:r>
              <a:rPr lang="en-US" sz="2400" dirty="0" smtClean="0"/>
              <a:t> Present the data in term of report or dashboards using visualization (Power BI).</a:t>
            </a:r>
            <a:endParaRPr lang="en-US" sz="2400" dirty="0"/>
          </a:p>
        </p:txBody>
      </p:sp>
    </p:spTree>
    <p:extLst>
      <p:ext uri="{BB962C8B-B14F-4D97-AF65-F5344CB8AC3E}">
        <p14:creationId xmlns:p14="http://schemas.microsoft.com/office/powerpoint/2010/main" val="44372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No </a:t>
            </a:r>
            <a:r>
              <a:rPr lang="en-US" dirty="0" err="1" smtClean="0"/>
              <a:t>unu</a:t>
            </a:r>
            <a:endParaRPr lang="en-US" dirty="0"/>
          </a:p>
        </p:txBody>
      </p:sp>
    </p:spTree>
    <p:extLst>
      <p:ext uri="{BB962C8B-B14F-4D97-AF65-F5344CB8AC3E}">
        <p14:creationId xmlns:p14="http://schemas.microsoft.com/office/powerpoint/2010/main" val="127067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lstStyle/>
          <a:p>
            <a:r>
              <a:rPr lang="en-US" dirty="0" smtClean="0"/>
              <a:t>Which variables that really affect on hotel reservations cancellations?</a:t>
            </a:r>
          </a:p>
          <a:p>
            <a:r>
              <a:rPr lang="en-US" dirty="0" smtClean="0"/>
              <a:t>How can we make hotel reservations  cancellations better?</a:t>
            </a:r>
          </a:p>
          <a:p>
            <a:r>
              <a:rPr lang="en-US" dirty="0" smtClean="0"/>
              <a:t>How will guide to assist in making pricing and marketing decision/promotion?</a:t>
            </a:r>
          </a:p>
          <a:p>
            <a:endParaRPr lang="en-US" dirty="0"/>
          </a:p>
        </p:txBody>
      </p:sp>
    </p:spTree>
    <p:extLst>
      <p:ext uri="{BB962C8B-B14F-4D97-AF65-F5344CB8AC3E}">
        <p14:creationId xmlns:p14="http://schemas.microsoft.com/office/powerpoint/2010/main" val="166317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More cancellations occur when prices are higher</a:t>
            </a:r>
          </a:p>
          <a:p>
            <a:r>
              <a:rPr lang="en-US" dirty="0" smtClean="0"/>
              <a:t>When there is no longer waiting list , customers tend to cancel there reservations more frequently.</a:t>
            </a:r>
          </a:p>
          <a:p>
            <a:r>
              <a:rPr lang="en-US" dirty="0" smtClean="0"/>
              <a:t>Maximum clients are coming from offline travel agents to make there reservations.</a:t>
            </a:r>
          </a:p>
          <a:p>
            <a:endParaRPr lang="en-US" dirty="0"/>
          </a:p>
        </p:txBody>
      </p:sp>
    </p:spTree>
    <p:extLst>
      <p:ext uri="{BB962C8B-B14F-4D97-AF65-F5344CB8AC3E}">
        <p14:creationId xmlns:p14="http://schemas.microsoft.com/office/powerpoint/2010/main" val="26758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a:t>
            </a:r>
            <a:r>
              <a:rPr lang="en-US" dirty="0"/>
              <a:t>and Finding</a:t>
            </a:r>
            <a:br>
              <a:rPr lang="en-US" dirty="0"/>
            </a:b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82064" y="1876926"/>
            <a:ext cx="4942927" cy="4555958"/>
          </a:xfrm>
        </p:spPr>
      </p:pic>
      <p:sp>
        <p:nvSpPr>
          <p:cNvPr id="6" name="Title 1"/>
          <p:cNvSpPr txBox="1">
            <a:spLocks/>
          </p:cNvSpPr>
          <p:nvPr/>
        </p:nvSpPr>
        <p:spPr>
          <a:xfrm>
            <a:off x="144380" y="304800"/>
            <a:ext cx="6737684" cy="6128084"/>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US" sz="2500" dirty="0" smtClean="0"/>
              <a:t>The Bar-Graph shows the percentage of reservations that are canceled and not canceled. </a:t>
            </a:r>
          </a:p>
          <a:p>
            <a:pPr marL="342900" indent="-342900" algn="l">
              <a:buFont typeface="Arial" panose="020B0604020202020204" pitchFamily="34" charset="0"/>
              <a:buChar char="•"/>
            </a:pPr>
            <a:r>
              <a:rPr lang="en-US" sz="2500" dirty="0"/>
              <a:t>There are still 37% of clients who canceled there reservations, which has a significant impact on hotel earning.</a:t>
            </a:r>
          </a:p>
          <a:p>
            <a:r>
              <a:rPr lang="en-US" sz="1200" dirty="0" smtClean="0"/>
              <a:t>e</a:t>
            </a:r>
            <a:endParaRPr lang="en-US" sz="1200" dirty="0"/>
          </a:p>
        </p:txBody>
      </p:sp>
    </p:spTree>
    <p:extLst>
      <p:ext uri="{BB962C8B-B14F-4D97-AF65-F5344CB8AC3E}">
        <p14:creationId xmlns:p14="http://schemas.microsoft.com/office/powerpoint/2010/main" val="259898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36" y="2049330"/>
            <a:ext cx="5069305" cy="4279400"/>
          </a:xfrm>
        </p:spPr>
        <p:txBody>
          <a:bodyPr>
            <a:normAutofit/>
          </a:bodyPr>
          <a:lstStyle/>
          <a:p>
            <a:pPr marL="342900" indent="-342900" algn="l">
              <a:buFont typeface="Wingdings" panose="05000000000000000000" pitchFamily="2" charset="2"/>
              <a:buChar char="§"/>
            </a:pPr>
            <a:r>
              <a:rPr lang="en-US" sz="2400" dirty="0" smtClean="0"/>
              <a:t>In comparison to Resort Hotel with City Hotel have more booking.</a:t>
            </a:r>
            <a:r>
              <a:rPr lang="en-US" sz="2400" dirty="0"/>
              <a:t> It is possible that Resort Hotel are more expensive than the City </a:t>
            </a:r>
            <a:r>
              <a:rPr lang="en-US" sz="2400" dirty="0" smtClean="0"/>
              <a:t>Hotels</a:t>
            </a:r>
            <a:br>
              <a:rPr lang="en-US" sz="2400" dirty="0" smtClean="0"/>
            </a:br>
            <a:r>
              <a:rPr lang="en-US" sz="2400" dirty="0"/>
              <a:t/>
            </a:r>
            <a:br>
              <a:rPr lang="en-US" sz="2400" dirty="0"/>
            </a:br>
            <a:r>
              <a:rPr lang="en-US" sz="2400" dirty="0" smtClean="0"/>
              <a:t/>
            </a:r>
            <a:br>
              <a:rPr lang="en-US" sz="2400" dirty="0" smtClean="0"/>
            </a:b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141" y="1754522"/>
            <a:ext cx="5815596" cy="4279400"/>
          </a:xfrm>
          <a:prstGeom prst="rect">
            <a:avLst/>
          </a:prstGeom>
        </p:spPr>
      </p:pic>
      <p:sp>
        <p:nvSpPr>
          <p:cNvPr id="4" name="Title 1"/>
          <p:cNvSpPr txBox="1">
            <a:spLocks/>
          </p:cNvSpPr>
          <p:nvPr/>
        </p:nvSpPr>
        <p:spPr>
          <a:xfrm>
            <a:off x="1066195" y="7620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Reservation status in different Hotel.</a:t>
            </a:r>
            <a:endParaRPr lang="en-US" dirty="0"/>
          </a:p>
        </p:txBody>
      </p:sp>
    </p:spTree>
    <p:extLst>
      <p:ext uri="{BB962C8B-B14F-4D97-AF65-F5344CB8AC3E}">
        <p14:creationId xmlns:p14="http://schemas.microsoft.com/office/powerpoint/2010/main" val="3535906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98120"/>
            <a:ext cx="10353762" cy="970450"/>
          </a:xfrm>
        </p:spPr>
        <p:txBody>
          <a:bodyPr>
            <a:normAutofit fontScale="90000"/>
          </a:bodyPr>
          <a:lstStyle/>
          <a:p>
            <a:r>
              <a:rPr lang="en-US" dirty="0" smtClean="0"/>
              <a:t>Average Daily Rate (ADR) in City vs Resort Hotel.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772330"/>
            <a:ext cx="10332115" cy="4866470"/>
          </a:xfrm>
          <a:prstGeom prst="rect">
            <a:avLst/>
          </a:prstGeom>
        </p:spPr>
      </p:pic>
      <p:sp>
        <p:nvSpPr>
          <p:cNvPr id="4" name="Title 1"/>
          <p:cNvSpPr txBox="1">
            <a:spLocks/>
          </p:cNvSpPr>
          <p:nvPr/>
        </p:nvSpPr>
        <p:spPr>
          <a:xfrm>
            <a:off x="825864" y="577596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US" sz="2400" dirty="0" smtClean="0"/>
              <a:t>The Line-Graph shows that ADR with respect to days for city is less than resort hotel and other days ,it’s even more less. Which says that weekends and holidays may see increases rates of resort hotel</a:t>
            </a:r>
            <a:endParaRPr lang="en-US" sz="2400" dirty="0"/>
          </a:p>
        </p:txBody>
      </p:sp>
    </p:spTree>
    <p:extLst>
      <p:ext uri="{BB962C8B-B14F-4D97-AF65-F5344CB8AC3E}">
        <p14:creationId xmlns:p14="http://schemas.microsoft.com/office/powerpoint/2010/main" val="63506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 y="1916859"/>
            <a:ext cx="3573626" cy="337755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Arial" panose="020B0604020202020204" pitchFamily="34" charset="0"/>
              <a:buChar char="•"/>
            </a:pPr>
            <a:r>
              <a:rPr lang="en-US" sz="1600" dirty="0" smtClean="0"/>
              <a:t>We developed grouped bar to analyze which months have maximum and minimum reservations levels according  to reservation status.</a:t>
            </a:r>
          </a:p>
          <a:p>
            <a:pPr marL="571500" indent="-571500" algn="l">
              <a:buFont typeface="Arial" panose="020B0604020202020204" pitchFamily="34" charset="0"/>
              <a:buChar char="•"/>
            </a:pPr>
            <a:r>
              <a:rPr lang="en-US" sz="1600" dirty="0" smtClean="0"/>
              <a:t>As We see both No. of reservations confirmed and No. of reservations are canceled are maximum in month of August and  Most canceled reservation occur in month of January.   </a:t>
            </a:r>
          </a:p>
        </p:txBody>
      </p:sp>
      <p:sp>
        <p:nvSpPr>
          <p:cNvPr id="8" name="Title 7"/>
          <p:cNvSpPr>
            <a:spLocks noGrp="1"/>
          </p:cNvSpPr>
          <p:nvPr>
            <p:ph type="title"/>
          </p:nvPr>
        </p:nvSpPr>
        <p:spPr/>
        <p:txBody>
          <a:bodyPr/>
          <a:lstStyle/>
          <a:p>
            <a:r>
              <a:rPr lang="en-US" dirty="0" smtClean="0"/>
              <a:t>Reservations Status per Month</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026" y="1754155"/>
            <a:ext cx="8235819" cy="3988966"/>
          </a:xfrm>
          <a:prstGeom prst="rect">
            <a:avLst/>
          </a:prstGeom>
        </p:spPr>
      </p:pic>
    </p:spTree>
    <p:extLst>
      <p:ext uri="{BB962C8B-B14F-4D97-AF65-F5344CB8AC3E}">
        <p14:creationId xmlns:p14="http://schemas.microsoft.com/office/powerpoint/2010/main" val="2809770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96</TotalTime>
  <Words>474</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Calisto MT</vt:lpstr>
      <vt:lpstr>Trebuchet MS</vt:lpstr>
      <vt:lpstr>Wingdings</vt:lpstr>
      <vt:lpstr>Wingdings 2</vt:lpstr>
      <vt:lpstr>Slate</vt:lpstr>
      <vt:lpstr>Data Analysis         Project</vt:lpstr>
      <vt:lpstr>Steps</vt:lpstr>
      <vt:lpstr>Assumptions</vt:lpstr>
      <vt:lpstr>Research Questions</vt:lpstr>
      <vt:lpstr>Hypothesis</vt:lpstr>
      <vt:lpstr>Analysis and Finding </vt:lpstr>
      <vt:lpstr>In comparison to Resort Hotel with City Hotel have more booking. It is possible that Resort Hotel are more expensive than the City Hotels   </vt:lpstr>
      <vt:lpstr>Average Daily Rate (ADR) in City vs Resort Hotel.</vt:lpstr>
      <vt:lpstr>Reservations Status per Month</vt:lpstr>
      <vt:lpstr>Average Daily Rate (ADR) each Month</vt:lpstr>
      <vt:lpstr>Top 10 Country with Reservation Canceled</vt:lpstr>
      <vt:lpstr>Suggestions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dc:title>
  <dc:creator>Microsoft account</dc:creator>
  <cp:lastModifiedBy>Microsoft account</cp:lastModifiedBy>
  <cp:revision>11</cp:revision>
  <dcterms:created xsi:type="dcterms:W3CDTF">2023-04-08T17:40:42Z</dcterms:created>
  <dcterms:modified xsi:type="dcterms:W3CDTF">2023-04-08T19:17:33Z</dcterms:modified>
</cp:coreProperties>
</file>