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lexandria Bold" charset="-78"/>
      <p:regular r:id="rId12"/>
    </p:embeddedFon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Alexandria" charset="-78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-33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 flipH="1" flipV="1">
            <a:off x="13890343" y="5516388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4840371" y="6758253"/>
                </a:moveTo>
                <a:lnTo>
                  <a:pt x="0" y="6758253"/>
                </a:lnTo>
                <a:lnTo>
                  <a:pt x="0" y="0"/>
                </a:lnTo>
                <a:lnTo>
                  <a:pt x="4840371" y="0"/>
                </a:lnTo>
                <a:lnTo>
                  <a:pt x="4840371" y="675825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212327" flipH="1">
            <a:off x="-1633813" y="4706943"/>
            <a:ext cx="7684967" cy="7684967"/>
          </a:xfrm>
          <a:custGeom>
            <a:avLst/>
            <a:gdLst/>
            <a:ahLst/>
            <a:cxnLst/>
            <a:rect l="l" t="t" r="r" b="b"/>
            <a:pathLst>
              <a:path w="7684967" h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-2020970" y="4706943"/>
            <a:ext cx="7684967" cy="7684967"/>
          </a:xfrm>
          <a:custGeom>
            <a:avLst/>
            <a:gdLst/>
            <a:ahLst/>
            <a:cxnLst/>
            <a:rect l="l" t="t" r="r" b="b"/>
            <a:pathLst>
              <a:path w="7684967" h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76744" flipV="1">
            <a:off x="12281842" y="-3234705"/>
            <a:ext cx="6992792" cy="6992792"/>
          </a:xfrm>
          <a:custGeom>
            <a:avLst/>
            <a:gdLst/>
            <a:ahLst/>
            <a:cxnLst/>
            <a:rect l="l" t="t" r="r" b="b"/>
            <a:pathLst>
              <a:path w="6992792" h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V="1">
            <a:off x="12348517" y="-3496396"/>
            <a:ext cx="6992792" cy="6992792"/>
          </a:xfrm>
          <a:custGeom>
            <a:avLst/>
            <a:gdLst/>
            <a:ahLst/>
            <a:cxnLst/>
            <a:rect l="l" t="t" r="r" b="b"/>
            <a:pathLst>
              <a:path w="6992792" h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957523" y="931781"/>
            <a:ext cx="12117279" cy="2564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07"/>
              </a:lnSpc>
            </a:pPr>
            <a:r>
              <a:rPr lang="en-US" sz="7362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CEG FABLESS RISC-V SUMMER INTERNSHIP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633129" y="4928845"/>
            <a:ext cx="11766465" cy="2180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36"/>
              </a:lnSpc>
            </a:pPr>
            <a:r>
              <a:rPr lang="en-US" sz="41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TEAM ID:   CF-RV-25-11</a:t>
            </a:r>
          </a:p>
          <a:p>
            <a:pPr algn="ctr">
              <a:lnSpc>
                <a:spcPts val="5836"/>
              </a:lnSpc>
            </a:pPr>
            <a:r>
              <a:rPr lang="en-US" sz="41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TEAM MEMBERS:  RAMYA S</a:t>
            </a:r>
          </a:p>
          <a:p>
            <a:pPr algn="ctr">
              <a:lnSpc>
                <a:spcPts val="5836"/>
              </a:lnSpc>
              <a:spcBef>
                <a:spcPct val="0"/>
              </a:spcBef>
            </a:pPr>
            <a:r>
              <a:rPr lang="en-US" sz="41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                                                  MRUTHULA R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668325" y="4041844"/>
            <a:ext cx="12951349" cy="1974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7"/>
              </a:lnSpc>
            </a:pPr>
            <a:r>
              <a:rPr lang="en-US" sz="11505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THANK YOU</a:t>
            </a:r>
          </a:p>
        </p:txBody>
      </p:sp>
      <p:sp>
        <p:nvSpPr>
          <p:cNvPr id="4" name="Freeform 4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6214256" y="9019603"/>
            <a:ext cx="1271574" cy="803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sz="4743" b="1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30814" y="1121707"/>
            <a:ext cx="17259300" cy="5994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07"/>
              </a:lnSpc>
            </a:pPr>
            <a:r>
              <a:rPr lang="en-US" sz="4362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PROJECT STATEMENT:</a:t>
            </a:r>
          </a:p>
          <a:p>
            <a:pPr algn="ctr">
              <a:lnSpc>
                <a:spcPts val="6107"/>
              </a:lnSpc>
            </a:pPr>
            <a:endParaRPr/>
          </a:p>
          <a:p>
            <a:pPr algn="ctr">
              <a:lnSpc>
                <a:spcPts val="6107"/>
              </a:lnSpc>
            </a:pPr>
            <a:endParaRPr/>
          </a:p>
          <a:p>
            <a:pPr algn="l">
              <a:lnSpc>
                <a:spcPts val="5827"/>
              </a:lnSpc>
            </a:pPr>
            <a:r>
              <a:rPr lang="en-US" sz="4162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C-Class core performance analysis: L1 I-Cache and D-Cache. Vary some configuration knobs in the parameter files and evaluate on risc-v benchmarks, coremark and other microbenchmarks given by Shakti team. Compare performance across configs. </a:t>
            </a:r>
          </a:p>
          <a:p>
            <a:pPr algn="l">
              <a:lnSpc>
                <a:spcPts val="6107"/>
              </a:lnSpc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1528413"/>
            <a:ext cx="17259300" cy="3069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47"/>
              </a:lnSpc>
            </a:pPr>
            <a:r>
              <a:rPr lang="en-US" sz="4462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ABSTRACT:</a:t>
            </a:r>
          </a:p>
          <a:p>
            <a:pPr algn="ctr">
              <a:lnSpc>
                <a:spcPts val="6107"/>
              </a:lnSpc>
            </a:pPr>
            <a:endParaRPr/>
          </a:p>
          <a:p>
            <a:pPr algn="ctr">
              <a:lnSpc>
                <a:spcPts val="6107"/>
              </a:lnSpc>
            </a:pPr>
            <a:endParaRPr/>
          </a:p>
          <a:p>
            <a:pPr algn="l">
              <a:lnSpc>
                <a:spcPts val="6107"/>
              </a:lnSpc>
            </a:pPr>
            <a:endParaRPr/>
          </a:p>
        </p:txBody>
      </p:sp>
      <p:sp>
        <p:nvSpPr>
          <p:cNvPr id="3" name="TextBox 3"/>
          <p:cNvSpPr txBox="1"/>
          <p:nvPr/>
        </p:nvSpPr>
        <p:spPr>
          <a:xfrm>
            <a:off x="425658" y="857221"/>
            <a:ext cx="17362340" cy="82330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66"/>
              </a:lnSpc>
            </a:pPr>
            <a:endParaRPr/>
          </a:p>
          <a:p>
            <a:pPr algn="ctr">
              <a:lnSpc>
                <a:spcPts val="5566"/>
              </a:lnSpc>
            </a:pPr>
            <a:endParaRPr/>
          </a:p>
          <a:p>
            <a:pPr algn="l">
              <a:lnSpc>
                <a:spcPts val="5286"/>
              </a:lnSpc>
            </a:pPr>
            <a:endParaRPr/>
          </a:p>
          <a:p>
            <a:pPr algn="l">
              <a:lnSpc>
                <a:spcPts val="5286"/>
              </a:lnSpc>
              <a:spcBef>
                <a:spcPct val="0"/>
              </a:spcBef>
            </a:pPr>
            <a:r>
              <a:rPr lang="en-US" sz="3600" dirty="0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This project focuses on analyzing the performance of the </a:t>
            </a:r>
            <a:r>
              <a:rPr lang="en-US" sz="3600" dirty="0" err="1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Shakti</a:t>
            </a:r>
            <a:r>
              <a:rPr lang="en-US" sz="3600" dirty="0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 C-Class RISC-V core by varying configuration parameters of the Level-1 Instruction Cache (I-Cache) and Data Cache (D-Cache). By modifying cache-related knobs such as </a:t>
            </a:r>
            <a:r>
              <a:rPr lang="en-US" sz="3600" dirty="0" err="1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associativity</a:t>
            </a:r>
            <a:r>
              <a:rPr lang="en-US" sz="3600" dirty="0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, block size, and replacement policies in the parameter YAML files, we evaluate their impact on core performance. The analysis is conducted using standard RISC-V benchmarks, </a:t>
            </a:r>
            <a:r>
              <a:rPr lang="en-US" sz="3600" dirty="0" err="1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CoreMark</a:t>
            </a:r>
            <a:r>
              <a:rPr lang="en-US" sz="3600" dirty="0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, and </a:t>
            </a:r>
            <a:r>
              <a:rPr lang="en-US" sz="3600" dirty="0" err="1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microbenchmarks</a:t>
            </a:r>
            <a:r>
              <a:rPr lang="en-US" sz="3600" dirty="0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 provided by the </a:t>
            </a:r>
            <a:r>
              <a:rPr lang="en-US" sz="3600" dirty="0" err="1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Shakti</a:t>
            </a:r>
            <a:r>
              <a:rPr lang="en-US" sz="3600" dirty="0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 team. Performance metrics are collected and compared across multiple configurations to identify optimal cache settings for improved efficiency and speed</a:t>
            </a:r>
            <a:r>
              <a:rPr lang="en-US" sz="3776" dirty="0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174861" y="825674"/>
            <a:ext cx="7109963" cy="8695229"/>
          </a:xfrm>
          <a:custGeom>
            <a:avLst/>
            <a:gdLst/>
            <a:ahLst/>
            <a:cxnLst/>
            <a:rect l="l" t="t" r="r" b="b"/>
            <a:pathLst>
              <a:path w="7109963" h="8695229">
                <a:moveTo>
                  <a:pt x="0" y="0"/>
                </a:moveTo>
                <a:lnTo>
                  <a:pt x="7109963" y="0"/>
                </a:lnTo>
                <a:lnTo>
                  <a:pt x="7109963" y="8695229"/>
                </a:lnTo>
                <a:lnTo>
                  <a:pt x="0" y="86952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915" b="-7586"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138771" y="158195"/>
            <a:ext cx="4752532" cy="10128805"/>
          </a:xfrm>
          <a:custGeom>
            <a:avLst/>
            <a:gdLst/>
            <a:ahLst/>
            <a:cxnLst/>
            <a:rect l="l" t="t" r="r" b="b"/>
            <a:pathLst>
              <a:path w="4752532" h="10128805">
                <a:moveTo>
                  <a:pt x="0" y="0"/>
                </a:moveTo>
                <a:lnTo>
                  <a:pt x="4752532" y="0"/>
                </a:lnTo>
                <a:lnTo>
                  <a:pt x="4752532" y="10128805"/>
                </a:lnTo>
                <a:lnTo>
                  <a:pt x="0" y="101288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88" r="-1163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8732" y="482920"/>
            <a:ext cx="9144000" cy="54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67"/>
              </a:lnSpc>
            </a:pPr>
            <a:r>
              <a:rPr lang="en-US" sz="3262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DEFAULT CONFIGURATION: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37480" y="1527068"/>
            <a:ext cx="15865030" cy="6583728"/>
          </a:xfrm>
          <a:custGeom>
            <a:avLst/>
            <a:gdLst/>
            <a:ahLst/>
            <a:cxnLst/>
            <a:rect l="l" t="t" r="r" b="b"/>
            <a:pathLst>
              <a:path w="15865030" h="6583728">
                <a:moveTo>
                  <a:pt x="0" y="0"/>
                </a:moveTo>
                <a:lnTo>
                  <a:pt x="15865030" y="0"/>
                </a:lnTo>
                <a:lnTo>
                  <a:pt x="15865030" y="6583728"/>
                </a:lnTo>
                <a:lnTo>
                  <a:pt x="0" y="65837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6" t="-6019" r="-71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8732" y="482920"/>
            <a:ext cx="9144000" cy="54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67"/>
              </a:lnSpc>
            </a:pPr>
            <a:r>
              <a:rPr lang="en-US" sz="3262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ISA TEST: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93371" y="3312572"/>
            <a:ext cx="13021795" cy="4974468"/>
          </a:xfrm>
          <a:custGeom>
            <a:avLst/>
            <a:gdLst/>
            <a:ahLst/>
            <a:cxnLst/>
            <a:rect l="l" t="t" r="r" b="b"/>
            <a:pathLst>
              <a:path w="13021795" h="4974468">
                <a:moveTo>
                  <a:pt x="0" y="0"/>
                </a:moveTo>
                <a:lnTo>
                  <a:pt x="13021794" y="0"/>
                </a:lnTo>
                <a:lnTo>
                  <a:pt x="13021794" y="4974468"/>
                </a:lnTo>
                <a:lnTo>
                  <a:pt x="0" y="4974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17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8732" y="482920"/>
            <a:ext cx="9144000" cy="54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67"/>
              </a:lnSpc>
            </a:pPr>
            <a:r>
              <a:rPr lang="en-US" sz="3262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RTLDUMP FILE: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8596" y="2185959"/>
            <a:ext cx="17646074" cy="5620209"/>
          </a:xfrm>
          <a:custGeom>
            <a:avLst/>
            <a:gdLst/>
            <a:ahLst/>
            <a:cxnLst/>
            <a:rect l="l" t="t" r="r" b="b"/>
            <a:pathLst>
              <a:path w="17646074" h="5620209">
                <a:moveTo>
                  <a:pt x="0" y="0"/>
                </a:moveTo>
                <a:lnTo>
                  <a:pt x="17646074" y="0"/>
                </a:lnTo>
                <a:lnTo>
                  <a:pt x="17646074" y="5620209"/>
                </a:lnTo>
                <a:lnTo>
                  <a:pt x="0" y="56202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8" b="-463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8732" y="482920"/>
            <a:ext cx="9144000" cy="54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67"/>
              </a:lnSpc>
            </a:pPr>
            <a:r>
              <a:rPr lang="en-US" sz="3262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APPLOG FILE: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460361" y="0"/>
            <a:ext cx="4480212" cy="10165377"/>
          </a:xfrm>
          <a:custGeom>
            <a:avLst/>
            <a:gdLst/>
            <a:ahLst/>
            <a:cxnLst/>
            <a:rect l="l" t="t" r="r" b="b"/>
            <a:pathLst>
              <a:path w="4480212" h="10165377">
                <a:moveTo>
                  <a:pt x="0" y="0"/>
                </a:moveTo>
                <a:lnTo>
                  <a:pt x="4480212" y="0"/>
                </a:lnTo>
                <a:lnTo>
                  <a:pt x="4480212" y="10165377"/>
                </a:lnTo>
                <a:lnTo>
                  <a:pt x="0" y="101653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093" r="-8270" b="-909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8732" y="482920"/>
            <a:ext cx="9144000" cy="54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67"/>
              </a:lnSpc>
            </a:pPr>
            <a:r>
              <a:rPr lang="en-US" sz="3262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MODIFIED CONFIGURATION: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176</Words>
  <Application>Microsoft Office PowerPoint</Application>
  <PresentationFormat>Custom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Alexandria Bold</vt:lpstr>
      <vt:lpstr>Garet</vt:lpstr>
      <vt:lpstr>Calibri</vt:lpstr>
      <vt:lpstr>Alexandria</vt:lpstr>
      <vt:lpstr>Garet Bold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cp:lastModifiedBy>DELL</cp:lastModifiedBy>
  <cp:revision>2</cp:revision>
  <dcterms:created xsi:type="dcterms:W3CDTF">2006-08-16T00:00:00Z</dcterms:created>
  <dcterms:modified xsi:type="dcterms:W3CDTF">2025-07-31T08:41:48Z</dcterms:modified>
  <dc:identifier>DAGusRciuBQ</dc:identifier>
</cp:coreProperties>
</file>