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10"/>
  </p:notesMasterIdLst>
  <p:sldIdLst>
    <p:sldId id="256" r:id="rId4"/>
    <p:sldId id="261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microsoft.com/office/2007/relationships/hdphoto" Target="../media/image10.wdp"/><Relationship Id="rId7" Type="http://schemas.openxmlformats.org/officeDocument/2006/relationships/image" Target="../media/image9.png"/><Relationship Id="rId6" Type="http://schemas.openxmlformats.org/officeDocument/2006/relationships/tags" Target="../tags/tag3.xml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tags" Target="../tags/tag8.xml"/><Relationship Id="rId15" Type="http://schemas.openxmlformats.org/officeDocument/2006/relationships/tags" Target="../tags/tag7.xml"/><Relationship Id="rId14" Type="http://schemas.openxmlformats.org/officeDocument/2006/relationships/image" Target="../media/image12.png"/><Relationship Id="rId13" Type="http://schemas.openxmlformats.org/officeDocument/2006/relationships/tags" Target="../tags/tag6.xml"/><Relationship Id="rId12" Type="http://schemas.openxmlformats.org/officeDocument/2006/relationships/tags" Target="../tags/tag5.xml"/><Relationship Id="rId11" Type="http://schemas.openxmlformats.org/officeDocument/2006/relationships/image" Target="NULL" TargetMode="External"/><Relationship Id="rId10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microsoft.com/office/2007/relationships/hdphoto" Target="../media/image15.wdp"/><Relationship Id="rId7" Type="http://schemas.openxmlformats.org/officeDocument/2006/relationships/image" Target="../media/image14.png"/><Relationship Id="rId6" Type="http://schemas.openxmlformats.org/officeDocument/2006/relationships/tags" Target="../tags/tag19.xml"/><Relationship Id="rId5" Type="http://schemas.openxmlformats.org/officeDocument/2006/relationships/image" Target="NULL" TargetMode="External"/><Relationship Id="rId4" Type="http://schemas.openxmlformats.org/officeDocument/2006/relationships/image" Target="../media/image13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image" Target="NULL" TargetMode="External"/><Relationship Id="rId7" Type="http://schemas.openxmlformats.org/officeDocument/2006/relationships/image" Target="../media/image18.png"/><Relationship Id="rId6" Type="http://schemas.openxmlformats.org/officeDocument/2006/relationships/tags" Target="../tags/tag26.xml"/><Relationship Id="rId5" Type="http://schemas.microsoft.com/office/2007/relationships/hdphoto" Target="../media/image17.wdp"/><Relationship Id="rId4" Type="http://schemas.openxmlformats.org/officeDocument/2006/relationships/image" Target="../media/image16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6" Type="http://schemas.openxmlformats.org/officeDocument/2006/relationships/tags" Target="../tags/tag32.xml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microsoft.com/office/2007/relationships/hdphoto" Target="../media/image20.wdp"/><Relationship Id="rId11" Type="http://schemas.openxmlformats.org/officeDocument/2006/relationships/image" Target="../media/image19.png"/><Relationship Id="rId10" Type="http://schemas.openxmlformats.org/officeDocument/2006/relationships/tags" Target="../tags/tag2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image" Target="../media/image21.png"/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image" Target="../media/image21.png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image" Target="NULL" TargetMode="External"/><Relationship Id="rId7" Type="http://schemas.openxmlformats.org/officeDocument/2006/relationships/image" Target="../media/image22.png"/><Relationship Id="rId6" Type="http://schemas.openxmlformats.org/officeDocument/2006/relationships/tags" Target="../tags/tag71.xml"/><Relationship Id="rId5" Type="http://schemas.microsoft.com/office/2007/relationships/hdphoto" Target="../media/image10.wdp"/><Relationship Id="rId4" Type="http://schemas.openxmlformats.org/officeDocument/2006/relationships/image" Target="../media/image9.png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8" Type="http://schemas.openxmlformats.org/officeDocument/2006/relationships/tags" Target="../tags/tag78.xml"/><Relationship Id="rId17" Type="http://schemas.openxmlformats.org/officeDocument/2006/relationships/tags" Target="../tags/tag77.xml"/><Relationship Id="rId16" Type="http://schemas.openxmlformats.org/officeDocument/2006/relationships/tags" Target="../tags/tag76.xml"/><Relationship Id="rId15" Type="http://schemas.openxmlformats.org/officeDocument/2006/relationships/image" Target="../media/image12.png"/><Relationship Id="rId14" Type="http://schemas.openxmlformats.org/officeDocument/2006/relationships/tags" Target="../tags/tag75.xml"/><Relationship Id="rId13" Type="http://schemas.microsoft.com/office/2007/relationships/hdphoto" Target="../media/image8.wdp"/><Relationship Id="rId12" Type="http://schemas.openxmlformats.org/officeDocument/2006/relationships/image" Target="../media/image7.png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28120"/>
            <a:ext cx="2414225" cy="1347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封面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 r:link="rId11"/>
          <a:stretch>
            <a:fillRect/>
          </a:stretch>
        </p:blipFill>
        <p:spPr>
          <a:xfrm>
            <a:off x="0" y="18514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1013460" y="2205355"/>
            <a:ext cx="10515600" cy="211518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5"/>
            </p:custDataLst>
          </p:nvPr>
        </p:nvSpPr>
        <p:spPr>
          <a:xfrm>
            <a:off x="1019175" y="819150"/>
            <a:ext cx="10515600" cy="1371600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j-lt"/>
                <a:sym typeface="Arial" panose="020B0604020202020204" pitchFamily="34" charset="0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6"/>
            </p:custDataLst>
          </p:nvPr>
        </p:nvSpPr>
        <p:spPr>
          <a:xfrm>
            <a:off x="1015681" y="4327980"/>
            <a:ext cx="10525125" cy="1745274"/>
          </a:xfrm>
        </p:spPr>
        <p:txBody>
          <a:bodyPr anchor="t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8"/>
            <p:custDataLst>
              <p:tags r:id="rId1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9"/>
            <p:custDataLst>
              <p:tags r:id="rId1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20"/>
            <p:custDataLst>
              <p:tags r:id="rId1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2"/>
            </p:custDataLst>
          </p:nvPr>
        </p:nvSpPr>
        <p:spPr>
          <a:xfrm>
            <a:off x="1270" y="0"/>
            <a:ext cx="3658870" cy="6858000"/>
          </a:xfrm>
          <a:prstGeom prst="rect">
            <a:avLst/>
          </a:prstGeom>
          <a:gradFill>
            <a:gsLst>
              <a:gs pos="38000">
                <a:schemeClr val="accent4">
                  <a:alpha val="100000"/>
                </a:schemeClr>
              </a:gs>
              <a:gs pos="0">
                <a:schemeClr val="accent2"/>
              </a:gs>
              <a:gs pos="84000">
                <a:schemeClr val="accent1">
                  <a:alpha val="10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@png2x_01_目录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2540" y="0"/>
            <a:ext cx="36576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-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" y="5784850"/>
            <a:ext cx="1292225" cy="107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209550" y="1160145"/>
            <a:ext cx="3242310" cy="4537710"/>
          </a:xfrm>
        </p:spPr>
        <p:txBody>
          <a:bodyPr anchor="ctr">
            <a:normAutofit/>
          </a:bodyPr>
          <a:lstStyle>
            <a:lvl1pPr algn="ctr">
              <a:defRPr sz="440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2"/>
            </p:custDataLst>
          </p:nvPr>
        </p:nvSpPr>
        <p:spPr>
          <a:xfrm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231" y="0"/>
            <a:ext cx="4956478" cy="4895512"/>
          </a:xfrm>
          <a:prstGeom prst="rect">
            <a:avLst/>
          </a:prstGeom>
        </p:spPr>
      </p:pic>
      <p:pic>
        <p:nvPicPr>
          <p:cNvPr id="10" name="@png2x_01_章节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3027997" y="0"/>
            <a:ext cx="916178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5377180" y="3471545"/>
            <a:ext cx="6288405" cy="2688590"/>
          </a:xfrm>
        </p:spPr>
        <p:txBody>
          <a:bodyPr anchor="t">
            <a:normAutofit/>
          </a:bodyPr>
          <a:lstStyle>
            <a:lvl1pPr algn="just">
              <a:defRPr sz="4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10"/>
            </p:custDataLst>
          </p:nvPr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-2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510667"/>
            <a:ext cx="2231329" cy="1347333"/>
          </a:xfrm>
          <a:prstGeom prst="rect">
            <a:avLst/>
          </a:prstGeom>
        </p:spPr>
      </p:pic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13"/>
            </p:custDataLst>
          </p:nvPr>
        </p:nvSpPr>
        <p:spPr>
          <a:xfrm>
            <a:off x="5365432" y="464457"/>
            <a:ext cx="4817288" cy="2908699"/>
          </a:xfrm>
        </p:spPr>
        <p:txBody>
          <a:bodyPr wrap="none" anchor="b">
            <a:normAutofit/>
          </a:bodyPr>
          <a:lstStyle>
            <a:lvl1pPr marL="0" indent="0" algn="just">
              <a:buNone/>
              <a:defRPr sz="3600" b="1">
                <a:solidFill>
                  <a:schemeClr val="accent2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lIns="0" tIns="0" rIns="0" bIns="0" rtlCol="0" anchor="t" anchorCtr="0">
            <a:normAutofit/>
          </a:bodyPr>
          <a:lstStyle>
            <a:lvl1pPr algn="l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t" anchorCtr="0">
            <a:normAutofit/>
          </a:bodyPr>
          <a:lstStyle>
            <a:lvl1pPr algn="l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2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7" name="任意多边形 9"/>
          <p:cNvSpPr/>
          <p:nvPr userDrawn="1">
            <p:custDataLst>
              <p:tags r:id="rId5"/>
            </p:custDataLst>
          </p:nvPr>
        </p:nvSpPr>
        <p:spPr>
          <a:xfrm>
            <a:off x="1270" y="371476"/>
            <a:ext cx="12190730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8" name="任意多边形 9"/>
          <p:cNvSpPr/>
          <p:nvPr userDrawn="1">
            <p:custDataLst>
              <p:tags r:id="rId5"/>
            </p:custDataLst>
          </p:nvPr>
        </p:nvSpPr>
        <p:spPr>
          <a:xfrm>
            <a:off x="1270" y="371476"/>
            <a:ext cx="12190730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>
          <a:xfrm>
            <a:off x="838200" y="870857"/>
            <a:ext cx="10515600" cy="530705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840105" y="360045"/>
            <a:ext cx="10515600" cy="763270"/>
          </a:xfrm>
        </p:spPr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结束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8"/>
          <a:stretch>
            <a:fillRect/>
          </a:stretch>
        </p:blipFill>
        <p:spPr>
          <a:xfrm>
            <a:off x="1587" y="0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9"/>
            </p:custDataLst>
          </p:nvPr>
        </p:nvSpPr>
        <p:spPr>
          <a:xfrm>
            <a:off x="1001486" y="1103086"/>
            <a:ext cx="7489371" cy="2453412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55279"/>
            <a:ext cx="2414225" cy="1347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8"/>
            </p:custDataLst>
          </p:nvPr>
        </p:nvSpPr>
        <p:spPr>
          <a:xfrm>
            <a:off x="1001485" y="3898612"/>
            <a:ext cx="7489371" cy="212554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6" Type="http://schemas.openxmlformats.org/officeDocument/2006/relationships/theme" Target="../theme/theme2.xml"/><Relationship Id="rId25" Type="http://schemas.openxmlformats.org/officeDocument/2006/relationships/tags" Target="../tags/tag88.xml"/><Relationship Id="rId24" Type="http://schemas.openxmlformats.org/officeDocument/2006/relationships/tags" Target="../tags/tag87.xml"/><Relationship Id="rId23" Type="http://schemas.openxmlformats.org/officeDocument/2006/relationships/tags" Target="../tags/tag86.xml"/><Relationship Id="rId22" Type="http://schemas.openxmlformats.org/officeDocument/2006/relationships/tags" Target="../tags/tag85.xml"/><Relationship Id="rId21" Type="http://schemas.openxmlformats.org/officeDocument/2006/relationships/tags" Target="../tags/tag84.xml"/><Relationship Id="rId20" Type="http://schemas.openxmlformats.org/officeDocument/2006/relationships/tags" Target="../tags/tag83.xml"/><Relationship Id="rId2" Type="http://schemas.openxmlformats.org/officeDocument/2006/relationships/slideLayout" Target="../slideLayouts/slideLayout19.xml"/><Relationship Id="rId19" Type="http://schemas.openxmlformats.org/officeDocument/2006/relationships/tags" Target="../tags/tag82.xml"/><Relationship Id="rId18" Type="http://schemas.openxmlformats.org/officeDocument/2006/relationships/image" Target="../media/image21.png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image" Target="NULL" TargetMode="External"/><Relationship Id="rId14" Type="http://schemas.openxmlformats.org/officeDocument/2006/relationships/image" Target="../media/image23.png"/><Relationship Id="rId13" Type="http://schemas.openxmlformats.org/officeDocument/2006/relationships/tags" Target="../tags/tag79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@png2x_01_正文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r:link="rId15"/>
          <a:stretch>
            <a:fillRect/>
          </a:stretch>
        </p:blipFill>
        <p:spPr>
          <a:xfrm>
            <a:off x="5140007" y="317"/>
            <a:ext cx="4434840" cy="442531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16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57250" y="509270"/>
            <a:ext cx="10515600" cy="6140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0" name="任意多边形 9"/>
          <p:cNvSpPr/>
          <p:nvPr userDrawn="1">
            <p:custDataLst>
              <p:tags r:id="rId20"/>
            </p:custDataLst>
          </p:nvPr>
        </p:nvSpPr>
        <p:spPr>
          <a:xfrm>
            <a:off x="1270" y="1122680"/>
            <a:ext cx="12190730" cy="5735955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838200" y="1406525"/>
            <a:ext cx="10515600" cy="47713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11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8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25.jpeg"/><Relationship Id="rId3" Type="http://schemas.openxmlformats.org/officeDocument/2006/relationships/tags" Target="../tags/tag90.xml"/><Relationship Id="rId2" Type="http://schemas.openxmlformats.org/officeDocument/2006/relationships/image" Target="../media/image24.png"/><Relationship Id="rId1" Type="http://schemas.openxmlformats.org/officeDocument/2006/relationships/tags" Target="../tags/tag89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9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06.xml"/><Relationship Id="rId1" Type="http://schemas.openxmlformats.org/officeDocument/2006/relationships/tags" Target="../tags/tag10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logo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2095" y="338455"/>
            <a:ext cx="1706880" cy="1706880"/>
          </a:xfrm>
          <a:prstGeom prst="rect">
            <a:avLst/>
          </a:prstGeom>
        </p:spPr>
      </p:pic>
      <p:pic>
        <p:nvPicPr>
          <p:cNvPr id="57" name="Picture 56" descr="apsch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081895" y="157480"/>
            <a:ext cx="1563370" cy="1563370"/>
          </a:xfrm>
          <a:prstGeom prst="rect">
            <a:avLst/>
          </a:prstGeom>
        </p:spPr>
      </p:pic>
      <p:sp>
        <p:nvSpPr>
          <p:cNvPr id="53" name="标题"/>
          <p:cNvSpPr>
            <a:spLocks noGrp="1"/>
          </p:cNvSpPr>
          <p:nvPr>
            <p:ph type="ctrTitle"/>
            <p:custDataLst>
              <p:tags r:id="rId5"/>
            </p:custDataLst>
          </p:nvPr>
        </p:nvSpPr>
        <p:spPr>
          <a:xfrm>
            <a:off x="1013460" y="2205355"/>
            <a:ext cx="10515600" cy="2115185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 dirty="0" err="1">
                <a:ea typeface="+mj-ea"/>
              </a:rPr>
              <a:t>TrafficTelligence: Advanced Traffic Volume Estimation with Machine Learning</a:t>
            </a:r>
            <a:endParaRPr lang="en-US" sz="5400" dirty="0" err="1">
              <a:ea typeface="+mj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0" y="2286000"/>
            <a:ext cx="9601200" cy="359029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alt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TEAM ID: </a:t>
            </a:r>
            <a:r>
              <a:rPr lang="en-US" altLang="en-US" dirty="0">
                <a:solidFill>
                  <a:schemeClr val="tx1"/>
                </a:solidFill>
              </a:rPr>
              <a:t>LTVIP2025TMID34864</a:t>
            </a: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Janjanam yuvasreya sree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Mallela swathi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Mudiyam nagaramya</a:t>
            </a:r>
            <a:endParaRPr lang="en-US" altLang="en-IN" dirty="0">
              <a:solidFill>
                <a:schemeClr val="tx1"/>
              </a:solidFill>
            </a:endParaRPr>
          </a:p>
          <a:p>
            <a:r>
              <a:rPr lang="en-US" altLang="en-IN" dirty="0">
                <a:solidFill>
                  <a:schemeClr val="tx1"/>
                </a:solidFill>
              </a:rPr>
              <a:t>Rathamsetti aparna</a:t>
            </a:r>
            <a:endParaRPr lang="en-US" alt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en-IN" dirty="0">
              <a:solidFill>
                <a:schemeClr val="tx1"/>
              </a:solidFill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Team Members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  <a:endParaRPr lang="en-US" dirty="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Develop a robust machine learning model for traffic volume estimation.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Enhance accuracy and reliability through the integration of multiple data sources.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Provide a user-friendly interface for stakeholders to access and interpret traffic data.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Objectives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Anaconda Python navigator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Jupyter network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Machine Learning Algorithms in Python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HTML, CSS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Technology Used</a:t>
            </a:r>
            <a:endParaRPr 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001486" y="1103086"/>
            <a:ext cx="7489371" cy="2453412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>
                <a:ea typeface="+mj-ea"/>
              </a:rPr>
              <a:t>Conclusion</a:t>
            </a:r>
            <a:endParaRPr>
              <a:ea typeface="+mj-ea"/>
            </a:endParaRPr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UNIT_TYPE" val="i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1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10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4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021_9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THANK YOU"/>
</p:tagLst>
</file>

<file path=ppt/tags/tag106.xml><?xml version="1.0" encoding="utf-8"?>
<p:tagLst xmlns:p="http://schemas.openxmlformats.org/presentationml/2006/main">
  <p:tag name="KSO_WM_SLIDE_ID" val="custom2023802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2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THEME_ID" val="3323876"/>
  <p:tag name="KSO_WM_SLIDE_THEME_NAME" val="Z_20238021_Green Gradient Minimalis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802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802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1"/>
  <p:tag name="KSO_WM_TEMPLATE_THUMBS_INDEX" val="1、9"/>
  <p:tag name="KSO_WM_SPECIAL_SOURCE" val="bdnull"/>
</p:tagLst>
</file>

<file path=ppt/tags/tag89.xml><?xml version="1.0" encoding="utf-8"?>
<p:tagLst xmlns:p="http://schemas.openxmlformats.org/presentationml/2006/main">
  <p:tag name="KSO_WM_UNIT_INDEX" val="3"/>
  <p:tag name="KSO_WM_UNIT_TYPE" val="d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INDEX" val="4"/>
  <p:tag name="KSO_WM_UNIT_TYPE" val="d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1_1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The title goes here"/>
</p:tagLst>
</file>

<file path=ppt/tags/tag92.xml><?xml version="1.0" encoding="utf-8"?>
<p:tagLst xmlns:p="http://schemas.openxmlformats.org/presentationml/2006/main">
  <p:tag name="KSO_WM_SLIDE_ID" val="custom2023802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1"/>
  <p:tag name="KSO_WM_SLIDE_LAYOUT" val="a_b_f"/>
  <p:tag name="KSO_WM_SLIDE_LAYOUT_CNT" val="1_1_1"/>
  <p:tag name="KSO_WM_SLIDE_TYPE" val="title"/>
  <p:tag name="KSO_WM_SLIDE_SUBTYPE" val="pureTxt"/>
  <p:tag name="KSO_WM_TEMPLATE_THUMBS_INDEX" val="1、9"/>
  <p:tag name="KSO_WM_SPECIAL_SOURCE" val="bdnull"/>
  <p:tag name="KSO_WM_SLIDE_THEME_ID" val="3323876"/>
  <p:tag name="KSO_WM_SLIDE_THEME_NAME" val="Z_20238021_Green Gradient Minimalist"/>
</p:tagLst>
</file>

<file path=ppt/tags/tag9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4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5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96.xml><?xml version="1.0" encoding="utf-8"?>
<p:tagLst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9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8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9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64">
      <a:dk1>
        <a:srgbClr val="000000"/>
      </a:dk1>
      <a:lt1>
        <a:srgbClr val="FFFFFF"/>
      </a:lt1>
      <a:dk2>
        <a:srgbClr val="000F3A"/>
      </a:dk2>
      <a:lt2>
        <a:srgbClr val="FFFFFF"/>
      </a:lt2>
      <a:accent1>
        <a:srgbClr val="2457D5"/>
      </a:accent1>
      <a:accent2>
        <a:srgbClr val="00B97D"/>
      </a:accent2>
      <a:accent3>
        <a:srgbClr val="DDC64F"/>
      </a:accent3>
      <a:accent4>
        <a:srgbClr val="2FC0EE"/>
      </a:accent4>
      <a:accent5>
        <a:srgbClr val="602FEE"/>
      </a:accent5>
      <a:accent6>
        <a:srgbClr val="89B900"/>
      </a:accent6>
      <a:hlink>
        <a:srgbClr val="304FFE"/>
      </a:hlink>
      <a:folHlink>
        <a:srgbClr val="492067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965</Words>
  <Application>WPS Presentation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SimSun</vt:lpstr>
      <vt:lpstr>Wingdings</vt:lpstr>
      <vt:lpstr>Arial</vt:lpstr>
      <vt:lpstr>Garamond</vt:lpstr>
      <vt:lpstr>elusiveicons</vt:lpstr>
      <vt:lpstr>Microsoft YaHei</vt:lpstr>
      <vt:lpstr>Arial Unicode MS</vt:lpstr>
      <vt:lpstr>Calibri</vt:lpstr>
      <vt:lpstr>Calibri Light</vt:lpstr>
      <vt:lpstr>Inter Bold</vt:lpstr>
      <vt:lpstr>Inter</vt:lpstr>
      <vt:lpstr>Nunito Sans ExtraBold</vt:lpstr>
      <vt:lpstr>Nunito Sans</vt:lpstr>
      <vt:lpstr>Wingdings</vt:lpstr>
      <vt:lpstr>Manrope ExtraBold</vt:lpstr>
      <vt:lpstr>Lato</vt:lpstr>
      <vt:lpstr>MiSans Heavy</vt:lpstr>
      <vt:lpstr>江城圆体 400W</vt:lpstr>
      <vt:lpstr>Organic</vt:lpstr>
      <vt:lpstr>2_Office Theme</vt:lpstr>
      <vt:lpstr>TrafficTelligence: Advanced Traffic Volume Estimation with Machine Learning</vt:lpstr>
      <vt:lpstr>Team Members</vt:lpstr>
      <vt:lpstr>Introduction</vt:lpstr>
      <vt:lpstr>Objectives</vt:lpstr>
      <vt:lpstr>Technology Used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Mudiyam Nagaramya</cp:lastModifiedBy>
  <cp:revision>4</cp:revision>
  <dcterms:created xsi:type="dcterms:W3CDTF">2023-11-22T04:48:00Z</dcterms:created>
  <dcterms:modified xsi:type="dcterms:W3CDTF">2025-06-26T14:33:47Z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52C5713BB45A48BD9F344AB59C71FC4E_13</vt:lpwstr>
  </property>
  <property fmtid="{D5CDD505-2E9C-101B-9397-08002B2CF9AE}" pid="3" name="KSOProductBuildVer">
    <vt:lpwstr>1033-12.2.0.21183</vt:lpwstr>
  </property>
</Properties>
</file>