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6" r:id="rId1"/>
  </p:sldMasterIdLst>
  <p:sldIdLst>
    <p:sldId id="256" r:id="rId2"/>
    <p:sldId id="276" r:id="rId3"/>
    <p:sldId id="268" r:id="rId4"/>
    <p:sldId id="257" r:id="rId5"/>
    <p:sldId id="274" r:id="rId6"/>
    <p:sldId id="275" r:id="rId7"/>
    <p:sldId id="260" r:id="rId8"/>
    <p:sldId id="269" r:id="rId9"/>
    <p:sldId id="258" r:id="rId10"/>
    <p:sldId id="259" r:id="rId11"/>
    <p:sldId id="273" r:id="rId12"/>
    <p:sldId id="271" r:id="rId13"/>
    <p:sldId id="262" r:id="rId14"/>
    <p:sldId id="264" r:id="rId15"/>
    <p:sldId id="277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4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23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80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685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01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03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3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5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3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52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2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3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67EF-1E98-CC48-B011-5BECE5A607F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317526-24A0-E543-9366-CCDC4295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  <p:sldLayoutId id="2147484338" r:id="rId12"/>
    <p:sldLayoutId id="2147484339" r:id="rId13"/>
    <p:sldLayoutId id="2147484340" r:id="rId14"/>
    <p:sldLayoutId id="2147484341" r:id="rId15"/>
    <p:sldLayoutId id="21474843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C4ADA-CF94-83A3-7D2A-61CB22C2EC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664" b="6066"/>
          <a:stretch/>
        </p:blipFill>
        <p:spPr>
          <a:xfrm>
            <a:off x="20" y="10495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F6C00-A538-498E-2503-EC8336FA7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3288" y="1737987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GARMENT WORKER PRODUCTIVITY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0D2EE-676E-B3C5-07CA-C29C618E6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8651" y="4149962"/>
            <a:ext cx="8915399" cy="1126283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"Enhancing Efficiency and Quality in the Apparel Industry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"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55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9B8F-6107-BD1E-5042-0CAEB9B4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3200" spc="800">
              <a:solidFill>
                <a:srgbClr val="FFFFFF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7182" name="Picture 14" descr="Neural Networks From Scratch - victorzhou.com">
            <a:extLst>
              <a:ext uri="{FF2B5EF4-FFF2-40B4-BE49-F238E27FC236}">
                <a16:creationId xmlns:a16="http://schemas.microsoft.com/office/drawing/2014/main" id="{1E7A033B-16EA-3745-9BE4-26193C273C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7756" y="633597"/>
            <a:ext cx="3324634" cy="20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Emoji Prediction. Social media constitutes an important… | by Oyku Akkoyun  | turkcell | Medium">
            <a:extLst>
              <a:ext uri="{FF2B5EF4-FFF2-40B4-BE49-F238E27FC236}">
                <a16:creationId xmlns:a16="http://schemas.microsoft.com/office/drawing/2014/main" id="{23078D25-9BAF-DDDA-0BF9-0749E2543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5066" y="4269393"/>
            <a:ext cx="2695384" cy="244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Logistic Regression: Equation, Assumptions, Types, and Best Practices">
            <a:extLst>
              <a:ext uri="{FF2B5EF4-FFF2-40B4-BE49-F238E27FC236}">
                <a16:creationId xmlns:a16="http://schemas.microsoft.com/office/drawing/2014/main" id="{797B41A1-C66A-373E-7423-D1E22C204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6158" y="780108"/>
            <a:ext cx="3483755" cy="27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ecision Trees: Introduction &amp; Intuition | by Shawhin Talebi | Towards Data  Science">
            <a:extLst>
              <a:ext uri="{FF2B5EF4-FFF2-40B4-BE49-F238E27FC236}">
                <a16:creationId xmlns:a16="http://schemas.microsoft.com/office/drawing/2014/main" id="{FA004A5A-E673-F96B-1FB8-A3AEBE7B9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8094" y="3554869"/>
            <a:ext cx="2923791" cy="267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XGBoost Algorithm | Brief Guide to XGBoost Algorithm">
            <a:extLst>
              <a:ext uri="{FF2B5EF4-FFF2-40B4-BE49-F238E27FC236}">
                <a16:creationId xmlns:a16="http://schemas.microsoft.com/office/drawing/2014/main" id="{4CBB1D32-BE51-5965-4D34-B17ECCA5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57" y="3429000"/>
            <a:ext cx="3836210" cy="20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Frontiers | Random Forest Algorithm for the Classification of Neuroimaging  Data in Alzheimer's Disease: A Systematic Review">
            <a:extLst>
              <a:ext uri="{FF2B5EF4-FFF2-40B4-BE49-F238E27FC236}">
                <a16:creationId xmlns:a16="http://schemas.microsoft.com/office/drawing/2014/main" id="{614B7AC9-75F6-8B46-2416-4AD6D4A31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08" y="928270"/>
            <a:ext cx="2730183" cy="2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C67D98-E06D-05D7-FBB9-8F5EE8D9F87C}"/>
              </a:ext>
            </a:extLst>
          </p:cNvPr>
          <p:cNvSpPr txBox="1"/>
          <p:nvPr/>
        </p:nvSpPr>
        <p:spPr>
          <a:xfrm>
            <a:off x="4150292" y="113492"/>
            <a:ext cx="232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NEURAL NETWROKS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C983C2-D53C-7453-3CEE-6E85A574CE98}"/>
              </a:ext>
            </a:extLst>
          </p:cNvPr>
          <p:cNvSpPr txBox="1"/>
          <p:nvPr/>
        </p:nvSpPr>
        <p:spPr>
          <a:xfrm>
            <a:off x="4468593" y="2953674"/>
            <a:ext cx="237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0AA96-D813-F9F3-E1A2-1E5AD389EE40}"/>
              </a:ext>
            </a:extLst>
          </p:cNvPr>
          <p:cNvSpPr txBox="1"/>
          <p:nvPr/>
        </p:nvSpPr>
        <p:spPr>
          <a:xfrm>
            <a:off x="8512238" y="6230269"/>
            <a:ext cx="192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4AA641-6E68-76A7-54B7-093BF989F3CF}"/>
              </a:ext>
            </a:extLst>
          </p:cNvPr>
          <p:cNvSpPr txBox="1"/>
          <p:nvPr/>
        </p:nvSpPr>
        <p:spPr>
          <a:xfrm>
            <a:off x="1603018" y="5560398"/>
            <a:ext cx="192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XGBOOST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24DB7C-9048-426F-0991-62ADD0ED4D4B}"/>
              </a:ext>
            </a:extLst>
          </p:cNvPr>
          <p:cNvSpPr txBox="1"/>
          <p:nvPr/>
        </p:nvSpPr>
        <p:spPr>
          <a:xfrm>
            <a:off x="6117000" y="6318747"/>
            <a:ext cx="192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D810D0-CCD4-F2F1-9E39-4F30D44D1980}"/>
              </a:ext>
            </a:extLst>
          </p:cNvPr>
          <p:cNvSpPr txBox="1"/>
          <p:nvPr/>
        </p:nvSpPr>
        <p:spPr>
          <a:xfrm>
            <a:off x="7537583" y="139747"/>
            <a:ext cx="192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 regression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51652E-FA6B-741C-F9BA-28728A3E20B1}"/>
              </a:ext>
            </a:extLst>
          </p:cNvPr>
          <p:cNvSpPr txBox="1"/>
          <p:nvPr/>
        </p:nvSpPr>
        <p:spPr>
          <a:xfrm>
            <a:off x="1219882" y="390251"/>
            <a:ext cx="192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12534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5ECF-F0CF-B0A9-CD21-AAC35A35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254" y="37122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Metric Selection</a:t>
            </a:r>
            <a:br>
              <a:rPr lang="en-US" dirty="0"/>
            </a:br>
            <a:r>
              <a:rPr lang="en-US" sz="2000" dirty="0"/>
              <a:t>There are two possible errors: FN and FP depending on the scenario both errors might have same impact as the dataset is balanced , We opt for Accuracy.</a:t>
            </a:r>
            <a:br>
              <a:rPr lang="en-US" dirty="0"/>
            </a:br>
            <a:endParaRPr lang="en-US" dirty="0"/>
          </a:p>
        </p:txBody>
      </p:sp>
      <p:pic>
        <p:nvPicPr>
          <p:cNvPr id="9224" name="Picture 8" descr="Okay sewing machine emoticon character Royalty Free Vector">
            <a:extLst>
              <a:ext uri="{FF2B5EF4-FFF2-40B4-BE49-F238E27FC236}">
                <a16:creationId xmlns:a16="http://schemas.microsoft.com/office/drawing/2014/main" id="{0D4E2D1C-8B89-C5E9-F681-3E18902BC0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00" y="2594768"/>
            <a:ext cx="2006298" cy="180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72240C-6113-2B13-7C7D-BEDD11F58D5C}"/>
              </a:ext>
            </a:extLst>
          </p:cNvPr>
          <p:cNvSpPr/>
          <p:nvPr/>
        </p:nvSpPr>
        <p:spPr>
          <a:xfrm>
            <a:off x="2694676" y="2528796"/>
            <a:ext cx="6413103" cy="4057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89D52-27CF-8A1C-04FA-6C8C045B0042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5901228" y="2528796"/>
            <a:ext cx="8930" cy="5084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58F84E-22AC-9DB3-EE8B-4F1D269413A3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2694676" y="4557621"/>
            <a:ext cx="641310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8" descr="Okay sewing machine emoticon character Royalty Free Vector">
            <a:extLst>
              <a:ext uri="{FF2B5EF4-FFF2-40B4-BE49-F238E27FC236}">
                <a16:creationId xmlns:a16="http://schemas.microsoft.com/office/drawing/2014/main" id="{4A2A4793-96C0-7A96-95EE-883107B9D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80" y="2616738"/>
            <a:ext cx="2006298" cy="180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Crying sewing machine emoticon character Vector Image">
            <a:extLst>
              <a:ext uri="{FF2B5EF4-FFF2-40B4-BE49-F238E27FC236}">
                <a16:creationId xmlns:a16="http://schemas.microsoft.com/office/drawing/2014/main" id="{949583CB-4D4D-1B98-BE50-164D2E96F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216" y="4732590"/>
            <a:ext cx="2215582" cy="185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Crying sewing machine emoticon character Vector Image">
            <a:extLst>
              <a:ext uri="{FF2B5EF4-FFF2-40B4-BE49-F238E27FC236}">
                <a16:creationId xmlns:a16="http://schemas.microsoft.com/office/drawing/2014/main" id="{38469FFB-DE9E-D10F-2CA8-F3E3E8AD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80" y="4777711"/>
            <a:ext cx="2027703" cy="169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Okay sewing machine emoticon character Royalty Free Vector">
            <a:extLst>
              <a:ext uri="{FF2B5EF4-FFF2-40B4-BE49-F238E27FC236}">
                <a16:creationId xmlns:a16="http://schemas.microsoft.com/office/drawing/2014/main" id="{4F78DC68-9F75-1672-7EDD-D137C992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28" y="2725991"/>
            <a:ext cx="2006298" cy="180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C9CA2AA-E614-DAAF-63D2-9DEA4A2DA4A3}"/>
              </a:ext>
            </a:extLst>
          </p:cNvPr>
          <p:cNvSpPr txBox="1"/>
          <p:nvPr/>
        </p:nvSpPr>
        <p:spPr>
          <a:xfrm>
            <a:off x="1146096" y="3096598"/>
            <a:ext cx="150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A1BE74-3057-BB68-65C3-0C85651EB5BB}"/>
              </a:ext>
            </a:extLst>
          </p:cNvPr>
          <p:cNvSpPr txBox="1"/>
          <p:nvPr/>
        </p:nvSpPr>
        <p:spPr>
          <a:xfrm>
            <a:off x="1077919" y="5290185"/>
            <a:ext cx="175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Unproductive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DED3FE-0F4E-ABF5-B3D8-E2A1E4AD11F9}"/>
              </a:ext>
            </a:extLst>
          </p:cNvPr>
          <p:cNvSpPr txBox="1"/>
          <p:nvPr/>
        </p:nvSpPr>
        <p:spPr>
          <a:xfrm>
            <a:off x="6968296" y="1714993"/>
            <a:ext cx="184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Unproductive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9E3D24-1145-3D52-F16E-6B7176DD6F6C}"/>
              </a:ext>
            </a:extLst>
          </p:cNvPr>
          <p:cNvSpPr txBox="1"/>
          <p:nvPr/>
        </p:nvSpPr>
        <p:spPr>
          <a:xfrm>
            <a:off x="3645502" y="1764229"/>
            <a:ext cx="1507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Productive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6E9DE7-CFC0-A664-F440-1C0149417AE3}"/>
              </a:ext>
            </a:extLst>
          </p:cNvPr>
          <p:cNvSpPr txBox="1"/>
          <p:nvPr/>
        </p:nvSpPr>
        <p:spPr>
          <a:xfrm>
            <a:off x="8554786" y="6017766"/>
            <a:ext cx="50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68C68C-B24A-B149-275A-578FA5DF2D12}"/>
              </a:ext>
            </a:extLst>
          </p:cNvPr>
          <p:cNvSpPr txBox="1"/>
          <p:nvPr/>
        </p:nvSpPr>
        <p:spPr>
          <a:xfrm>
            <a:off x="5271376" y="3929069"/>
            <a:ext cx="62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6D6E71-1622-CF4A-8B2E-667B9D444658}"/>
              </a:ext>
            </a:extLst>
          </p:cNvPr>
          <p:cNvSpPr txBox="1"/>
          <p:nvPr/>
        </p:nvSpPr>
        <p:spPr>
          <a:xfrm>
            <a:off x="5421747" y="6008309"/>
            <a:ext cx="50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5AAA73-6EE3-A9A3-AFA8-928F506D2BBE}"/>
              </a:ext>
            </a:extLst>
          </p:cNvPr>
          <p:cNvSpPr txBox="1"/>
          <p:nvPr/>
        </p:nvSpPr>
        <p:spPr>
          <a:xfrm>
            <a:off x="8530506" y="3908650"/>
            <a:ext cx="50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</a:t>
            </a:r>
          </a:p>
        </p:txBody>
      </p:sp>
      <p:pic>
        <p:nvPicPr>
          <p:cNvPr id="48" name="Picture 18" descr="Right Wrong Red Green Icon - Right And Wrong Logo Emoji,Donkey Emoticon -  free transparent emoji - emojipng.com">
            <a:extLst>
              <a:ext uri="{FF2B5EF4-FFF2-40B4-BE49-F238E27FC236}">
                <a16:creationId xmlns:a16="http://schemas.microsoft.com/office/drawing/2014/main" id="{6651F5A1-359E-EDCE-80A9-F25B0D5E5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60"/>
          <a:stretch/>
        </p:blipFill>
        <p:spPr bwMode="auto">
          <a:xfrm>
            <a:off x="5344703" y="5197071"/>
            <a:ext cx="503011" cy="55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8" descr="Right Wrong Red Green Icon - Right And Wrong Logo Emoji,Donkey Emoticon -  free transparent emoji - emojipng.com">
            <a:extLst>
              <a:ext uri="{FF2B5EF4-FFF2-40B4-BE49-F238E27FC236}">
                <a16:creationId xmlns:a16="http://schemas.microsoft.com/office/drawing/2014/main" id="{6FE2FFF8-8DEE-EE48-4E50-323B34643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60"/>
          <a:stretch/>
        </p:blipFill>
        <p:spPr bwMode="auto">
          <a:xfrm>
            <a:off x="8415424" y="2938791"/>
            <a:ext cx="522687" cy="57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0" descr="Right Wrong Red Green Icon - Right And Wrong Logo Emoji,Donkey Emoticon -  free transparent emoji - emojipng.com">
            <a:extLst>
              <a:ext uri="{FF2B5EF4-FFF2-40B4-BE49-F238E27FC236}">
                <a16:creationId xmlns:a16="http://schemas.microsoft.com/office/drawing/2014/main" id="{7953F2B0-A647-FC5A-0197-0C4D3188E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6"/>
          <a:stretch/>
        </p:blipFill>
        <p:spPr bwMode="auto">
          <a:xfrm>
            <a:off x="5164036" y="2893135"/>
            <a:ext cx="567524" cy="62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0" descr="Right Wrong Red Green Icon - Right And Wrong Logo Emoji,Donkey Emoticon -  free transparent emoji - emojipng.com">
            <a:extLst>
              <a:ext uri="{FF2B5EF4-FFF2-40B4-BE49-F238E27FC236}">
                <a16:creationId xmlns:a16="http://schemas.microsoft.com/office/drawing/2014/main" id="{147686E8-81B8-87BD-024E-C6F79ADE9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6"/>
          <a:stretch/>
        </p:blipFill>
        <p:spPr bwMode="auto">
          <a:xfrm>
            <a:off x="8445554" y="5118487"/>
            <a:ext cx="567524" cy="62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6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77EB-0323-D057-23E2-1C853993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What accuracy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248A-F2F6-9A9C-C621-AF7A287E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Quality Assurance</a:t>
            </a:r>
          </a:p>
          <a:p>
            <a:r>
              <a:rPr lang="en-US" b="0" i="0" dirty="0">
                <a:effectLst/>
                <a:latin typeface="Söhne"/>
              </a:rPr>
              <a:t>Efficiency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Customer Satisfaction</a:t>
            </a:r>
          </a:p>
          <a:p>
            <a:r>
              <a:rPr lang="en-US" b="0" i="0" dirty="0">
                <a:effectLst/>
                <a:latin typeface="Söhne"/>
              </a:rPr>
              <a:t>Compliance	</a:t>
            </a:r>
          </a:p>
          <a:p>
            <a:r>
              <a:rPr lang="en-US" b="0" i="0" dirty="0">
                <a:effectLst/>
                <a:latin typeface="Söhne"/>
              </a:rPr>
              <a:t>Cost Control</a:t>
            </a:r>
          </a:p>
          <a:p>
            <a:r>
              <a:rPr lang="en-US" b="0" i="0" dirty="0">
                <a:effectLst/>
                <a:latin typeface="Söhne"/>
              </a:rPr>
              <a:t>Worker Training and Development</a:t>
            </a:r>
            <a:endParaRPr lang="en-US" dirty="0"/>
          </a:p>
        </p:txBody>
      </p:sp>
      <p:pic>
        <p:nvPicPr>
          <p:cNvPr id="5122" name="Picture 2" descr="direct hit&quot; Emoji - Download for free – Iconduck">
            <a:extLst>
              <a:ext uri="{FF2B5EF4-FFF2-40B4-BE49-F238E27FC236}">
                <a16:creationId xmlns:a16="http://schemas.microsoft.com/office/drawing/2014/main" id="{A1EBCA95-31C7-35B7-FEAA-EC93002EA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4017" y="1228185"/>
            <a:ext cx="4414438" cy="44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44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1" name="Rectangle 8202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F2FA5-AF71-16AE-52F9-AC280E5A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528" y="1231657"/>
            <a:ext cx="8911687" cy="778589"/>
          </a:xfrm>
        </p:spPr>
        <p:txBody>
          <a:bodyPr anchor="b">
            <a:normAutofit/>
          </a:bodyPr>
          <a:lstStyle/>
          <a:p>
            <a:br>
              <a:rPr lang="en-US" sz="1400" dirty="0"/>
            </a:br>
            <a:endParaRPr lang="en-US" sz="2800" dirty="0"/>
          </a:p>
        </p:txBody>
      </p:sp>
      <p:sp>
        <p:nvSpPr>
          <p:cNvPr id="8212" name="Rectangle 8204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6119490-4F9E-0839-C906-B770525C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5991" y="994839"/>
            <a:ext cx="5281002" cy="49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4DDC184-2ABD-C295-7E32-8BED51726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7570" y="994840"/>
            <a:ext cx="5220631" cy="484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3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11AC9-2FE5-746F-F9B9-948389E0EACA}"/>
              </a:ext>
            </a:extLst>
          </p:cNvPr>
          <p:cNvSpPr txBox="1"/>
          <p:nvPr/>
        </p:nvSpPr>
        <p:spPr>
          <a:xfrm>
            <a:off x="1500776" y="378642"/>
            <a:ext cx="3759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PERFORMANCES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C7B6C0-97C9-4D5C-58EF-7B3D1FEB76CD}"/>
              </a:ext>
            </a:extLst>
          </p:cNvPr>
          <p:cNvSpPr/>
          <p:nvPr/>
        </p:nvSpPr>
        <p:spPr>
          <a:xfrm rot="19263364">
            <a:off x="8782404" y="1744593"/>
            <a:ext cx="679939" cy="286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1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0" name="Rectangle 112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2" name="Rectangle 112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81D5-DE0F-5E2C-9664-63BE92F3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Enhance garment worker productivity through training, technology, safety, and incentives. Optimize workflows, quality control, and inventory management. Foster employee well-being, engagement, and sustainability for increased efficiency and profitability.</a:t>
            </a:r>
            <a:endParaRPr lang="en-US" dirty="0"/>
          </a:p>
        </p:txBody>
      </p:sp>
      <p:pic>
        <p:nvPicPr>
          <p:cNvPr id="11268" name="Picture 4" descr="7 Digital Solutions Services Every Company Needs">
            <a:extLst>
              <a:ext uri="{FF2B5EF4-FFF2-40B4-BE49-F238E27FC236}">
                <a16:creationId xmlns:a16="http://schemas.microsoft.com/office/drawing/2014/main" id="{10195ED1-913B-6EB2-387B-A2DDF9516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325933"/>
            <a:ext cx="6953577" cy="388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3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2F21E579-4785-4A4E-8D09-42E5246D8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78BD9-83EB-4933-A3C2-912F3ED7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5" y="3112734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ANY QUERIES?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3BE96D34-9D7C-4984-961D-7165FA216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74" name="Picture 2" descr="The Art of Asking Questions">
            <a:extLst>
              <a:ext uri="{FF2B5EF4-FFF2-40B4-BE49-F238E27FC236}">
                <a16:creationId xmlns:a16="http://schemas.microsoft.com/office/drawing/2014/main" id="{90176793-38E8-38AF-0225-4CB584011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1" r="21247" b="1"/>
          <a:stretch/>
        </p:blipFill>
        <p:spPr bwMode="auto">
          <a:xfrm>
            <a:off x="5352880" y="645106"/>
            <a:ext cx="545162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Freeform 12">
            <a:extLst>
              <a:ext uri="{FF2B5EF4-FFF2-40B4-BE49-F238E27FC236}">
                <a16:creationId xmlns:a16="http://schemas.microsoft.com/office/drawing/2014/main" id="{C8DE1BEC-DAE3-43F4-8D9F-384C3D69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5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C4ADA-CF94-83A3-7D2A-61CB22C2E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2" r="7474" b="-1"/>
          <a:stretch/>
        </p:blipFill>
        <p:spPr>
          <a:xfrm>
            <a:off x="0" y="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F6C00-A538-498E-2503-EC8336FA7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8546" y="1503123"/>
            <a:ext cx="6655117" cy="2677483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>
                <a:solidFill>
                  <a:schemeClr val="tx1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89935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9008">
              <a:srgbClr val="F9FBF4"/>
            </a:gs>
            <a:gs pos="44000">
              <a:srgbClr val="F1F5E5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09B5-DBB3-2387-9608-B7CA8650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 - “WE TRIED”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D5F6A-C189-3F9C-B632-903050254F4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8915400" cy="320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Segoe UI Variable Display Semib" pitchFamily="2" charset="0"/>
            </a:endParaRPr>
          </a:p>
          <a:p>
            <a:endParaRPr lang="en-US" dirty="0">
              <a:solidFill>
                <a:schemeClr val="tx1"/>
              </a:solidFill>
              <a:latin typeface="Segoe UI Variable Display Semib" pitchFamily="2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effectLst/>
                <a:latin typeface="Segoe UI Variable Display Semib" pitchFamily="2" charset="0"/>
              </a:rPr>
              <a:t>Bapuji</a:t>
            </a:r>
            <a:r>
              <a:rPr lang="en-US" sz="1800" dirty="0">
                <a:solidFill>
                  <a:schemeClr val="tx1"/>
                </a:solidFill>
                <a:effectLst/>
                <a:latin typeface="Segoe UI Variable Display Semib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Segoe UI Variable Display Semib" pitchFamily="2" charset="0"/>
              </a:rPr>
              <a:t>Satyala</a:t>
            </a:r>
            <a:r>
              <a:rPr lang="en-US" sz="1800" dirty="0">
                <a:solidFill>
                  <a:schemeClr val="tx1"/>
                </a:solidFill>
                <a:effectLst/>
                <a:latin typeface="Segoe UI Variable Display Semib" pitchFamily="2" charset="0"/>
              </a:rPr>
              <a:t> (U61600601)</a:t>
            </a:r>
            <a:endParaRPr lang="en-US" sz="1800" dirty="0">
              <a:solidFill>
                <a:schemeClr val="tx1"/>
              </a:solidFill>
              <a:latin typeface="Segoe UI Variable Display Semib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Segoe UI Variable Display Semib" pitchFamily="2" charset="0"/>
              </a:rPr>
              <a:t>Ajay </a:t>
            </a:r>
            <a:r>
              <a:rPr lang="en-US" sz="1800" dirty="0" err="1">
                <a:solidFill>
                  <a:schemeClr val="tx1"/>
                </a:solidFill>
                <a:effectLst/>
                <a:latin typeface="Segoe UI Variable Display Semib" pitchFamily="2" charset="0"/>
              </a:rPr>
              <a:t>Srikar</a:t>
            </a:r>
            <a:r>
              <a:rPr lang="en-US" sz="1800" dirty="0">
                <a:solidFill>
                  <a:schemeClr val="tx1"/>
                </a:solidFill>
                <a:effectLst/>
                <a:latin typeface="Segoe UI Variable Display Semib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Segoe UI Variable Display Semib" pitchFamily="2" charset="0"/>
              </a:rPr>
              <a:t>Medidi</a:t>
            </a:r>
            <a:r>
              <a:rPr lang="en-US" sz="1800" dirty="0">
                <a:solidFill>
                  <a:schemeClr val="tx1"/>
                </a:solidFill>
                <a:effectLst/>
                <a:latin typeface="Segoe UI Variable Display Semib" pitchFamily="2" charset="0"/>
              </a:rPr>
              <a:t>(U85645387)</a:t>
            </a:r>
            <a:endParaRPr lang="en-US" sz="1800" dirty="0">
              <a:solidFill>
                <a:schemeClr val="tx1"/>
              </a:solidFill>
              <a:latin typeface="Segoe UI Variable Display Semib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Segoe UI Variable Display Semib" pitchFamily="2" charset="0"/>
              </a:rPr>
              <a:t>Sanjana </a:t>
            </a:r>
            <a:r>
              <a:rPr lang="en-US" sz="1800" dirty="0" err="1">
                <a:solidFill>
                  <a:schemeClr val="tx1"/>
                </a:solidFill>
                <a:effectLst/>
                <a:latin typeface="Segoe UI Variable Display Semib" pitchFamily="2" charset="0"/>
              </a:rPr>
              <a:t>Anumula</a:t>
            </a:r>
            <a:r>
              <a:rPr lang="en-US" sz="1800" dirty="0">
                <a:solidFill>
                  <a:schemeClr val="tx1"/>
                </a:solidFill>
                <a:effectLst/>
                <a:latin typeface="Segoe UI Variable Display Semib" pitchFamily="2" charset="0"/>
              </a:rPr>
              <a:t> (U64639710)</a:t>
            </a:r>
          </a:p>
          <a:p>
            <a:r>
              <a:rPr lang="en-US" sz="1800" dirty="0" err="1">
                <a:solidFill>
                  <a:schemeClr val="tx1"/>
                </a:solidFill>
                <a:effectLst/>
                <a:latin typeface="Segoe UI Variable Display Semib" pitchFamily="2" charset="0"/>
              </a:rPr>
              <a:t>Ramyasri</a:t>
            </a:r>
            <a:r>
              <a:rPr lang="en-US" sz="1800" dirty="0">
                <a:solidFill>
                  <a:schemeClr val="tx1"/>
                </a:solidFill>
                <a:effectLst/>
                <a:latin typeface="Segoe UI Variable Display Semib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Segoe UI Variable Display Semib" pitchFamily="2" charset="0"/>
              </a:rPr>
              <a:t>Muthineni</a:t>
            </a:r>
            <a:r>
              <a:rPr lang="en-US" sz="1800" dirty="0">
                <a:solidFill>
                  <a:schemeClr val="tx1"/>
                </a:solidFill>
                <a:effectLst/>
                <a:latin typeface="Segoe UI Variable Display Semib" pitchFamily="2" charset="0"/>
              </a:rPr>
              <a:t> (U41740753)</a:t>
            </a:r>
            <a:endParaRPr lang="en-US" sz="1800" dirty="0">
              <a:solidFill>
                <a:schemeClr val="tx1"/>
              </a:solidFill>
              <a:latin typeface="Segoe UI Variable Display Semib" pitchFamily="2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effectLst/>
                <a:latin typeface="Segoe UI Variable Display Semib" pitchFamily="2" charset="0"/>
              </a:rPr>
              <a:t>Rehaan</a:t>
            </a:r>
            <a:r>
              <a:rPr lang="en-US" sz="1800" dirty="0">
                <a:solidFill>
                  <a:schemeClr val="tx1"/>
                </a:solidFill>
                <a:effectLst/>
                <a:latin typeface="Segoe UI Variable Display Semib" pitchFamily="2" charset="0"/>
              </a:rPr>
              <a:t> Ahmed Abdul (U84763124)</a:t>
            </a:r>
            <a:endParaRPr lang="en-US" sz="1800" dirty="0">
              <a:solidFill>
                <a:schemeClr val="tx1"/>
              </a:solidFill>
              <a:latin typeface="Segoe UI Variable Display Semib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Segoe UI Variable Display Semib" pitchFamily="2" charset="0"/>
              </a:rPr>
              <a:t>Gayatri </a:t>
            </a:r>
            <a:r>
              <a:rPr lang="en-US" sz="1800" dirty="0" err="1">
                <a:solidFill>
                  <a:schemeClr val="tx1"/>
                </a:solidFill>
                <a:effectLst/>
                <a:latin typeface="Segoe UI Variable Display Semib" pitchFamily="2" charset="0"/>
              </a:rPr>
              <a:t>Sowbhagya</a:t>
            </a:r>
            <a:r>
              <a:rPr lang="en-US" sz="1800" dirty="0">
                <a:solidFill>
                  <a:schemeClr val="tx1"/>
                </a:solidFill>
                <a:effectLst/>
                <a:latin typeface="Segoe UI Variable Display Semib" pitchFamily="2" charset="0"/>
              </a:rPr>
              <a:t> Lakshmi </a:t>
            </a:r>
            <a:r>
              <a:rPr lang="en-US" sz="1800" dirty="0" err="1">
                <a:solidFill>
                  <a:schemeClr val="tx1"/>
                </a:solidFill>
                <a:effectLst/>
                <a:latin typeface="Segoe UI Variable Display Semib" pitchFamily="2" charset="0"/>
              </a:rPr>
              <a:t>Akkireddi</a:t>
            </a:r>
            <a:r>
              <a:rPr lang="en-US" sz="1800" dirty="0">
                <a:solidFill>
                  <a:schemeClr val="tx1"/>
                </a:solidFill>
                <a:effectLst/>
                <a:latin typeface="Segoe UI Variable Display Semib" pitchFamily="2" charset="0"/>
              </a:rPr>
              <a:t> (U37764178)</a:t>
            </a:r>
            <a:endParaRPr lang="en-US" sz="1800" dirty="0">
              <a:solidFill>
                <a:schemeClr val="tx1"/>
              </a:solidFill>
              <a:latin typeface="Segoe UI Variable Display Semib" pitchFamily="2" charset="0"/>
            </a:endParaRPr>
          </a:p>
        </p:txBody>
      </p:sp>
      <p:pic>
        <p:nvPicPr>
          <p:cNvPr id="6" name="Picture 5" descr="A group of people with a megaphone&#10;&#10;Description automatically generated">
            <a:extLst>
              <a:ext uri="{FF2B5EF4-FFF2-40B4-BE49-F238E27FC236}">
                <a16:creationId xmlns:a16="http://schemas.microsoft.com/office/drawing/2014/main" id="{3D4D9718-2AAC-8FE2-7FAC-E3E74338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468" y="1904999"/>
            <a:ext cx="3405184" cy="290779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05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5C0D-84F3-C836-1784-65985E77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442630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Addressing Workforce Productivity Challenges in the Apparel Industry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hallenges Faced By Fashion Brands In 2021 And How To Overcome Them.">
            <a:extLst>
              <a:ext uri="{FF2B5EF4-FFF2-40B4-BE49-F238E27FC236}">
                <a16:creationId xmlns:a16="http://schemas.microsoft.com/office/drawing/2014/main" id="{95120B07-B201-943D-CED1-DD278955BA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0" y="2125030"/>
            <a:ext cx="6594764" cy="45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" name="Cloud Callout 6">
            <a:extLst>
              <a:ext uri="{FF2B5EF4-FFF2-40B4-BE49-F238E27FC236}">
                <a16:creationId xmlns:a16="http://schemas.microsoft.com/office/drawing/2014/main" id="{98D14B8B-D7C2-6099-7515-6D55F7DE756F}"/>
              </a:ext>
            </a:extLst>
          </p:cNvPr>
          <p:cNvSpPr/>
          <p:nvPr/>
        </p:nvSpPr>
        <p:spPr>
          <a:xfrm>
            <a:off x="7578246" y="1340285"/>
            <a:ext cx="3966053" cy="418128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0" i="0" dirty="0">
              <a:solidFill>
                <a:srgbClr val="002060"/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Low Wages and more work-load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Poor Working Conditions</a:t>
            </a:r>
            <a:endParaRPr lang="en-US" dirty="0">
              <a:solidFill>
                <a:srgbClr val="002060"/>
              </a:solidFill>
              <a:latin typeface="Söhne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Lack of Job Security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Health and Mental Health Issues Education and Training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7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Better working conditions raise productivity - RMG Bangladesh">
            <a:extLst>
              <a:ext uri="{FF2B5EF4-FFF2-40B4-BE49-F238E27FC236}">
                <a16:creationId xmlns:a16="http://schemas.microsoft.com/office/drawing/2014/main" id="{3D768D9D-4BE7-2C0E-7CD2-B3B05187D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7" r="12044"/>
          <a:stretch/>
        </p:blipFill>
        <p:spPr bwMode="auto">
          <a:xfrm>
            <a:off x="233264" y="233264"/>
            <a:ext cx="3324388" cy="37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proving Productivity Through Efficient Material Handling - Apparel  Resources">
            <a:extLst>
              <a:ext uri="{FF2B5EF4-FFF2-40B4-BE49-F238E27FC236}">
                <a16:creationId xmlns:a16="http://schemas.microsoft.com/office/drawing/2014/main" id="{D5596C91-0B1D-5776-038B-B97525401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7" r="20120" b="2"/>
          <a:stretch/>
        </p:blipFill>
        <p:spPr bwMode="auto">
          <a:xfrm>
            <a:off x="3692243" y="239052"/>
            <a:ext cx="2722671" cy="247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men receiving training contribute to higher productivity: study">
            <a:extLst>
              <a:ext uri="{FF2B5EF4-FFF2-40B4-BE49-F238E27FC236}">
                <a16:creationId xmlns:a16="http://schemas.microsoft.com/office/drawing/2014/main" id="{F30D148C-E087-F588-60FE-5372A75AE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r="15537" b="2"/>
          <a:stretch/>
        </p:blipFill>
        <p:spPr bwMode="auto">
          <a:xfrm>
            <a:off x="233264" y="4154694"/>
            <a:ext cx="3324388" cy="24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rategy Spotlight: 5 Questions Business Analysts Should Have in Their  Question Inventory - Business Analyst Articles, Webinars, Templates, Jobs">
            <a:extLst>
              <a:ext uri="{FF2B5EF4-FFF2-40B4-BE49-F238E27FC236}">
                <a16:creationId xmlns:a16="http://schemas.microsoft.com/office/drawing/2014/main" id="{4E7DD24B-17DE-4BD0-65F7-FA5EC4591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3" r="13653" b="1"/>
          <a:stretch/>
        </p:blipFill>
        <p:spPr bwMode="auto">
          <a:xfrm>
            <a:off x="3692243" y="2874858"/>
            <a:ext cx="2722671" cy="374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8D9A39-90AA-EE9A-901D-EF1F5FE3A67D}"/>
              </a:ext>
            </a:extLst>
          </p:cNvPr>
          <p:cNvSpPr txBox="1"/>
          <p:nvPr/>
        </p:nvSpPr>
        <p:spPr>
          <a:xfrm>
            <a:off x="6994377" y="2421999"/>
            <a:ext cx="447292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i="0" dirty="0">
                <a:effectLst/>
              </a:rPr>
              <a:t>Increased Output and Efficiency</a:t>
            </a:r>
            <a:endParaRPr lang="en-US" b="1" dirty="0"/>
          </a:p>
          <a:p>
            <a:pPr marL="3429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i="0" dirty="0">
                <a:effectLst/>
              </a:rPr>
              <a:t>Cost Reduction</a:t>
            </a:r>
            <a:endParaRPr lang="en-US" b="1" dirty="0"/>
          </a:p>
          <a:p>
            <a:pPr marL="3429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i="0" dirty="0">
                <a:effectLst/>
              </a:rPr>
              <a:t>Quality Control</a:t>
            </a:r>
          </a:p>
          <a:p>
            <a:pPr marL="3429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i="0" dirty="0">
                <a:effectLst/>
              </a:rPr>
              <a:t>Competitive Advantage</a:t>
            </a:r>
            <a:endParaRPr lang="en-US" b="1" dirty="0"/>
          </a:p>
          <a:p>
            <a:pPr marL="3429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i="0" dirty="0">
                <a:effectLst/>
              </a:rPr>
              <a:t>Economic Growth</a:t>
            </a:r>
          </a:p>
          <a:p>
            <a:pPr marL="3429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i="0" dirty="0">
                <a:effectLst/>
              </a:rPr>
              <a:t>Worker Retention</a:t>
            </a:r>
            <a:endParaRPr lang="en-US" dirty="0"/>
          </a:p>
        </p:txBody>
      </p:sp>
      <p:pic>
        <p:nvPicPr>
          <p:cNvPr id="1038" name="Picture 14" descr="Challenge Stock Illustrations – 331,033 Challenge Stock Illustrations,  Vectors &amp; Clipart - Dreamstime">
            <a:extLst>
              <a:ext uri="{FF2B5EF4-FFF2-40B4-BE49-F238E27FC236}">
                <a16:creationId xmlns:a16="http://schemas.microsoft.com/office/drawing/2014/main" id="{B92B0301-3987-0CAC-F395-ECE2654B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47" y="4810274"/>
            <a:ext cx="2310691" cy="198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546C13-C9FD-C30C-256C-0CC534F2E23E}"/>
              </a:ext>
            </a:extLst>
          </p:cNvPr>
          <p:cNvSpPr txBox="1"/>
          <p:nvPr/>
        </p:nvSpPr>
        <p:spPr>
          <a:xfrm>
            <a:off x="7577919" y="858530"/>
            <a:ext cx="272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386784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F21E579-4785-4A4E-8D09-42E5246D8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193BF-6FE3-33DF-174A-701066C7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How can we help?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BE96D34-9D7C-4984-961D-7165FA216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F775-E448-1178-2C21-1B7A948F3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Apple Color Emoji" pitchFamily="2" charset="0"/>
                <a:ea typeface="Apple Color Emoji" pitchFamily="2" charset="0"/>
                <a:cs typeface="AL BAYAN PLAIN" pitchFamily="2" charset="-78"/>
              </a:rPr>
              <a:t> We are using exploratory data analysis and machine learning to predict worker productivity, classifying them into productive and non-productive categories based on relevant features and historical data.</a:t>
            </a:r>
            <a:endParaRPr lang="en-US" b="1" dirty="0">
              <a:latin typeface="Apple Color Emoji" pitchFamily="2" charset="0"/>
              <a:ea typeface="Apple Color Emoji" pitchFamily="2" charset="0"/>
              <a:cs typeface="AL BAYAN PLAIN" pitchFamily="2" charset="-78"/>
            </a:endParaRPr>
          </a:p>
        </p:txBody>
      </p:sp>
      <p:pic>
        <p:nvPicPr>
          <p:cNvPr id="1026" name="Picture 2" descr="SOS! My loved one needs help with their mental health. What should I do?">
            <a:extLst>
              <a:ext uri="{FF2B5EF4-FFF2-40B4-BE49-F238E27FC236}">
                <a16:creationId xmlns:a16="http://schemas.microsoft.com/office/drawing/2014/main" id="{E7F23381-68B4-8E09-5404-1434327A3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4" r="7111" b="1"/>
          <a:stretch/>
        </p:blipFill>
        <p:spPr bwMode="auto">
          <a:xfrm>
            <a:off x="6751529" y="1484351"/>
            <a:ext cx="3757991" cy="361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 12">
            <a:extLst>
              <a:ext uri="{FF2B5EF4-FFF2-40B4-BE49-F238E27FC236}">
                <a16:creationId xmlns:a16="http://schemas.microsoft.com/office/drawing/2014/main" id="{C8DE1BEC-DAE3-43F4-8D9F-384C3D69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6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F56E-2EDD-3128-233A-242FEC0F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C897-17AE-E498-C95E-0C83EF3E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ui-sans-serif"/>
              </a:rPr>
              <a:t>Dataset Characteristics : 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Multivariate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ui-sans-serif"/>
              </a:rPr>
              <a:t>Subject Area : 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Business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ui-sans-serif"/>
              </a:rPr>
              <a:t>Associated Tasks : 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Classification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ui-sans-serif"/>
              </a:rPr>
              <a:t>Feature Type : 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Integer, Categorical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ui-sans-serif"/>
              </a:rPr>
              <a:t>Instances : 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1197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ui-sans-serif"/>
              </a:rPr>
              <a:t>Features : 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15</a:t>
            </a:r>
          </a:p>
          <a:p>
            <a:endParaRPr lang="en-US" dirty="0"/>
          </a:p>
        </p:txBody>
      </p:sp>
      <p:pic>
        <p:nvPicPr>
          <p:cNvPr id="2050" name="Picture 2" descr="Database Table Icon - Free PNG &amp; SVG 1658209 - Noun Project">
            <a:extLst>
              <a:ext uri="{FF2B5EF4-FFF2-40B4-BE49-F238E27FC236}">
                <a16:creationId xmlns:a16="http://schemas.microsoft.com/office/drawing/2014/main" id="{F55E0B60-8D5C-118A-A9CF-B1385D11D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04" y="946778"/>
            <a:ext cx="2234834" cy="22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88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B2DF-E33E-7240-99EB-902ECF85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58" y="1559769"/>
            <a:ext cx="3782195" cy="4577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solidFill>
                  <a:schemeClr val="tx1"/>
                </a:solidFill>
              </a:rPr>
              <a:t>ROADMAP FOR  </a:t>
            </a:r>
            <a:br>
              <a:rPr lang="en-US" sz="4800" cap="all" spc="-100" dirty="0">
                <a:solidFill>
                  <a:schemeClr val="tx1"/>
                </a:solidFill>
              </a:rPr>
            </a:br>
            <a:r>
              <a:rPr lang="en-US" sz="4800" cap="all" spc="-100" dirty="0">
                <a:solidFill>
                  <a:schemeClr val="tx1"/>
                </a:solidFill>
              </a:rPr>
              <a:t>Model Planning</a:t>
            </a:r>
          </a:p>
        </p:txBody>
      </p:sp>
      <p:pic>
        <p:nvPicPr>
          <p:cNvPr id="6146" name="Picture 2" descr="Top Road Map Stock Vectors, Illustrations &amp; Clip Art - iStock | Roadmap  infographic, Map, Road">
            <a:extLst>
              <a:ext uri="{FF2B5EF4-FFF2-40B4-BE49-F238E27FC236}">
                <a16:creationId xmlns:a16="http://schemas.microsoft.com/office/drawing/2014/main" id="{23DD5FE7-1DFF-978E-9F92-4077015F6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147" y="2072015"/>
            <a:ext cx="6909386" cy="442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B0BD55-A099-5324-F5DC-965781187E6C}"/>
              </a:ext>
            </a:extLst>
          </p:cNvPr>
          <p:cNvSpPr txBox="1"/>
          <p:nvPr/>
        </p:nvSpPr>
        <p:spPr>
          <a:xfrm>
            <a:off x="533080" y="4800054"/>
            <a:ext cx="1011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DBB9D-782D-9A1D-96C9-D9507A003C43}"/>
              </a:ext>
            </a:extLst>
          </p:cNvPr>
          <p:cNvSpPr txBox="1"/>
          <p:nvPr/>
        </p:nvSpPr>
        <p:spPr>
          <a:xfrm>
            <a:off x="3288336" y="2425460"/>
            <a:ext cx="159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A924A-59A2-731D-B65F-5ECA3AD502A2}"/>
              </a:ext>
            </a:extLst>
          </p:cNvPr>
          <p:cNvSpPr txBox="1"/>
          <p:nvPr/>
        </p:nvSpPr>
        <p:spPr>
          <a:xfrm>
            <a:off x="1828802" y="3311181"/>
            <a:ext cx="145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33E6A-5E4C-ADFF-3935-4C5D10282DE9}"/>
              </a:ext>
            </a:extLst>
          </p:cNvPr>
          <p:cNvSpPr txBox="1"/>
          <p:nvPr/>
        </p:nvSpPr>
        <p:spPr>
          <a:xfrm>
            <a:off x="6080234" y="4283019"/>
            <a:ext cx="1819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9310F4-B724-28E4-0D5C-B6940F7C6FE2}"/>
              </a:ext>
            </a:extLst>
          </p:cNvPr>
          <p:cNvSpPr txBox="1"/>
          <p:nvPr/>
        </p:nvSpPr>
        <p:spPr>
          <a:xfrm>
            <a:off x="6710624" y="2368433"/>
            <a:ext cx="159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  <a:p>
            <a:endParaRPr lang="en-US" dirty="0"/>
          </a:p>
        </p:txBody>
      </p:sp>
      <p:pic>
        <p:nvPicPr>
          <p:cNvPr id="6148" name="Picture 4" descr="Fearless Tennis: Separate Productive Worry from Unproductive Worry – Tennis  Coalition SF">
            <a:extLst>
              <a:ext uri="{FF2B5EF4-FFF2-40B4-BE49-F238E27FC236}">
                <a16:creationId xmlns:a16="http://schemas.microsoft.com/office/drawing/2014/main" id="{F5D2DFDC-1093-2814-367F-F30C6F13F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4"/>
          <a:stretch/>
        </p:blipFill>
        <p:spPr bwMode="auto">
          <a:xfrm>
            <a:off x="3824448" y="0"/>
            <a:ext cx="3478085" cy="20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553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B828-DA99-747E-12FF-2AC67012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74" y="2173158"/>
            <a:ext cx="3609830" cy="125584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CONTINUOUS FEATURES</a:t>
            </a:r>
          </a:p>
        </p:txBody>
      </p: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53954CBF-549A-C5E9-7544-51FC083D7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8F9BCF1-75E0-832D-20AA-FB6166E9F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6483" y="863277"/>
            <a:ext cx="8694054" cy="57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34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6443-7226-E605-093F-5313A038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358" y="1838664"/>
            <a:ext cx="4225771" cy="3180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i="0" cap="all" spc="-100">
                <a:solidFill>
                  <a:schemeClr val="tx1"/>
                </a:solidFill>
              </a:rPr>
              <a:t>Categorical Features</a:t>
            </a:r>
            <a:br>
              <a:rPr lang="en-US" sz="3400" i="0" cap="all" spc="-100">
                <a:solidFill>
                  <a:schemeClr val="tx1"/>
                </a:solidFill>
              </a:rPr>
            </a:br>
            <a:endParaRPr lang="en-US" sz="3400" cap="all" spc="-100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58BE5A0-172B-344E-0393-FBA15E9CA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4738" y="369332"/>
            <a:ext cx="8083032" cy="641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9818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{9EF58BA7-D713-3E49-BCFF-A91EFCD19221}tf10001069</Template>
  <TotalTime>1613</TotalTime>
  <Words>290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Apple Color Emoji</vt:lpstr>
      <vt:lpstr>Apple Symbols</vt:lpstr>
      <vt:lpstr>Arial</vt:lpstr>
      <vt:lpstr>Century</vt:lpstr>
      <vt:lpstr>Century Gothic</vt:lpstr>
      <vt:lpstr>Garamond</vt:lpstr>
      <vt:lpstr>Segoe UI Variable Display Semib</vt:lpstr>
      <vt:lpstr>Söhne</vt:lpstr>
      <vt:lpstr>ui-sans-serif</vt:lpstr>
      <vt:lpstr>Wingdings 3</vt:lpstr>
      <vt:lpstr>Wisp</vt:lpstr>
      <vt:lpstr>GARMENT WORKER PRODUCTIVITY</vt:lpstr>
      <vt:lpstr>MEET OUR TEAM - “WE TRIED”</vt:lpstr>
      <vt:lpstr>Addressing Workforce Productivity Challenges in the Apparel Industry</vt:lpstr>
      <vt:lpstr>PowerPoint Presentation</vt:lpstr>
      <vt:lpstr>How can we help?</vt:lpstr>
      <vt:lpstr>DATASET</vt:lpstr>
      <vt:lpstr>ROADMAP FOR   Model Planning</vt:lpstr>
      <vt:lpstr>CONTINUOUS FEATURES</vt:lpstr>
      <vt:lpstr>Categorical Features </vt:lpstr>
      <vt:lpstr>PowerPoint Presentation</vt:lpstr>
      <vt:lpstr>Metric Selection There are two possible errors: FN and FP depending on the scenario both errors might have same impact as the dataset is balanced , We opt for Accuracy. </vt:lpstr>
      <vt:lpstr>What accuracy can do?</vt:lpstr>
      <vt:lpstr> </vt:lpstr>
      <vt:lpstr>PowerPoint Presentation</vt:lpstr>
      <vt:lpstr>ANY QUERIES?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GARMENT WORKER PRODUCTIVITY</dc:title>
  <dc:creator>Sanjana Anumula</dc:creator>
  <cp:lastModifiedBy>Bapu .</cp:lastModifiedBy>
  <cp:revision>20</cp:revision>
  <dcterms:created xsi:type="dcterms:W3CDTF">2023-11-04T00:28:07Z</dcterms:created>
  <dcterms:modified xsi:type="dcterms:W3CDTF">2023-11-05T03:53:45Z</dcterms:modified>
</cp:coreProperties>
</file>